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sldIdLst>
    <p:sldId id="414" r:id="rId2"/>
    <p:sldId id="374" r:id="rId3"/>
    <p:sldId id="418" r:id="rId4"/>
    <p:sldId id="425" r:id="rId5"/>
    <p:sldId id="431" r:id="rId6"/>
    <p:sldId id="429" r:id="rId7"/>
    <p:sldId id="482" r:id="rId8"/>
    <p:sldId id="420" r:id="rId9"/>
    <p:sldId id="338" r:id="rId10"/>
    <p:sldId id="422" r:id="rId11"/>
    <p:sldId id="423" r:id="rId12"/>
    <p:sldId id="386" r:id="rId13"/>
    <p:sldId id="419" r:id="rId14"/>
    <p:sldId id="436" r:id="rId15"/>
    <p:sldId id="432" r:id="rId16"/>
    <p:sldId id="440" r:id="rId17"/>
    <p:sldId id="483" r:id="rId18"/>
    <p:sldId id="470" r:id="rId19"/>
    <p:sldId id="354" r:id="rId20"/>
    <p:sldId id="433" r:id="rId21"/>
    <p:sldId id="380" r:id="rId22"/>
    <p:sldId id="441" r:id="rId23"/>
    <p:sldId id="442" r:id="rId24"/>
    <p:sldId id="443" r:id="rId25"/>
    <p:sldId id="481" r:id="rId26"/>
    <p:sldId id="444" r:id="rId27"/>
    <p:sldId id="445" r:id="rId28"/>
    <p:sldId id="446" r:id="rId29"/>
    <p:sldId id="447" r:id="rId30"/>
    <p:sldId id="448" r:id="rId31"/>
    <p:sldId id="449" r:id="rId32"/>
    <p:sldId id="452" r:id="rId33"/>
    <p:sldId id="451" r:id="rId34"/>
    <p:sldId id="455" r:id="rId35"/>
    <p:sldId id="456" r:id="rId36"/>
    <p:sldId id="457" r:id="rId37"/>
    <p:sldId id="458" r:id="rId38"/>
    <p:sldId id="460" r:id="rId39"/>
    <p:sldId id="459" r:id="rId40"/>
    <p:sldId id="469" r:id="rId41"/>
    <p:sldId id="461" r:id="rId42"/>
    <p:sldId id="462" r:id="rId43"/>
    <p:sldId id="472" r:id="rId44"/>
    <p:sldId id="463" r:id="rId45"/>
    <p:sldId id="464" r:id="rId46"/>
    <p:sldId id="466" r:id="rId47"/>
    <p:sldId id="485" r:id="rId48"/>
    <p:sldId id="484" r:id="rId49"/>
    <p:sldId id="474" r:id="rId50"/>
    <p:sldId id="467" r:id="rId51"/>
  </p:sldIdLst>
  <p:sldSz cx="9144000" cy="6858000" type="screen4x3"/>
  <p:notesSz cx="6743700" cy="98806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DEDEDD"/>
    <a:srgbClr val="FFFF67"/>
    <a:srgbClr val="2B2D8A"/>
    <a:srgbClr val="006600"/>
    <a:srgbClr val="FF99FF"/>
    <a:srgbClr val="008000"/>
    <a:srgbClr val="00CC66"/>
    <a:srgbClr val="FF0000"/>
    <a:srgbClr val="E1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61" autoAdjust="0"/>
    <p:restoredTop sz="87920" autoAdjust="0"/>
  </p:normalViewPr>
  <p:slideViewPr>
    <p:cSldViewPr>
      <p:cViewPr varScale="1">
        <p:scale>
          <a:sx n="168" d="100"/>
          <a:sy n="168" d="100"/>
        </p:scale>
        <p:origin x="200" y="1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1026"/>
          <p:cNvSpPr>
            <a:spLocks noGrp="1" noChangeArrowheads="1"/>
          </p:cNvSpPr>
          <p:nvPr>
            <p:ph type="hdr" sz="quarter"/>
          </p:nvPr>
        </p:nvSpPr>
        <p:spPr bwMode="auto">
          <a:xfrm>
            <a:off x="0"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ru-RU"/>
          </a:p>
        </p:txBody>
      </p:sp>
      <p:sp>
        <p:nvSpPr>
          <p:cNvPr id="80899" name="Rectangle 1027"/>
          <p:cNvSpPr>
            <a:spLocks noGrp="1" noChangeArrowheads="1"/>
          </p:cNvSpPr>
          <p:nvPr>
            <p:ph type="dt" idx="1"/>
          </p:nvPr>
        </p:nvSpPr>
        <p:spPr bwMode="auto">
          <a:xfrm>
            <a:off x="3819525"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ru-RU"/>
          </a:p>
        </p:txBody>
      </p:sp>
      <p:sp>
        <p:nvSpPr>
          <p:cNvPr id="3076" name="Rectangle 1028"/>
          <p:cNvSpPr>
            <a:spLocks noGrp="1" noRot="1" noChangeAspect="1" noChangeArrowheads="1" noTextEdit="1"/>
          </p:cNvSpPr>
          <p:nvPr>
            <p:ph type="sldImg" idx="2"/>
          </p:nvPr>
        </p:nvSpPr>
        <p:spPr bwMode="auto">
          <a:xfrm>
            <a:off x="901700" y="741363"/>
            <a:ext cx="4940300" cy="3705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1" name="Rectangle 1029"/>
          <p:cNvSpPr>
            <a:spLocks noGrp="1" noChangeArrowheads="1"/>
          </p:cNvSpPr>
          <p:nvPr>
            <p:ph type="body" sz="quarter" idx="3"/>
          </p:nvPr>
        </p:nvSpPr>
        <p:spPr bwMode="auto">
          <a:xfrm>
            <a:off x="674688" y="4694238"/>
            <a:ext cx="539432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80902" name="Rectangle 1030"/>
          <p:cNvSpPr>
            <a:spLocks noGrp="1" noChangeArrowheads="1"/>
          </p:cNvSpPr>
          <p:nvPr>
            <p:ph type="ftr" sz="quarter" idx="4"/>
          </p:nvPr>
        </p:nvSpPr>
        <p:spPr bwMode="auto">
          <a:xfrm>
            <a:off x="0" y="9385300"/>
            <a:ext cx="2922588"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ru-RU"/>
          </a:p>
        </p:txBody>
      </p:sp>
      <p:sp>
        <p:nvSpPr>
          <p:cNvPr id="80903" name="Rectangle 1031"/>
          <p:cNvSpPr>
            <a:spLocks noGrp="1" noChangeArrowheads="1"/>
          </p:cNvSpPr>
          <p:nvPr>
            <p:ph type="sldNum" sz="quarter" idx="5"/>
          </p:nvPr>
        </p:nvSpPr>
        <p:spPr bwMode="auto">
          <a:xfrm>
            <a:off x="3819525" y="9385300"/>
            <a:ext cx="2922588"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ADCF640-B577-405B-A45D-AF1238DC483D}" type="slidenum">
              <a:rPr lang="ru-RU" altLang="ru-RU"/>
              <a:pPr>
                <a:defRPr/>
              </a:pPr>
              <a:t>‹#›</a:t>
            </a:fld>
            <a:endParaRPr lang="ru-RU" altLang="ru-RU"/>
          </a:p>
        </p:txBody>
      </p:sp>
    </p:spTree>
    <p:extLst>
      <p:ext uri="{BB962C8B-B14F-4D97-AF65-F5344CB8AC3E}">
        <p14:creationId xmlns:p14="http://schemas.microsoft.com/office/powerpoint/2010/main" val="7484893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Образ слайда 1"/>
          <p:cNvSpPr>
            <a:spLocks noGrp="1" noRot="1" noChangeAspect="1" noTextEdit="1"/>
          </p:cNvSpPr>
          <p:nvPr>
            <p:ph type="sldImg"/>
          </p:nvPr>
        </p:nvSpPr>
        <p:spPr>
          <a:ln/>
        </p:spPr>
      </p:sp>
      <p:sp>
        <p:nvSpPr>
          <p:cNvPr id="21507"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a:latin typeface="Arial" panose="020B0604020202020204" pitchFamily="34" charset="0"/>
            </a:endParaRPr>
          </a:p>
        </p:txBody>
      </p:sp>
      <p:sp>
        <p:nvSpPr>
          <p:cNvPr id="21508"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EACC2-2547-4094-B960-1A43AC6AFB24}" type="slidenum">
              <a:rPr lang="ru-RU" altLang="ru-RU" smtClean="0">
                <a:latin typeface="Arial" panose="020B0604020202020204" pitchFamily="34" charset="0"/>
              </a:rPr>
              <a:pPr>
                <a:spcBef>
                  <a:spcPct val="0"/>
                </a:spcBef>
              </a:pPr>
              <a:t>18</a:t>
            </a:fld>
            <a:endParaRPr lang="ru-RU" altLang="ru-RU">
              <a:latin typeface="Arial" panose="020B0604020202020204" pitchFamily="34" charset="0"/>
            </a:endParaRPr>
          </a:p>
        </p:txBody>
      </p:sp>
    </p:spTree>
    <p:extLst>
      <p:ext uri="{BB962C8B-B14F-4D97-AF65-F5344CB8AC3E}">
        <p14:creationId xmlns:p14="http://schemas.microsoft.com/office/powerpoint/2010/main" val="219127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D12D80B-B7C2-4168-BFEA-3F50DF1DED23}" type="slidenum">
              <a:rPr lang="ru-RU" altLang="ru-RU" smtClean="0"/>
              <a:pPr>
                <a:spcBef>
                  <a:spcPct val="0"/>
                </a:spcBef>
              </a:pPr>
              <a:t>20</a:t>
            </a:fld>
            <a:endParaRPr lang="ru-RU" altLang="ru-R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xfrm>
            <a:off x="898525" y="4692650"/>
            <a:ext cx="4946650" cy="444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p>
        </p:txBody>
      </p:sp>
    </p:spTree>
    <p:extLst>
      <p:ext uri="{BB962C8B-B14F-4D97-AF65-F5344CB8AC3E}">
        <p14:creationId xmlns:p14="http://schemas.microsoft.com/office/powerpoint/2010/main" val="1559746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fld id="{D1686EFD-4DB0-2744-8E39-CFB999A97D13}" type="datetime1">
              <a:rPr lang="ru-RU" smtClean="0"/>
              <a:t>25.04.2024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11AA46C-D5AD-4600-B039-EDDD8A37D39C}" type="slidenum">
              <a:rPr lang="en-US" altLang="ru-RU"/>
              <a:pPr>
                <a:defRPr/>
              </a:pPr>
              <a:t>‹#›</a:t>
            </a:fld>
            <a:endParaRPr lang="en-US" altLang="ru-RU"/>
          </a:p>
        </p:txBody>
      </p:sp>
    </p:spTree>
    <p:extLst>
      <p:ext uri="{BB962C8B-B14F-4D97-AF65-F5344CB8AC3E}">
        <p14:creationId xmlns:p14="http://schemas.microsoft.com/office/powerpoint/2010/main" val="1778240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fld id="{B2EDF4C0-9F5A-3247-80C1-26CFDB24A68E}" type="datetime1">
              <a:rPr lang="ru-RU" smtClean="0"/>
              <a:t>25.04.2024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5192B61-9E18-4967-A35A-8A5584E071AE}" type="slidenum">
              <a:rPr lang="en-US" altLang="ru-RU"/>
              <a:pPr>
                <a:defRPr/>
              </a:pPr>
              <a:t>‹#›</a:t>
            </a:fld>
            <a:endParaRPr lang="en-US" altLang="ru-RU"/>
          </a:p>
        </p:txBody>
      </p:sp>
    </p:spTree>
    <p:extLst>
      <p:ext uri="{BB962C8B-B14F-4D97-AF65-F5344CB8AC3E}">
        <p14:creationId xmlns:p14="http://schemas.microsoft.com/office/powerpoint/2010/main" val="3053941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15100" y="609600"/>
            <a:ext cx="1943100" cy="5486400"/>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85800" y="609600"/>
            <a:ext cx="56769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fld id="{E01D5D30-DFD1-C64F-8E5E-56794AA64C00}" type="datetime1">
              <a:rPr lang="ru-RU" smtClean="0"/>
              <a:t>25.04.2024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460466E-C2B9-4F58-9C18-9DE068A8B0C0}" type="slidenum">
              <a:rPr lang="en-US" altLang="ru-RU"/>
              <a:pPr>
                <a:defRPr/>
              </a:pPr>
              <a:t>‹#›</a:t>
            </a:fld>
            <a:endParaRPr lang="en-US" altLang="ru-RU"/>
          </a:p>
        </p:txBody>
      </p:sp>
    </p:spTree>
    <p:extLst>
      <p:ext uri="{BB962C8B-B14F-4D97-AF65-F5344CB8AC3E}">
        <p14:creationId xmlns:p14="http://schemas.microsoft.com/office/powerpoint/2010/main" val="3758512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609600"/>
            <a:ext cx="7772400" cy="1143000"/>
          </a:xfrm>
        </p:spPr>
        <p:txBody>
          <a:bodyPr/>
          <a:lstStyle/>
          <a:p>
            <a:r>
              <a:rPr lang="ru-RU"/>
              <a:t>Образец заголовка</a:t>
            </a:r>
          </a:p>
        </p:txBody>
      </p:sp>
      <p:sp>
        <p:nvSpPr>
          <p:cNvPr id="3" name="Текст 2"/>
          <p:cNvSpPr>
            <a:spLocks noGrp="1"/>
          </p:cNvSpPr>
          <p:nvPr>
            <p:ph type="body" sz="half" idx="1"/>
          </p:nvPr>
        </p:nvSpPr>
        <p:spPr>
          <a:xfrm>
            <a:off x="685800" y="1981200"/>
            <a:ext cx="3810000" cy="4114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981200"/>
            <a:ext cx="3810000" cy="4114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fld id="{EBB6ECA5-1143-954C-87E2-A93808E5EBC6}" type="datetime1">
              <a:rPr lang="ru-RU" smtClean="0"/>
              <a:t>25.04.2024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14A571-1BC3-42B7-A0A2-1B4ED938EAF4}" type="slidenum">
              <a:rPr lang="en-US" altLang="ru-RU"/>
              <a:pPr>
                <a:defRPr/>
              </a:pPr>
              <a:t>‹#›</a:t>
            </a:fld>
            <a:endParaRPr lang="en-US" altLang="ru-RU"/>
          </a:p>
        </p:txBody>
      </p:sp>
    </p:spTree>
    <p:extLst>
      <p:ext uri="{BB962C8B-B14F-4D97-AF65-F5344CB8AC3E}">
        <p14:creationId xmlns:p14="http://schemas.microsoft.com/office/powerpoint/2010/main" val="450022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85800" y="609600"/>
            <a:ext cx="7772400" cy="1143000"/>
          </a:xfrm>
        </p:spPr>
        <p:txBody>
          <a:bodyPr/>
          <a:lstStyle/>
          <a:p>
            <a:r>
              <a:rPr lang="ru-RU"/>
              <a:t>Образец заголовка</a:t>
            </a:r>
          </a:p>
        </p:txBody>
      </p:sp>
      <p:sp>
        <p:nvSpPr>
          <p:cNvPr id="3" name="Содержимое 2"/>
          <p:cNvSpPr>
            <a:spLocks noGrp="1"/>
          </p:cNvSpPr>
          <p:nvPr>
            <p:ph sz="quarter" idx="1"/>
          </p:nvPr>
        </p:nvSpPr>
        <p:spPr>
          <a:xfrm>
            <a:off x="685800" y="19812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4648200" y="19812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85800" y="41148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Содержимое 5"/>
          <p:cNvSpPr>
            <a:spLocks noGrp="1"/>
          </p:cNvSpPr>
          <p:nvPr>
            <p:ph sz="quarter" idx="4"/>
          </p:nvPr>
        </p:nvSpPr>
        <p:spPr>
          <a:xfrm>
            <a:off x="4648200" y="41148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fld id="{8E51E862-9ADA-414A-BF64-D077CC111E89}" type="datetime1">
              <a:rPr lang="ru-RU" smtClean="0"/>
              <a:t>25.04.2024</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6A91B7A-DA37-4DE9-BA89-97777AB8982F}" type="slidenum">
              <a:rPr lang="en-US" altLang="ru-RU"/>
              <a:pPr>
                <a:defRPr/>
              </a:pPr>
              <a:t>‹#›</a:t>
            </a:fld>
            <a:endParaRPr lang="en-US" altLang="ru-RU"/>
          </a:p>
        </p:txBody>
      </p:sp>
    </p:spTree>
    <p:extLst>
      <p:ext uri="{BB962C8B-B14F-4D97-AF65-F5344CB8AC3E}">
        <p14:creationId xmlns:p14="http://schemas.microsoft.com/office/powerpoint/2010/main" val="777450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609600"/>
            <a:ext cx="7772400" cy="1143000"/>
          </a:xfrm>
        </p:spPr>
        <p:txBody>
          <a:bodyPr/>
          <a:lstStyle/>
          <a:p>
            <a:r>
              <a:rPr lang="ru-RU"/>
              <a:t>Образец заголовка</a:t>
            </a:r>
          </a:p>
        </p:txBody>
      </p:sp>
      <p:sp>
        <p:nvSpPr>
          <p:cNvPr id="3" name="Содержимое 2"/>
          <p:cNvSpPr>
            <a:spLocks noGrp="1"/>
          </p:cNvSpPr>
          <p:nvPr>
            <p:ph sz="half" idx="1"/>
          </p:nvPr>
        </p:nvSpPr>
        <p:spPr>
          <a:xfrm>
            <a:off x="685800" y="1981200"/>
            <a:ext cx="3810000" cy="4114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4648200" y="19812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4648200" y="41148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4"/>
          <p:cNvSpPr>
            <a:spLocks noGrp="1" noChangeArrowheads="1"/>
          </p:cNvSpPr>
          <p:nvPr>
            <p:ph type="dt" sz="half" idx="10"/>
          </p:nvPr>
        </p:nvSpPr>
        <p:spPr>
          <a:ln/>
        </p:spPr>
        <p:txBody>
          <a:bodyPr/>
          <a:lstStyle>
            <a:lvl1pPr>
              <a:defRPr/>
            </a:lvl1pPr>
          </a:lstStyle>
          <a:p>
            <a:pPr>
              <a:defRPr/>
            </a:pPr>
            <a:fld id="{C0B1F857-19E4-A047-809B-655D2DCA542A}" type="datetime1">
              <a:rPr lang="ru-RU" smtClean="0"/>
              <a:t>25.04.2024</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1145BB83-D016-4671-BD4E-714632EC97B9}" type="slidenum">
              <a:rPr lang="en-US" altLang="ru-RU"/>
              <a:pPr>
                <a:defRPr/>
              </a:pPr>
              <a:t>‹#›</a:t>
            </a:fld>
            <a:endParaRPr lang="en-US" altLang="ru-RU"/>
          </a:p>
        </p:txBody>
      </p:sp>
    </p:spTree>
    <p:extLst>
      <p:ext uri="{BB962C8B-B14F-4D97-AF65-F5344CB8AC3E}">
        <p14:creationId xmlns:p14="http://schemas.microsoft.com/office/powerpoint/2010/main" val="1726605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fld id="{5D1032D6-1BD5-8C40-AAF4-B6B41CEC77ED}" type="datetime1">
              <a:rPr lang="ru-RU" smtClean="0"/>
              <a:t>25.04.2024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D1111E4-4A7E-4B63-83E7-AE6030EFCF47}" type="slidenum">
              <a:rPr lang="en-US" altLang="ru-RU"/>
              <a:pPr>
                <a:defRPr/>
              </a:pPr>
              <a:t>‹#›</a:t>
            </a:fld>
            <a:endParaRPr lang="en-US" altLang="ru-RU"/>
          </a:p>
        </p:txBody>
      </p:sp>
    </p:spTree>
    <p:extLst>
      <p:ext uri="{BB962C8B-B14F-4D97-AF65-F5344CB8AC3E}">
        <p14:creationId xmlns:p14="http://schemas.microsoft.com/office/powerpoint/2010/main" val="1655713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fld id="{6716D69E-7621-C04D-8150-6AE7CC486F8E}" type="datetime1">
              <a:rPr lang="ru-RU" smtClean="0"/>
              <a:t>25.04.2024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388DAC-787D-4B16-A32A-99D7B94E4D49}" type="slidenum">
              <a:rPr lang="en-US" altLang="ru-RU"/>
              <a:pPr>
                <a:defRPr/>
              </a:pPr>
              <a:t>‹#›</a:t>
            </a:fld>
            <a:endParaRPr lang="en-US" altLang="ru-RU"/>
          </a:p>
        </p:txBody>
      </p:sp>
    </p:spTree>
    <p:extLst>
      <p:ext uri="{BB962C8B-B14F-4D97-AF65-F5344CB8AC3E}">
        <p14:creationId xmlns:p14="http://schemas.microsoft.com/office/powerpoint/2010/main" val="260982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fld id="{E3B30AFA-84B2-A74C-9D6C-6BAEFD6767AA}" type="datetime1">
              <a:rPr lang="ru-RU" smtClean="0"/>
              <a:t>25.04.2024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03CF310-710B-4DF3-B563-7FAA218FEFCB}" type="slidenum">
              <a:rPr lang="en-US" altLang="ru-RU"/>
              <a:pPr>
                <a:defRPr/>
              </a:pPr>
              <a:t>‹#›</a:t>
            </a:fld>
            <a:endParaRPr lang="en-US" altLang="ru-RU"/>
          </a:p>
        </p:txBody>
      </p:sp>
    </p:spTree>
    <p:extLst>
      <p:ext uri="{BB962C8B-B14F-4D97-AF65-F5344CB8AC3E}">
        <p14:creationId xmlns:p14="http://schemas.microsoft.com/office/powerpoint/2010/main" val="3926858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fld id="{1F957014-636D-1E48-B60D-9D9A07DAB55F}" type="datetime1">
              <a:rPr lang="ru-RU" smtClean="0"/>
              <a:t>25.04.2024</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CFCA1D1-3E50-4584-AB77-BD51060512AB}" type="slidenum">
              <a:rPr lang="en-US" altLang="ru-RU"/>
              <a:pPr>
                <a:defRPr/>
              </a:pPr>
              <a:t>‹#›</a:t>
            </a:fld>
            <a:endParaRPr lang="en-US" altLang="ru-RU"/>
          </a:p>
        </p:txBody>
      </p:sp>
    </p:spTree>
    <p:extLst>
      <p:ext uri="{BB962C8B-B14F-4D97-AF65-F5344CB8AC3E}">
        <p14:creationId xmlns:p14="http://schemas.microsoft.com/office/powerpoint/2010/main" val="2087799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fld id="{E1B9AEF6-8CD6-FF49-B3F1-8FB6C1638261}" type="datetime1">
              <a:rPr lang="ru-RU" smtClean="0"/>
              <a:t>25.04.2024</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6FF80E6-8102-43F9-ABAD-5239D2C3320E}" type="slidenum">
              <a:rPr lang="en-US" altLang="ru-RU"/>
              <a:pPr>
                <a:defRPr/>
              </a:pPr>
              <a:t>‹#›</a:t>
            </a:fld>
            <a:endParaRPr lang="en-US" altLang="ru-RU"/>
          </a:p>
        </p:txBody>
      </p:sp>
    </p:spTree>
    <p:extLst>
      <p:ext uri="{BB962C8B-B14F-4D97-AF65-F5344CB8AC3E}">
        <p14:creationId xmlns:p14="http://schemas.microsoft.com/office/powerpoint/2010/main" val="428687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DE5459D-90E7-244A-8885-C8336F1433B0}" type="datetime1">
              <a:rPr lang="ru-RU" smtClean="0"/>
              <a:t>25.04.2024</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96227AE-8958-48CE-A2EE-C946B4FCB48A}" type="slidenum">
              <a:rPr lang="en-US" altLang="ru-RU"/>
              <a:pPr>
                <a:defRPr/>
              </a:pPr>
              <a:t>‹#›</a:t>
            </a:fld>
            <a:endParaRPr lang="en-US" altLang="ru-RU"/>
          </a:p>
        </p:txBody>
      </p:sp>
    </p:spTree>
    <p:extLst>
      <p:ext uri="{BB962C8B-B14F-4D97-AF65-F5344CB8AC3E}">
        <p14:creationId xmlns:p14="http://schemas.microsoft.com/office/powerpoint/2010/main" val="249789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fld id="{4AF1C209-964E-084F-8874-1701DD7821DF}" type="datetime1">
              <a:rPr lang="ru-RU" smtClean="0"/>
              <a:t>25.04.2024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371C43-CE13-4C8C-A58A-FAB153FCE696}" type="slidenum">
              <a:rPr lang="en-US" altLang="ru-RU"/>
              <a:pPr>
                <a:defRPr/>
              </a:pPr>
              <a:t>‹#›</a:t>
            </a:fld>
            <a:endParaRPr lang="en-US" altLang="ru-RU"/>
          </a:p>
        </p:txBody>
      </p:sp>
    </p:spTree>
    <p:extLst>
      <p:ext uri="{BB962C8B-B14F-4D97-AF65-F5344CB8AC3E}">
        <p14:creationId xmlns:p14="http://schemas.microsoft.com/office/powerpoint/2010/main" val="1778780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fld id="{18415969-FFE7-F74D-A6B3-3C5BE361C48A}" type="datetime1">
              <a:rPr lang="ru-RU" smtClean="0"/>
              <a:t>25.04.2024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CE9702D-B16E-4429-B51E-122DF4AB3641}" type="slidenum">
              <a:rPr lang="en-US" altLang="ru-RU"/>
              <a:pPr>
                <a:defRPr/>
              </a:pPr>
              <a:t>‹#›</a:t>
            </a:fld>
            <a:endParaRPr lang="en-US" altLang="ru-RU"/>
          </a:p>
        </p:txBody>
      </p:sp>
    </p:spTree>
    <p:extLst>
      <p:ext uri="{BB962C8B-B14F-4D97-AF65-F5344CB8AC3E}">
        <p14:creationId xmlns:p14="http://schemas.microsoft.com/office/powerpoint/2010/main" val="958696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p>
        </p:txBody>
      </p:sp>
      <p:sp>
        <p:nvSpPr>
          <p:cNvPr id="1028" name="Rectangle 4"/>
          <p:cNvSpPr>
            <a:spLocks noGrp="1" noChangeArrowheads="1"/>
          </p:cNvSpPr>
          <p:nvPr>
            <p:ph type="dt" sz="half" idx="2"/>
          </p:nvPr>
        </p:nvSpPr>
        <p:spPr bwMode="auto">
          <a:xfrm>
            <a:off x="152400" y="6400800"/>
            <a:ext cx="1295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fld id="{4E921DDD-0C67-B04F-86E8-9FCFC528B721}" type="datetime1">
              <a:rPr lang="ru-RU" smtClean="0"/>
              <a:t>25.04.2024</a:t>
            </a:fld>
            <a:endParaRPr lang="en-US"/>
          </a:p>
        </p:txBody>
      </p:sp>
      <p:sp>
        <p:nvSpPr>
          <p:cNvPr id="1029" name="Rectangle 5"/>
          <p:cNvSpPr>
            <a:spLocks noGrp="1" noChangeArrowheads="1"/>
          </p:cNvSpPr>
          <p:nvPr>
            <p:ph type="ftr" sz="quarter" idx="3"/>
          </p:nvPr>
        </p:nvSpPr>
        <p:spPr bwMode="auto">
          <a:xfrm>
            <a:off x="228600" y="6400800"/>
            <a:ext cx="495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1">
                <a:solidFill>
                  <a:schemeClr val="accent2"/>
                </a:solidFill>
              </a:defRPr>
            </a:lvl1pPr>
          </a:lstStyle>
          <a:p>
            <a:pPr>
              <a:defRPr/>
            </a:pPr>
            <a:endParaRPr lang="en-US"/>
          </a:p>
        </p:txBody>
      </p:sp>
      <p:sp>
        <p:nvSpPr>
          <p:cNvPr id="1030" name="Rectangle 6"/>
          <p:cNvSpPr>
            <a:spLocks noGrp="1" noChangeArrowheads="1"/>
          </p:cNvSpPr>
          <p:nvPr>
            <p:ph type="sldNum" sz="quarter" idx="4"/>
          </p:nvPr>
        </p:nvSpPr>
        <p:spPr bwMode="auto">
          <a:xfrm>
            <a:off x="8305800" y="6400800"/>
            <a:ext cx="609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1">
                <a:solidFill>
                  <a:srgbClr val="FF0000"/>
                </a:solidFill>
              </a:defRPr>
            </a:lvl1pPr>
          </a:lstStyle>
          <a:p>
            <a:pPr>
              <a:defRPr/>
            </a:pPr>
            <a:fld id="{1F8ED44D-1F4B-4258-BB53-C7109754E781}" type="slidenum">
              <a:rPr lang="en-US" altLang="ru-RU"/>
              <a:pPr>
                <a:defRPr/>
              </a:pPr>
              <a:t>‹#›</a:t>
            </a:fld>
            <a:endParaRPr lang="en-US" altLang="ru-RU"/>
          </a:p>
        </p:txBody>
      </p:sp>
      <p:sp>
        <p:nvSpPr>
          <p:cNvPr id="1031" name="Rectangle 1024"/>
          <p:cNvSpPr>
            <a:spLocks noChangeArrowheads="1"/>
          </p:cNvSpPr>
          <p:nvPr userDrawn="1"/>
        </p:nvSpPr>
        <p:spPr bwMode="auto">
          <a:xfrm>
            <a:off x="0" y="0"/>
            <a:ext cx="152400" cy="152400"/>
          </a:xfrm>
          <a:prstGeom prst="rect">
            <a:avLst/>
          </a:prstGeom>
          <a:gradFill rotWithShape="0">
            <a:gsLst>
              <a:gs pos="0">
                <a:schemeClr val="hlink"/>
              </a:gs>
              <a:gs pos="100000">
                <a:srgbClr val="333399"/>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2" name="Rectangle 1025"/>
          <p:cNvSpPr>
            <a:spLocks noChangeArrowheads="1"/>
          </p:cNvSpPr>
          <p:nvPr userDrawn="1"/>
        </p:nvSpPr>
        <p:spPr bwMode="auto">
          <a:xfrm>
            <a:off x="0" y="6705600"/>
            <a:ext cx="152400" cy="152400"/>
          </a:xfrm>
          <a:prstGeom prst="rect">
            <a:avLst/>
          </a:prstGeom>
          <a:gradFill rotWithShape="0">
            <a:gsLst>
              <a:gs pos="0">
                <a:schemeClr val="hlink"/>
              </a:gs>
              <a:gs pos="100000">
                <a:srgbClr val="333399"/>
              </a:gs>
            </a:gsLst>
            <a:path path="rect">
              <a:fillToRect l="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3" name="Rectangle 1026"/>
          <p:cNvSpPr>
            <a:spLocks noChangeArrowheads="1"/>
          </p:cNvSpPr>
          <p:nvPr userDrawn="1"/>
        </p:nvSpPr>
        <p:spPr bwMode="auto">
          <a:xfrm>
            <a:off x="8991600" y="0"/>
            <a:ext cx="152400" cy="152400"/>
          </a:xfrm>
          <a:prstGeom prst="rect">
            <a:avLst/>
          </a:prstGeom>
          <a:gradFill rotWithShape="0">
            <a:gsLst>
              <a:gs pos="0">
                <a:schemeClr val="hlink"/>
              </a:gs>
              <a:gs pos="100000">
                <a:srgbClr val="333399"/>
              </a:gs>
            </a:gsLst>
            <a:path path="rect">
              <a:fillToRect t="100000" r="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4" name="Rectangle 1027"/>
          <p:cNvSpPr>
            <a:spLocks noChangeArrowheads="1"/>
          </p:cNvSpPr>
          <p:nvPr userDrawn="1"/>
        </p:nvSpPr>
        <p:spPr bwMode="auto">
          <a:xfrm>
            <a:off x="8991600" y="6705600"/>
            <a:ext cx="152400" cy="152400"/>
          </a:xfrm>
          <a:prstGeom prst="rect">
            <a:avLst/>
          </a:prstGeom>
          <a:gradFill rotWithShape="0">
            <a:gsLst>
              <a:gs pos="0">
                <a:schemeClr val="hlink"/>
              </a:gs>
              <a:gs pos="100000">
                <a:srgbClr val="333399"/>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5" name="Rectangle 1028"/>
          <p:cNvSpPr>
            <a:spLocks noChangeArrowheads="1"/>
          </p:cNvSpPr>
          <p:nvPr userDrawn="1"/>
        </p:nvSpPr>
        <p:spPr bwMode="auto">
          <a:xfrm>
            <a:off x="152400" y="0"/>
            <a:ext cx="8839200" cy="152400"/>
          </a:xfrm>
          <a:prstGeom prst="rect">
            <a:avLst/>
          </a:prstGeom>
          <a:gradFill rotWithShape="0">
            <a:gsLst>
              <a:gs pos="0">
                <a:srgbClr val="333399"/>
              </a:gs>
              <a:gs pos="100000">
                <a:schemeClr val="hlink"/>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6" name="Rectangle 1029"/>
          <p:cNvSpPr>
            <a:spLocks noChangeArrowheads="1"/>
          </p:cNvSpPr>
          <p:nvPr userDrawn="1"/>
        </p:nvSpPr>
        <p:spPr bwMode="auto">
          <a:xfrm>
            <a:off x="152400" y="6705600"/>
            <a:ext cx="8839200" cy="152400"/>
          </a:xfrm>
          <a:prstGeom prst="rect">
            <a:avLst/>
          </a:prstGeom>
          <a:gradFill rotWithShape="0">
            <a:gsLst>
              <a:gs pos="0">
                <a:schemeClr val="hlink"/>
              </a:gs>
              <a:gs pos="100000">
                <a:srgbClr val="3333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7" name="Rectangle 1030"/>
          <p:cNvSpPr>
            <a:spLocks noChangeArrowheads="1"/>
          </p:cNvSpPr>
          <p:nvPr userDrawn="1"/>
        </p:nvSpPr>
        <p:spPr bwMode="auto">
          <a:xfrm>
            <a:off x="0" y="152400"/>
            <a:ext cx="152400" cy="6553200"/>
          </a:xfrm>
          <a:prstGeom prst="rect">
            <a:avLst/>
          </a:prstGeom>
          <a:gradFill rotWithShape="0">
            <a:gsLst>
              <a:gs pos="0">
                <a:srgbClr val="333399"/>
              </a:gs>
              <a:gs pos="100000">
                <a:schemeClr va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8" name="Rectangle 1031"/>
          <p:cNvSpPr>
            <a:spLocks noChangeArrowheads="1"/>
          </p:cNvSpPr>
          <p:nvPr userDrawn="1"/>
        </p:nvSpPr>
        <p:spPr bwMode="auto">
          <a:xfrm>
            <a:off x="8991600" y="152400"/>
            <a:ext cx="152400" cy="6553200"/>
          </a:xfrm>
          <a:prstGeom prst="rect">
            <a:avLst/>
          </a:prstGeom>
          <a:gradFill rotWithShape="0">
            <a:gsLst>
              <a:gs pos="0">
                <a:schemeClr val="hlink"/>
              </a:gs>
              <a:gs pos="100000">
                <a:srgbClr val="33339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4.bin"/><Relationship Id="rId1" Type="http://schemas.openxmlformats.org/officeDocument/2006/relationships/slideLayout" Target="../slideLayouts/slideLayout1.xml"/><Relationship Id="rId5" Type="http://schemas.openxmlformats.org/officeDocument/2006/relationships/image" Target="../media/image18.w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w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4.xml"/><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10.bin"/><Relationship Id="rId1" Type="http://schemas.openxmlformats.org/officeDocument/2006/relationships/slideLayout" Target="../slideLayouts/slideLayout4.xml"/><Relationship Id="rId5" Type="http://schemas.openxmlformats.org/officeDocument/2006/relationships/image" Target="../media/image49.wmf"/><Relationship Id="rId4" Type="http://schemas.openxmlformats.org/officeDocument/2006/relationships/oleObject" Target="../embeddings/oleObject11.bin"/></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2.bin"/><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2B2D8A"/>
        </a:solidFill>
        <a:effectLst/>
      </p:bgPr>
    </p:bg>
    <p:spTree>
      <p:nvGrpSpPr>
        <p:cNvPr id="1" name=""/>
        <p:cNvGrpSpPr/>
        <p:nvPr/>
      </p:nvGrpSpPr>
      <p:grpSpPr>
        <a:xfrm>
          <a:off x="0" y="0"/>
          <a:ext cx="0" cy="0"/>
          <a:chOff x="0" y="0"/>
          <a:chExt cx="0" cy="0"/>
        </a:xfrm>
      </p:grpSpPr>
      <p:sp>
        <p:nvSpPr>
          <p:cNvPr id="4098" name="Заголовок 3"/>
          <p:cNvSpPr>
            <a:spLocks noGrp="1"/>
          </p:cNvSpPr>
          <p:nvPr>
            <p:ph type="title"/>
          </p:nvPr>
        </p:nvSpPr>
        <p:spPr>
          <a:xfrm>
            <a:off x="685800" y="2857500"/>
            <a:ext cx="7772400" cy="1143000"/>
          </a:xfrm>
        </p:spPr>
        <p:txBody>
          <a:bodyPr/>
          <a:lstStyle/>
          <a:p>
            <a:pPr marL="742950" indent="-742950" eaLnBrk="1" hangingPunct="1"/>
            <a:r>
              <a:rPr lang="ru-RU" altLang="ru-RU" b="1" dirty="0">
                <a:solidFill>
                  <a:srgbClr val="FFFF67"/>
                </a:solidFill>
              </a:rPr>
              <a:t>Идентификация продуктов ядерных реакций</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0"/>
            <a:ext cx="8229600" cy="838200"/>
          </a:xfrm>
        </p:spPr>
        <p:txBody>
          <a:bodyPr/>
          <a:lstStyle/>
          <a:p>
            <a:pPr eaLnBrk="1" hangingPunct="1"/>
            <a:r>
              <a:rPr lang="ru-RU" altLang="ru-RU" sz="3200" b="1" dirty="0">
                <a:solidFill>
                  <a:srgbClr val="FF0000"/>
                </a:solidFill>
              </a:rPr>
              <a:t>Время-пролётные</a:t>
            </a:r>
            <a:r>
              <a:rPr lang="en-US" altLang="ru-RU" sz="3200" b="1" dirty="0">
                <a:solidFill>
                  <a:srgbClr val="FF0000"/>
                </a:solidFill>
              </a:rPr>
              <a:t> </a:t>
            </a:r>
            <a:r>
              <a:rPr lang="ru-RU" altLang="ru-RU" sz="3200" b="1" dirty="0">
                <a:solidFill>
                  <a:srgbClr val="FF0000"/>
                </a:solidFill>
              </a:rPr>
              <a:t>детекторы </a:t>
            </a:r>
            <a:r>
              <a:rPr lang="en-US" altLang="ru-RU" sz="3200" b="1" dirty="0">
                <a:solidFill>
                  <a:srgbClr val="FF0000"/>
                </a:solidFill>
              </a:rPr>
              <a:t>SHIP</a:t>
            </a:r>
            <a:endParaRPr lang="ru-RU" altLang="ru-RU" sz="3200" b="1" dirty="0">
              <a:solidFill>
                <a:srgbClr val="FF0000"/>
              </a:solidFill>
            </a:endParaRPr>
          </a:p>
        </p:txBody>
      </p:sp>
      <p:pic>
        <p:nvPicPr>
          <p:cNvPr id="13316" name="Picture 3" descr="gsi-1994-1004-Rc2213-11-9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20913" y="906463"/>
            <a:ext cx="4678362" cy="5867400"/>
          </a:xfrm>
        </p:spPr>
      </p:pic>
      <p:sp>
        <p:nvSpPr>
          <p:cNvPr id="4" name="Slide Number Placeholder 3">
            <a:extLst>
              <a:ext uri="{FF2B5EF4-FFF2-40B4-BE49-F238E27FC236}">
                <a16:creationId xmlns:a16="http://schemas.microsoft.com/office/drawing/2014/main" id="{C95B4D1D-4967-63B3-3A16-07C7560E8C8E}"/>
              </a:ext>
            </a:extLst>
          </p:cNvPr>
          <p:cNvSpPr>
            <a:spLocks noGrp="1"/>
          </p:cNvSpPr>
          <p:nvPr>
            <p:ph type="sldNum" sz="quarter" idx="12"/>
          </p:nvPr>
        </p:nvSpPr>
        <p:spPr/>
        <p:txBody>
          <a:bodyPr/>
          <a:lstStyle/>
          <a:p>
            <a:pPr>
              <a:defRPr/>
            </a:pPr>
            <a:fld id="{4D1111E4-4A7E-4B63-83E7-AE6030EFCF47}" type="slidenum">
              <a:rPr lang="en-US" altLang="ru-RU" smtClean="0"/>
              <a:pPr>
                <a:defRPr/>
              </a:pPr>
              <a:t>10</a:t>
            </a:fld>
            <a:endParaRPr lang="en-US" alt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685800" y="152400"/>
            <a:ext cx="7772400" cy="990600"/>
          </a:xfrm>
        </p:spPr>
        <p:txBody>
          <a:bodyPr/>
          <a:lstStyle/>
          <a:p>
            <a:pPr eaLnBrk="1" hangingPunct="1"/>
            <a:r>
              <a:rPr lang="ru-RU" altLang="ru-RU" sz="3200" b="1" dirty="0">
                <a:solidFill>
                  <a:srgbClr val="FF0000"/>
                </a:solidFill>
              </a:rPr>
              <a:t>Фокальный детектор</a:t>
            </a:r>
          </a:p>
        </p:txBody>
      </p:sp>
      <p:pic>
        <p:nvPicPr>
          <p:cNvPr id="16388" name="Picture 3" descr="VDetNew1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25575" y="2362200"/>
            <a:ext cx="6292850" cy="4114800"/>
          </a:xfrm>
          <a:noFill/>
        </p:spPr>
      </p:pic>
      <p:sp>
        <p:nvSpPr>
          <p:cNvPr id="16389" name="Text Box 4"/>
          <p:cNvSpPr txBox="1">
            <a:spLocks noChangeArrowheads="1"/>
          </p:cNvSpPr>
          <p:nvPr/>
        </p:nvSpPr>
        <p:spPr bwMode="auto">
          <a:xfrm>
            <a:off x="2517775" y="1143000"/>
            <a:ext cx="4108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ru-RU" sz="2000" b="1" dirty="0">
                <a:solidFill>
                  <a:srgbClr val="7030A0"/>
                </a:solidFill>
              </a:rPr>
              <a:t>Position resolution</a:t>
            </a:r>
            <a:r>
              <a:rPr lang="ru-RU" altLang="ru-RU" sz="2000" b="1" dirty="0">
                <a:solidFill>
                  <a:srgbClr val="7030A0"/>
                </a:solidFill>
              </a:rPr>
              <a:t>: ±0.5 </a:t>
            </a:r>
            <a:r>
              <a:rPr lang="en-US" altLang="ru-RU" sz="2000" b="1" dirty="0">
                <a:solidFill>
                  <a:srgbClr val="7030A0"/>
                </a:solidFill>
              </a:rPr>
              <a:t>mm</a:t>
            </a:r>
            <a:endParaRPr lang="ru-RU" altLang="ru-RU" sz="2000" b="1" dirty="0">
              <a:solidFill>
                <a:srgbClr val="7030A0"/>
              </a:solidFill>
            </a:endParaRPr>
          </a:p>
          <a:p>
            <a:pPr algn="ctr" eaLnBrk="1" hangingPunct="1">
              <a:spcBef>
                <a:spcPct val="0"/>
              </a:spcBef>
              <a:buFontTx/>
              <a:buNone/>
            </a:pPr>
            <a:r>
              <a:rPr lang="en-US" altLang="ru-RU" sz="2000" b="1" dirty="0">
                <a:solidFill>
                  <a:srgbClr val="7030A0"/>
                </a:solidFill>
              </a:rPr>
              <a:t>Energy resolution</a:t>
            </a:r>
            <a:r>
              <a:rPr lang="ru-RU" altLang="ru-RU" sz="2000" b="1" dirty="0">
                <a:solidFill>
                  <a:srgbClr val="7030A0"/>
                </a:solidFill>
              </a:rPr>
              <a:t>: 15 к</a:t>
            </a:r>
            <a:r>
              <a:rPr lang="en-US" altLang="ru-RU" sz="2000" b="1" dirty="0">
                <a:solidFill>
                  <a:srgbClr val="7030A0"/>
                </a:solidFill>
              </a:rPr>
              <a:t>eV</a:t>
            </a:r>
            <a:r>
              <a:rPr lang="ru-RU" altLang="ru-RU" sz="2000" b="1" dirty="0">
                <a:solidFill>
                  <a:srgbClr val="7030A0"/>
                </a:solidFill>
              </a:rPr>
              <a:t> (</a:t>
            </a:r>
            <a:r>
              <a:rPr lang="en-US" altLang="ru-RU" sz="2000" b="1" dirty="0">
                <a:solidFill>
                  <a:srgbClr val="7030A0"/>
                </a:solidFill>
              </a:rPr>
              <a:t>FWHM)</a:t>
            </a:r>
            <a:endParaRPr lang="ru-RU" altLang="ru-RU" sz="2000" b="1" dirty="0">
              <a:solidFill>
                <a:srgbClr val="7030A0"/>
              </a:solidFill>
            </a:endParaRPr>
          </a:p>
        </p:txBody>
      </p:sp>
      <p:sp>
        <p:nvSpPr>
          <p:cNvPr id="4" name="Slide Number Placeholder 3">
            <a:extLst>
              <a:ext uri="{FF2B5EF4-FFF2-40B4-BE49-F238E27FC236}">
                <a16:creationId xmlns:a16="http://schemas.microsoft.com/office/drawing/2014/main" id="{C1E95F5E-8E9D-7BFF-F66D-B7A081925B26}"/>
              </a:ext>
            </a:extLst>
          </p:cNvPr>
          <p:cNvSpPr>
            <a:spLocks noGrp="1"/>
          </p:cNvSpPr>
          <p:nvPr>
            <p:ph type="sldNum" sz="quarter" idx="12"/>
          </p:nvPr>
        </p:nvSpPr>
        <p:spPr/>
        <p:txBody>
          <a:bodyPr/>
          <a:lstStyle/>
          <a:p>
            <a:pPr>
              <a:defRPr/>
            </a:pPr>
            <a:fld id="{4D1111E4-4A7E-4B63-83E7-AE6030EFCF47}" type="slidenum">
              <a:rPr lang="en-US" altLang="ru-RU" smtClean="0"/>
              <a:pPr>
                <a:defRPr/>
              </a:pPr>
              <a:t>11</a:t>
            </a:fld>
            <a:endParaRPr lang="en-US" alt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685799" y="17834"/>
            <a:ext cx="7772400" cy="1143000"/>
          </a:xfrm>
        </p:spPr>
        <p:txBody>
          <a:bodyPr/>
          <a:lstStyle/>
          <a:p>
            <a:pPr eaLnBrk="1" hangingPunct="1"/>
            <a:r>
              <a:rPr lang="ru-RU" altLang="ru-RU" sz="2800" b="1" dirty="0">
                <a:solidFill>
                  <a:srgbClr val="FF0000"/>
                </a:solidFill>
              </a:rPr>
              <a:t>Экспериментальная методика</a:t>
            </a:r>
            <a:endParaRPr lang="de-DE" altLang="ru-RU" sz="2800" b="1" dirty="0">
              <a:solidFill>
                <a:srgbClr val="FF0000"/>
              </a:solidFill>
            </a:endParaRPr>
          </a:p>
        </p:txBody>
      </p:sp>
      <p:pic>
        <p:nvPicPr>
          <p:cNvPr id="14340" name="Picture 3" descr="detecto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310356" y="1029432"/>
            <a:ext cx="8523287" cy="5789737"/>
          </a:xfrm>
          <a:noFill/>
        </p:spPr>
      </p:pic>
      <p:sp>
        <p:nvSpPr>
          <p:cNvPr id="4" name="Slide Number Placeholder 3">
            <a:extLst>
              <a:ext uri="{FF2B5EF4-FFF2-40B4-BE49-F238E27FC236}">
                <a16:creationId xmlns:a16="http://schemas.microsoft.com/office/drawing/2014/main" id="{5E974C4F-71C5-8236-FAAE-0BCD2F1A17D7}"/>
              </a:ext>
            </a:extLst>
          </p:cNvPr>
          <p:cNvSpPr>
            <a:spLocks noGrp="1"/>
          </p:cNvSpPr>
          <p:nvPr>
            <p:ph type="sldNum" sz="quarter" idx="12"/>
          </p:nvPr>
        </p:nvSpPr>
        <p:spPr/>
        <p:txBody>
          <a:bodyPr/>
          <a:lstStyle/>
          <a:p>
            <a:pPr>
              <a:defRPr/>
            </a:pPr>
            <a:fld id="{4D1111E4-4A7E-4B63-83E7-AE6030EFCF47}" type="slidenum">
              <a:rPr lang="en-US" altLang="ru-RU" smtClean="0"/>
              <a:pPr>
                <a:defRPr/>
              </a:pPr>
              <a:t>12</a:t>
            </a:fld>
            <a:endParaRPr lang="en-US" alt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Rectangle 4"/>
          <p:cNvSpPr>
            <a:spLocks noGrp="1" noChangeArrowheads="1"/>
          </p:cNvSpPr>
          <p:nvPr>
            <p:ph type="title"/>
          </p:nvPr>
        </p:nvSpPr>
        <p:spPr>
          <a:xfrm>
            <a:off x="685800" y="152400"/>
            <a:ext cx="7772400" cy="685800"/>
          </a:xfrm>
        </p:spPr>
        <p:txBody>
          <a:bodyPr/>
          <a:lstStyle/>
          <a:p>
            <a:pPr eaLnBrk="1" hangingPunct="1"/>
            <a:r>
              <a:rPr lang="ru-RU" altLang="ru-RU" sz="3200" b="1" dirty="0">
                <a:solidFill>
                  <a:srgbClr val="FF0000"/>
                </a:solidFill>
              </a:rPr>
              <a:t>Корреляция «Позиция – Время»</a:t>
            </a:r>
          </a:p>
        </p:txBody>
      </p:sp>
      <p:pic>
        <p:nvPicPr>
          <p:cNvPr id="15364" name="Picture 6" descr="position03-cr"/>
          <p:cNvPicPr>
            <a:picLocks noGrp="1" noChangeAspect="1" noChangeArrowheads="1"/>
          </p:cNvPicPr>
          <p:nvPr>
            <p:ph idx="1"/>
          </p:nvPr>
        </p:nvPicPr>
        <p:blipFill>
          <a:blip r:embed="rId2">
            <a:clrChange>
              <a:clrFrom>
                <a:srgbClr val="FFFFFF"/>
              </a:clrFrom>
              <a:clrTo>
                <a:srgbClr val="FFFFFF">
                  <a:alpha val="0"/>
                </a:srgbClr>
              </a:clrTo>
            </a:clrChange>
            <a:lum contrast="50000"/>
            <a:extLst>
              <a:ext uri="{28A0092B-C50C-407E-A947-70E740481C1C}">
                <a14:useLocalDpi xmlns:a14="http://schemas.microsoft.com/office/drawing/2010/main" val="0"/>
              </a:ext>
            </a:extLst>
          </a:blip>
          <a:srcRect/>
          <a:stretch>
            <a:fillRect/>
          </a:stretch>
        </p:blipFill>
        <p:spPr>
          <a:xfrm>
            <a:off x="876300" y="1066800"/>
            <a:ext cx="7391400" cy="5510213"/>
          </a:xfrm>
          <a:noFill/>
        </p:spPr>
      </p:pic>
      <p:sp>
        <p:nvSpPr>
          <p:cNvPr id="4" name="Slide Number Placeholder 3">
            <a:extLst>
              <a:ext uri="{FF2B5EF4-FFF2-40B4-BE49-F238E27FC236}">
                <a16:creationId xmlns:a16="http://schemas.microsoft.com/office/drawing/2014/main" id="{2AE5DA4E-41EA-2132-FF44-8A59BF46A8FC}"/>
              </a:ext>
            </a:extLst>
          </p:cNvPr>
          <p:cNvSpPr>
            <a:spLocks noGrp="1"/>
          </p:cNvSpPr>
          <p:nvPr>
            <p:ph type="sldNum" sz="quarter" idx="12"/>
          </p:nvPr>
        </p:nvSpPr>
        <p:spPr/>
        <p:txBody>
          <a:bodyPr/>
          <a:lstStyle/>
          <a:p>
            <a:pPr>
              <a:defRPr/>
            </a:pPr>
            <a:fld id="{4D1111E4-4A7E-4B63-83E7-AE6030EFCF47}" type="slidenum">
              <a:rPr lang="en-US" altLang="ru-RU" smtClean="0"/>
              <a:pPr>
                <a:defRPr/>
              </a:pPr>
              <a:t>13</a:t>
            </a:fld>
            <a:endParaRPr lang="en-US" altLang="ru-RU"/>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2" name="Rectangle 8"/>
          <p:cNvSpPr>
            <a:spLocks noChangeArrowheads="1"/>
          </p:cNvSpPr>
          <p:nvPr/>
        </p:nvSpPr>
        <p:spPr bwMode="auto">
          <a:xfrm>
            <a:off x="0" y="1524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ru-RU" altLang="ru-RU" b="1" dirty="0">
                <a:solidFill>
                  <a:srgbClr val="FF0000"/>
                </a:solidFill>
              </a:rPr>
              <a:t>Новые элементы (холодное слияние)</a:t>
            </a:r>
            <a:endParaRPr lang="en-US" altLang="ru-RU" dirty="0">
              <a:solidFill>
                <a:srgbClr val="FF0000"/>
              </a:solidFill>
            </a:endParaRPr>
          </a:p>
        </p:txBody>
      </p:sp>
      <p:sp>
        <p:nvSpPr>
          <p:cNvPr id="5" name="Slide Number Placeholder 4">
            <a:extLst>
              <a:ext uri="{FF2B5EF4-FFF2-40B4-BE49-F238E27FC236}">
                <a16:creationId xmlns:a16="http://schemas.microsoft.com/office/drawing/2014/main" id="{E19706D9-3E3C-8452-1160-A1756A796D3D}"/>
              </a:ext>
            </a:extLst>
          </p:cNvPr>
          <p:cNvSpPr>
            <a:spLocks noGrp="1"/>
          </p:cNvSpPr>
          <p:nvPr>
            <p:ph type="sldNum" sz="quarter" idx="12"/>
          </p:nvPr>
        </p:nvSpPr>
        <p:spPr/>
        <p:txBody>
          <a:bodyPr/>
          <a:lstStyle/>
          <a:p>
            <a:pPr>
              <a:defRPr/>
            </a:pPr>
            <a:fld id="{196227AE-8958-48CE-A2EE-C946B4FCB48A}" type="slidenum">
              <a:rPr lang="en-US" altLang="ru-RU" smtClean="0"/>
              <a:pPr>
                <a:defRPr/>
              </a:pPr>
              <a:t>14</a:t>
            </a:fld>
            <a:endParaRPr lang="en-US" altLang="ru-RU"/>
          </a:p>
        </p:txBody>
      </p:sp>
      <p:grpSp>
        <p:nvGrpSpPr>
          <p:cNvPr id="7" name="Group 6">
            <a:extLst>
              <a:ext uri="{FF2B5EF4-FFF2-40B4-BE49-F238E27FC236}">
                <a16:creationId xmlns:a16="http://schemas.microsoft.com/office/drawing/2014/main" id="{32FBBF14-5295-08B2-2F4A-1388609D0C7E}"/>
              </a:ext>
            </a:extLst>
          </p:cNvPr>
          <p:cNvGrpSpPr/>
          <p:nvPr/>
        </p:nvGrpSpPr>
        <p:grpSpPr>
          <a:xfrm>
            <a:off x="0" y="982306"/>
            <a:ext cx="9144000" cy="5882976"/>
            <a:chOff x="0" y="982306"/>
            <a:chExt cx="9144000" cy="5882976"/>
          </a:xfrm>
        </p:grpSpPr>
        <p:pic>
          <p:nvPicPr>
            <p:cNvPr id="17410" name="Picture 6" descr="H:\Papers-Reports-Foils\Conferences\2004-0210-HGV-evaluation\$TMP\dcs-107-112-res200-small.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4523" r="54310" b="863"/>
            <a:stretch/>
          </p:blipFill>
          <p:spPr bwMode="auto">
            <a:xfrm>
              <a:off x="0" y="1332488"/>
              <a:ext cx="6173549" cy="236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7"/>
            <p:cNvSpPr>
              <a:spLocks noChangeArrowheads="1"/>
            </p:cNvSpPr>
            <p:nvPr/>
          </p:nvSpPr>
          <p:spPr bwMode="auto">
            <a:xfrm>
              <a:off x="1140303" y="982306"/>
              <a:ext cx="777509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ru-RU" sz="1600" dirty="0"/>
                <a:t>    </a:t>
              </a:r>
              <a:r>
                <a:rPr lang="en-US" altLang="ru-RU" sz="1600" b="1" dirty="0"/>
                <a:t>107 – </a:t>
              </a:r>
              <a:r>
                <a:rPr lang="en-US" altLang="ru-RU" sz="1600" b="1" dirty="0" err="1"/>
                <a:t>Bh</a:t>
              </a:r>
              <a:r>
                <a:rPr lang="en-US" altLang="ru-RU" sz="1600" b="1" dirty="0"/>
                <a:t>                      108 – Hs                          109 – Mt</a:t>
              </a:r>
              <a:endParaRPr lang="en-US" altLang="ru-RU" sz="1600" dirty="0"/>
            </a:p>
          </p:txBody>
        </p:sp>
        <p:pic>
          <p:nvPicPr>
            <p:cNvPr id="2" name="Picture 6">
              <a:extLst>
                <a:ext uri="{FF2B5EF4-FFF2-40B4-BE49-F238E27FC236}">
                  <a16:creationId xmlns:a16="http://schemas.microsoft.com/office/drawing/2014/main" id="{224EE78B-C272-28A9-5CC7-78F034042DA3}"/>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3546"/>
            <a:stretch/>
          </p:blipFill>
          <p:spPr bwMode="auto">
            <a:xfrm>
              <a:off x="1029712" y="3891505"/>
              <a:ext cx="8114288" cy="297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7">
              <a:extLst>
                <a:ext uri="{FF2B5EF4-FFF2-40B4-BE49-F238E27FC236}">
                  <a16:creationId xmlns:a16="http://schemas.microsoft.com/office/drawing/2014/main" id="{5143D01D-45C7-4316-0278-C9E86E30622C}"/>
                </a:ext>
              </a:extLst>
            </p:cNvPr>
            <p:cNvSpPr>
              <a:spLocks noChangeArrowheads="1"/>
            </p:cNvSpPr>
            <p:nvPr/>
          </p:nvSpPr>
          <p:spPr bwMode="auto">
            <a:xfrm>
              <a:off x="521262" y="3497693"/>
              <a:ext cx="8534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r>
                <a:rPr lang="en-US" altLang="ru-RU" sz="1600" b="1" dirty="0"/>
                <a:t>110 – Ds                                   111 – </a:t>
              </a:r>
              <a:r>
                <a:rPr lang="en-US" altLang="ru-RU" sz="1600" b="1" dirty="0" err="1"/>
                <a:t>Rg</a:t>
              </a:r>
              <a:r>
                <a:rPr lang="en-US" altLang="ru-RU" sz="1600" b="1" dirty="0"/>
                <a:t>                                   112</a:t>
              </a:r>
              <a:r>
                <a:rPr lang="ru-RU" altLang="ru-RU" sz="2400" b="1" dirty="0"/>
                <a:t> </a:t>
              </a:r>
              <a:r>
                <a:rPr lang="ru-RU" altLang="ru-RU" sz="1600" b="1" dirty="0"/>
                <a:t>- </a:t>
              </a:r>
              <a:r>
                <a:rPr lang="en-US" altLang="ru-RU" sz="1600" b="1" dirty="0"/>
                <a:t>Cn</a:t>
              </a:r>
              <a:endParaRPr lang="en-US" altLang="ru-RU" sz="1600" dirty="0"/>
            </a:p>
          </p:txBody>
        </p:sp>
        <p:sp>
          <p:nvSpPr>
            <p:cNvPr id="4" name="Rectangle 3">
              <a:extLst>
                <a:ext uri="{FF2B5EF4-FFF2-40B4-BE49-F238E27FC236}">
                  <a16:creationId xmlns:a16="http://schemas.microsoft.com/office/drawing/2014/main" id="{2DE8B5F3-4376-D06B-DD3C-4DC7007589C5}"/>
                </a:ext>
              </a:extLst>
            </p:cNvPr>
            <p:cNvSpPr/>
            <p:nvPr/>
          </p:nvSpPr>
          <p:spPr>
            <a:xfrm>
              <a:off x="5943600" y="2971800"/>
              <a:ext cx="685800" cy="60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6" name="Rectangle 5">
              <a:extLst>
                <a:ext uri="{FF2B5EF4-FFF2-40B4-BE49-F238E27FC236}">
                  <a16:creationId xmlns:a16="http://schemas.microsoft.com/office/drawing/2014/main" id="{62958611-B496-0440-67E6-45B9E37D4DAB}"/>
                </a:ext>
              </a:extLst>
            </p:cNvPr>
            <p:cNvSpPr/>
            <p:nvPr/>
          </p:nvSpPr>
          <p:spPr>
            <a:xfrm>
              <a:off x="797403" y="4259603"/>
              <a:ext cx="685800" cy="60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57200" y="0"/>
            <a:ext cx="8229600" cy="838200"/>
          </a:xfrm>
        </p:spPr>
        <p:txBody>
          <a:bodyPr/>
          <a:lstStyle/>
          <a:p>
            <a:pPr eaLnBrk="1" hangingPunct="1"/>
            <a:r>
              <a:rPr lang="ru-RU" altLang="ru-RU" sz="3200" b="1" dirty="0">
                <a:solidFill>
                  <a:srgbClr val="FF0000"/>
                </a:solidFill>
              </a:rPr>
              <a:t>Функции возбуждения</a:t>
            </a:r>
          </a:p>
        </p:txBody>
      </p:sp>
      <p:pic>
        <p:nvPicPr>
          <p:cNvPr id="23556" name="Picture 3" descr="EF-4-6-8-10-12-N2-blue-cr3"/>
          <p:cNvPicPr>
            <a:picLocks noGrp="1" noChangeAspect="1" noChangeArrowheads="1"/>
          </p:cNvPicPr>
          <p:nvPr>
            <p:ph idx="1"/>
          </p:nvPr>
        </p:nvPicPr>
        <p:blipFill>
          <a:blip r:embed="rId2">
            <a:clrChange>
              <a:clrFrom>
                <a:srgbClr val="FFFFFF"/>
              </a:clrFrom>
              <a:clrTo>
                <a:srgbClr val="FFFFFF">
                  <a:alpha val="0"/>
                </a:srgbClr>
              </a:clrTo>
            </a:clrChange>
            <a:lum bright="-8000" contrast="34000"/>
            <a:extLst>
              <a:ext uri="{28A0092B-C50C-407E-A947-70E740481C1C}">
                <a14:useLocalDpi xmlns:a14="http://schemas.microsoft.com/office/drawing/2010/main" val="0"/>
              </a:ext>
            </a:extLst>
          </a:blip>
          <a:srcRect/>
          <a:stretch>
            <a:fillRect/>
          </a:stretch>
        </p:blipFill>
        <p:spPr>
          <a:xfrm>
            <a:off x="2997200" y="838200"/>
            <a:ext cx="3327400" cy="5791200"/>
          </a:xfrm>
          <a:noFill/>
        </p:spPr>
      </p:pic>
      <p:sp>
        <p:nvSpPr>
          <p:cNvPr id="23557" name="Rectangle 4"/>
          <p:cNvSpPr>
            <a:spLocks noChangeArrowheads="1"/>
          </p:cNvSpPr>
          <p:nvPr/>
        </p:nvSpPr>
        <p:spPr bwMode="auto">
          <a:xfrm>
            <a:off x="228600" y="5327650"/>
            <a:ext cx="25209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US" altLang="ru-RU" sz="1600" b="1" baseline="30000" dirty="0">
                <a:solidFill>
                  <a:schemeClr val="accent2"/>
                </a:solidFill>
              </a:rPr>
              <a:t>50</a:t>
            </a:r>
            <a:r>
              <a:rPr lang="en-US" altLang="ru-RU" sz="1600" b="1" dirty="0">
                <a:solidFill>
                  <a:schemeClr val="accent2"/>
                </a:solidFill>
              </a:rPr>
              <a:t>Ti, </a:t>
            </a:r>
            <a:r>
              <a:rPr lang="en-US" altLang="ru-RU" sz="1600" b="1" baseline="30000" dirty="0">
                <a:solidFill>
                  <a:schemeClr val="accent2"/>
                </a:solidFill>
              </a:rPr>
              <a:t>54</a:t>
            </a:r>
            <a:r>
              <a:rPr lang="en-US" altLang="ru-RU" sz="1600" b="1" dirty="0">
                <a:solidFill>
                  <a:schemeClr val="accent2"/>
                </a:solidFill>
              </a:rPr>
              <a:t>Cr, </a:t>
            </a:r>
            <a:r>
              <a:rPr lang="en-US" altLang="ru-RU" sz="1600" b="1" baseline="30000" dirty="0">
                <a:solidFill>
                  <a:schemeClr val="accent2"/>
                </a:solidFill>
              </a:rPr>
              <a:t>58</a:t>
            </a:r>
            <a:r>
              <a:rPr lang="en-US" altLang="ru-RU" sz="1600" b="1" dirty="0">
                <a:solidFill>
                  <a:schemeClr val="accent2"/>
                </a:solidFill>
              </a:rPr>
              <a:t>Fe, </a:t>
            </a:r>
            <a:r>
              <a:rPr lang="en-US" altLang="ru-RU" sz="1600" b="1" baseline="30000" dirty="0">
                <a:solidFill>
                  <a:schemeClr val="accent2"/>
                </a:solidFill>
              </a:rPr>
              <a:t>64</a:t>
            </a:r>
            <a:r>
              <a:rPr lang="en-US" altLang="ru-RU" sz="1600" b="1" dirty="0">
                <a:solidFill>
                  <a:schemeClr val="accent2"/>
                </a:solidFill>
              </a:rPr>
              <a:t>Ni, </a:t>
            </a:r>
            <a:r>
              <a:rPr lang="en-US" altLang="ru-RU" sz="1600" b="1" baseline="30000" dirty="0">
                <a:solidFill>
                  <a:schemeClr val="accent2"/>
                </a:solidFill>
              </a:rPr>
              <a:t>70</a:t>
            </a:r>
            <a:r>
              <a:rPr lang="en-US" altLang="ru-RU" sz="1600" b="1" dirty="0">
                <a:solidFill>
                  <a:schemeClr val="accent2"/>
                </a:solidFill>
              </a:rPr>
              <a:t>Zn</a:t>
            </a:r>
          </a:p>
          <a:p>
            <a:pPr eaLnBrk="1" hangingPunct="1">
              <a:buFontTx/>
              <a:buNone/>
            </a:pPr>
            <a:r>
              <a:rPr lang="en-US" altLang="ru-RU" sz="1600" b="1" dirty="0">
                <a:solidFill>
                  <a:schemeClr val="accent2"/>
                </a:solidFill>
              </a:rPr>
              <a:t>                             + </a:t>
            </a:r>
            <a:r>
              <a:rPr lang="en-US" altLang="ru-RU" sz="1600" b="1" baseline="30000" dirty="0">
                <a:solidFill>
                  <a:schemeClr val="accent2"/>
                </a:solidFill>
              </a:rPr>
              <a:t>208</a:t>
            </a:r>
            <a:r>
              <a:rPr lang="en-US" altLang="ru-RU" sz="1600" b="1" dirty="0">
                <a:solidFill>
                  <a:schemeClr val="accent2"/>
                </a:solidFill>
              </a:rPr>
              <a:t>Pb</a:t>
            </a:r>
            <a:endParaRPr lang="en-US" altLang="ru-RU" sz="2400" dirty="0">
              <a:latin typeface="Arial" panose="020B0604020202020204" pitchFamily="34" charset="0"/>
            </a:endParaRPr>
          </a:p>
        </p:txBody>
      </p:sp>
      <p:sp>
        <p:nvSpPr>
          <p:cNvPr id="4" name="Slide Number Placeholder 3">
            <a:extLst>
              <a:ext uri="{FF2B5EF4-FFF2-40B4-BE49-F238E27FC236}">
                <a16:creationId xmlns:a16="http://schemas.microsoft.com/office/drawing/2014/main" id="{EBEDA2F6-7D9C-EA95-6AD6-89D8A93583EF}"/>
              </a:ext>
            </a:extLst>
          </p:cNvPr>
          <p:cNvSpPr>
            <a:spLocks noGrp="1"/>
          </p:cNvSpPr>
          <p:nvPr>
            <p:ph type="sldNum" sz="quarter" idx="12"/>
          </p:nvPr>
        </p:nvSpPr>
        <p:spPr/>
        <p:txBody>
          <a:bodyPr/>
          <a:lstStyle/>
          <a:p>
            <a:pPr>
              <a:defRPr/>
            </a:pPr>
            <a:fld id="{4D1111E4-4A7E-4B63-83E7-AE6030EFCF47}" type="slidenum">
              <a:rPr lang="en-US" altLang="ru-RU" smtClean="0"/>
              <a:pPr>
                <a:defRPr/>
              </a:pPr>
              <a:t>15</a:t>
            </a:fld>
            <a:endParaRPr lang="en-US" altLang="ru-RU"/>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hidden="1"/>
          <p:cNvSpPr>
            <a:spLocks noGrp="1" noChangeArrowheads="1"/>
          </p:cNvSpPr>
          <p:nvPr>
            <p:ph type="title"/>
          </p:nvPr>
        </p:nvSpPr>
        <p:spPr/>
        <p:txBody>
          <a:bodyPr/>
          <a:lstStyle/>
          <a:p>
            <a:endParaRPr lang="ru-RU" altLang="ru-RU"/>
          </a:p>
        </p:txBody>
      </p:sp>
      <p:sp>
        <p:nvSpPr>
          <p:cNvPr id="18435" name="Rectangle 3" descr="xxx - 253"/>
          <p:cNvSpPr>
            <a:spLocks noGrp="1" noChangeAspect="1" noChangeArrowheads="1"/>
          </p:cNvSpPr>
          <p:nvPr isPhoto="1"/>
        </p:nvSpPr>
        <p:spPr bwMode="auto">
          <a:xfrm>
            <a:off x="1066800" y="1009650"/>
            <a:ext cx="7000875" cy="5637213"/>
          </a:xfrm>
          <a:prstGeom prst="rect">
            <a:avLst/>
          </a:prstGeom>
          <a:blipFill dpi="0" rotWithShape="1">
            <a:blip r:embed="rId2">
              <a:lum contrast="12000"/>
            </a:blip>
            <a:srcRect/>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18436" name="Text Box 4"/>
          <p:cNvSpPr txBox="1">
            <a:spLocks noChangeArrowheads="1"/>
          </p:cNvSpPr>
          <p:nvPr/>
        </p:nvSpPr>
        <p:spPr bwMode="auto">
          <a:xfrm>
            <a:off x="1336675" y="295275"/>
            <a:ext cx="6453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2800" b="1" dirty="0">
                <a:solidFill>
                  <a:srgbClr val="FF0000"/>
                </a:solidFill>
              </a:rPr>
              <a:t>Авторы открытия элемента 112 (1996)</a:t>
            </a:r>
          </a:p>
        </p:txBody>
      </p:sp>
      <p:sp>
        <p:nvSpPr>
          <p:cNvPr id="5" name="Slide Number Placeholder 4">
            <a:extLst>
              <a:ext uri="{FF2B5EF4-FFF2-40B4-BE49-F238E27FC236}">
                <a16:creationId xmlns:a16="http://schemas.microsoft.com/office/drawing/2014/main" id="{CDAA0D54-E449-C444-549C-3922AFD8FA3D}"/>
              </a:ext>
            </a:extLst>
          </p:cNvPr>
          <p:cNvSpPr>
            <a:spLocks noGrp="1"/>
          </p:cNvSpPr>
          <p:nvPr>
            <p:ph type="sldNum" sz="quarter" idx="12"/>
          </p:nvPr>
        </p:nvSpPr>
        <p:spPr/>
        <p:txBody>
          <a:bodyPr/>
          <a:lstStyle/>
          <a:p>
            <a:pPr>
              <a:defRPr/>
            </a:pPr>
            <a:fld id="{F6FF80E6-8102-43F9-ABAD-5239D2C3320E}" type="slidenum">
              <a:rPr lang="en-US" altLang="ru-RU" smtClean="0"/>
              <a:pPr>
                <a:defRPr/>
              </a:pPr>
              <a:t>16</a:t>
            </a:fld>
            <a:endParaRPr lang="en-US" altLang="ru-RU"/>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458" name="Object 2"/>
          <p:cNvGraphicFramePr>
            <a:graphicFrameLocks noChangeAspect="1"/>
          </p:cNvGraphicFramePr>
          <p:nvPr/>
        </p:nvGraphicFramePr>
        <p:xfrm>
          <a:off x="228600" y="874713"/>
          <a:ext cx="8807450" cy="5291137"/>
        </p:xfrm>
        <a:graphic>
          <a:graphicData uri="http://schemas.openxmlformats.org/presentationml/2006/ole">
            <mc:AlternateContent xmlns:mc="http://schemas.openxmlformats.org/markup-compatibility/2006">
              <mc:Choice xmlns:v="urn:schemas-microsoft-com:vml" Requires="v">
                <p:oleObj name="CorelDRAW" r:id="rId2" imgW="5382768" imgH="3240024" progId="CorelDraw.Graphic.16">
                  <p:embed/>
                </p:oleObj>
              </mc:Choice>
              <mc:Fallback>
                <p:oleObj name="CorelDRAW" r:id="rId2" imgW="5382768" imgH="3240024" progId="CorelDraw.Graphic.16">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74713"/>
                        <a:ext cx="8807450" cy="529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59" name="Object 3"/>
          <p:cNvGraphicFramePr>
            <a:graphicFrameLocks noChangeAspect="1"/>
          </p:cNvGraphicFramePr>
          <p:nvPr/>
        </p:nvGraphicFramePr>
        <p:xfrm>
          <a:off x="2916238" y="1628775"/>
          <a:ext cx="4530725" cy="3451225"/>
        </p:xfrm>
        <a:graphic>
          <a:graphicData uri="http://schemas.openxmlformats.org/presentationml/2006/ole">
            <mc:AlternateContent xmlns:mc="http://schemas.openxmlformats.org/markup-compatibility/2006">
              <mc:Choice xmlns:v="urn:schemas-microsoft-com:vml" Requires="v">
                <p:oleObj name="CorelDRAW" r:id="rId4" imgW="2788920" imgH="2130552" progId="CorelDraw.Graphic.16">
                  <p:embed/>
                </p:oleObj>
              </mc:Choice>
              <mc:Fallback>
                <p:oleObj name="CorelDRAW" r:id="rId4" imgW="2788920" imgH="2130552" progId="CorelDraw.Graphic.16">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1628775"/>
                        <a:ext cx="4530725"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0" name="TextBox 3"/>
          <p:cNvSpPr txBox="1">
            <a:spLocks noChangeArrowheads="1"/>
          </p:cNvSpPr>
          <p:nvPr/>
        </p:nvSpPr>
        <p:spPr bwMode="auto">
          <a:xfrm>
            <a:off x="4211638" y="1557338"/>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ru-RU" sz="1800">
                <a:solidFill>
                  <a:srgbClr val="C00000"/>
                </a:solidFill>
                <a:latin typeface="Calibri" panose="020F0502020204030204" pitchFamily="34" charset="0"/>
                <a:cs typeface="Arial" panose="020B0604020202020204" pitchFamily="34" charset="0"/>
              </a:rPr>
              <a:t>2015</a:t>
            </a:r>
            <a:endParaRPr lang="ru-RU" altLang="ru-RU" sz="1800">
              <a:solidFill>
                <a:srgbClr val="C00000"/>
              </a:solidFill>
              <a:latin typeface="Calibri" panose="020F050202020403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3877555484"/>
              </p:ext>
            </p:extLst>
          </p:nvPr>
        </p:nvGraphicFramePr>
        <p:xfrm>
          <a:off x="284163" y="1600200"/>
          <a:ext cx="8575675" cy="4311684"/>
        </p:xfrm>
        <a:graphic>
          <a:graphicData uri="http://schemas.openxmlformats.org/drawingml/2006/table">
            <a:tbl>
              <a:tblPr firstRow="1" bandRow="1">
                <a:tableStyleId>{5C22544A-7EE6-4342-B048-85BDC9FD1C3A}</a:tableStyleId>
              </a:tblPr>
              <a:tblGrid>
                <a:gridCol w="1377199">
                  <a:extLst>
                    <a:ext uri="{9D8B030D-6E8A-4147-A177-3AD203B41FA5}">
                      <a16:colId xmlns:a16="http://schemas.microsoft.com/office/drawing/2014/main" val="20000"/>
                    </a:ext>
                  </a:extLst>
                </a:gridCol>
                <a:gridCol w="1450325">
                  <a:extLst>
                    <a:ext uri="{9D8B030D-6E8A-4147-A177-3AD203B41FA5}">
                      <a16:colId xmlns:a16="http://schemas.microsoft.com/office/drawing/2014/main" val="20001"/>
                    </a:ext>
                  </a:extLst>
                </a:gridCol>
                <a:gridCol w="2391948">
                  <a:extLst>
                    <a:ext uri="{9D8B030D-6E8A-4147-A177-3AD203B41FA5}">
                      <a16:colId xmlns:a16="http://schemas.microsoft.com/office/drawing/2014/main" val="20002"/>
                    </a:ext>
                  </a:extLst>
                </a:gridCol>
                <a:gridCol w="3356203">
                  <a:extLst>
                    <a:ext uri="{9D8B030D-6E8A-4147-A177-3AD203B41FA5}">
                      <a16:colId xmlns:a16="http://schemas.microsoft.com/office/drawing/2014/main" val="20003"/>
                    </a:ext>
                  </a:extLst>
                </a:gridCol>
              </a:tblGrid>
              <a:tr h="1188655">
                <a:tc>
                  <a:txBody>
                    <a:bodyPr/>
                    <a:lstStyle/>
                    <a:p>
                      <a:pPr algn="ctr"/>
                      <a:endParaRPr lang="en-US" sz="1800" dirty="0">
                        <a:solidFill>
                          <a:srgbClr val="0000FF"/>
                        </a:solidFill>
                      </a:endParaRPr>
                    </a:p>
                    <a:p>
                      <a:pPr algn="ctr"/>
                      <a:r>
                        <a:rPr lang="en-US" sz="1800" dirty="0">
                          <a:solidFill>
                            <a:srgbClr val="0000FF"/>
                          </a:solidFill>
                        </a:rPr>
                        <a:t>A/Z</a:t>
                      </a:r>
                      <a:endParaRPr lang="ru-RU" sz="1800" dirty="0">
                        <a:solidFill>
                          <a:srgbClr val="0000FF"/>
                        </a:solidFill>
                      </a:endParaRPr>
                    </a:p>
                  </a:txBody>
                  <a:tcPr marL="91427" marR="91427" marT="45693" marB="45693">
                    <a:noFill/>
                  </a:tcPr>
                </a:tc>
                <a:tc>
                  <a:txBody>
                    <a:bodyPr/>
                    <a:lstStyle/>
                    <a:p>
                      <a:pPr algn="ctr"/>
                      <a:endParaRPr lang="en-US" sz="1800" dirty="0">
                        <a:solidFill>
                          <a:srgbClr val="0000FF"/>
                        </a:solidFill>
                      </a:endParaRPr>
                    </a:p>
                    <a:p>
                      <a:pPr algn="ctr"/>
                      <a:r>
                        <a:rPr lang="ru-RU" sz="1800" dirty="0">
                          <a:solidFill>
                            <a:srgbClr val="0000FF"/>
                          </a:solidFill>
                        </a:rPr>
                        <a:t>Установка</a:t>
                      </a:r>
                    </a:p>
                  </a:txBody>
                  <a:tcPr marL="91427" marR="91427" marT="45693" marB="45693">
                    <a:noFill/>
                  </a:tcPr>
                </a:tc>
                <a:tc>
                  <a:txBody>
                    <a:bodyPr/>
                    <a:lstStyle/>
                    <a:p>
                      <a:pPr algn="ctr"/>
                      <a:endParaRPr lang="en-US" sz="1800" dirty="0">
                        <a:solidFill>
                          <a:srgbClr val="0000FF"/>
                        </a:solidFill>
                      </a:endParaRPr>
                    </a:p>
                    <a:p>
                      <a:pPr algn="ctr"/>
                      <a:r>
                        <a:rPr lang="ru-RU" sz="1800" dirty="0">
                          <a:solidFill>
                            <a:srgbClr val="0000FF"/>
                          </a:solidFill>
                        </a:rPr>
                        <a:t>Лаборатория</a:t>
                      </a:r>
                    </a:p>
                  </a:txBody>
                  <a:tcPr marL="91427" marR="91427" marT="45693" marB="45693">
                    <a:noFill/>
                  </a:tcPr>
                </a:tc>
                <a:tc>
                  <a:txBody>
                    <a:bodyPr/>
                    <a:lstStyle/>
                    <a:p>
                      <a:pPr algn="ctr"/>
                      <a:endParaRPr lang="en-US" sz="1800" dirty="0">
                        <a:solidFill>
                          <a:srgbClr val="0000FF"/>
                        </a:solidFill>
                      </a:endParaRPr>
                    </a:p>
                    <a:p>
                      <a:pPr algn="ctr"/>
                      <a:r>
                        <a:rPr lang="ru-RU" sz="1800" dirty="0">
                          <a:solidFill>
                            <a:srgbClr val="0000FF"/>
                          </a:solidFill>
                        </a:rPr>
                        <a:t>Публикация</a:t>
                      </a:r>
                      <a:endParaRPr lang="en-US" sz="1800" dirty="0">
                        <a:solidFill>
                          <a:srgbClr val="0000FF"/>
                        </a:solidFill>
                      </a:endParaRPr>
                    </a:p>
                    <a:p>
                      <a:pPr algn="ctr"/>
                      <a:endParaRPr lang="ru-RU" sz="1800" dirty="0">
                        <a:solidFill>
                          <a:srgbClr val="0000FF"/>
                        </a:solidFill>
                      </a:endParaRPr>
                    </a:p>
                    <a:p>
                      <a:pPr algn="ctr"/>
                      <a:endParaRPr lang="ru-RU" sz="1800" dirty="0">
                        <a:solidFill>
                          <a:srgbClr val="0000FF"/>
                        </a:solidFill>
                      </a:endParaRPr>
                    </a:p>
                  </a:txBody>
                  <a:tcPr marL="91427" marR="91427" marT="45693" marB="45693">
                    <a:noFill/>
                  </a:tcPr>
                </a:tc>
                <a:extLst>
                  <a:ext uri="{0D108BD9-81ED-4DB2-BD59-A6C34878D82A}">
                    <a16:rowId xmlns:a16="http://schemas.microsoft.com/office/drawing/2014/main" val="10000"/>
                  </a:ext>
                </a:extLst>
              </a:tr>
              <a:tr h="640020">
                <a:tc>
                  <a:txBody>
                    <a:bodyPr/>
                    <a:lstStyle/>
                    <a:p>
                      <a:pPr algn="r"/>
                      <a:r>
                        <a:rPr lang="ru-RU" sz="1800" b="1" baseline="30000" dirty="0"/>
                        <a:t>283</a:t>
                      </a:r>
                      <a:r>
                        <a:rPr lang="ru-RU" sz="1800" b="1" dirty="0"/>
                        <a:t>112</a:t>
                      </a:r>
                    </a:p>
                  </a:txBody>
                  <a:tcPr marL="91427" marR="91427" marT="45693" marB="45693"/>
                </a:tc>
                <a:tc>
                  <a:txBody>
                    <a:bodyPr/>
                    <a:lstStyle/>
                    <a:p>
                      <a:pPr algn="ctr"/>
                      <a:r>
                        <a:rPr lang="en-US" sz="1800" b="1" dirty="0"/>
                        <a:t>SHIP</a:t>
                      </a:r>
                      <a:endParaRPr lang="ru-RU" sz="1800" b="1" dirty="0"/>
                    </a:p>
                  </a:txBody>
                  <a:tcPr marL="91427" marR="91427" marT="45693" marB="45693"/>
                </a:tc>
                <a:tc>
                  <a:txBody>
                    <a:bodyPr/>
                    <a:lstStyle/>
                    <a:p>
                      <a:pPr algn="ctr"/>
                      <a:r>
                        <a:rPr lang="en-US" sz="1800" b="1" dirty="0"/>
                        <a:t>GSI Darmstadt</a:t>
                      </a:r>
                    </a:p>
                    <a:p>
                      <a:pPr algn="ctr"/>
                      <a:endParaRPr lang="ru-RU" sz="1800" b="1" dirty="0"/>
                    </a:p>
                  </a:txBody>
                  <a:tcPr marL="91427" marR="91427" marT="45693" marB="45693"/>
                </a:tc>
                <a:tc>
                  <a:txBody>
                    <a:bodyPr/>
                    <a:lstStyle/>
                    <a:p>
                      <a:pPr algn="ctr"/>
                      <a:r>
                        <a:rPr lang="en-US" sz="1800" b="1" dirty="0"/>
                        <a:t>Eur. Phys. J. A32,</a:t>
                      </a:r>
                      <a:r>
                        <a:rPr lang="en-US" sz="1800" b="1" baseline="0" dirty="0"/>
                        <a:t> 251 (2007)</a:t>
                      </a:r>
                      <a:endParaRPr lang="ru-RU" sz="1800" b="1" dirty="0"/>
                    </a:p>
                  </a:txBody>
                  <a:tcPr marL="91427" marR="91427" marT="45693" marB="45693"/>
                </a:tc>
                <a:extLst>
                  <a:ext uri="{0D108BD9-81ED-4DB2-BD59-A6C34878D82A}">
                    <a16:rowId xmlns:a16="http://schemas.microsoft.com/office/drawing/2014/main" val="10001"/>
                  </a:ext>
                </a:extLst>
              </a:tr>
              <a:tr h="64002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ru-RU" sz="1800" b="1" baseline="30000" dirty="0"/>
                        <a:t>283</a:t>
                      </a:r>
                      <a:r>
                        <a:rPr lang="ru-RU" sz="1800" b="1" dirty="0"/>
                        <a:t>112</a:t>
                      </a:r>
                    </a:p>
                  </a:txBody>
                  <a:tcPr marL="91427" marR="91427" marT="45693" marB="45693"/>
                </a:tc>
                <a:tc>
                  <a:txBody>
                    <a:bodyPr/>
                    <a:lstStyle/>
                    <a:p>
                      <a:pPr algn="ctr"/>
                      <a:r>
                        <a:rPr lang="en-US" sz="1800" b="1" dirty="0"/>
                        <a:t>COLD</a:t>
                      </a:r>
                      <a:endParaRPr lang="ru-RU" sz="1800" b="1" dirty="0"/>
                    </a:p>
                  </a:txBody>
                  <a:tcPr marL="91427" marR="91427" marT="45693" marB="45693"/>
                </a:tc>
                <a:tc>
                  <a:txBody>
                    <a:bodyPr/>
                    <a:lstStyle/>
                    <a:p>
                      <a:pPr algn="ctr"/>
                      <a:r>
                        <a:rPr lang="en-US" sz="1800" b="1" dirty="0"/>
                        <a:t>PSI-FLNR (JINR)</a:t>
                      </a:r>
                    </a:p>
                    <a:p>
                      <a:pPr algn="ctr"/>
                      <a:endParaRPr lang="ru-RU" sz="1800" b="1" dirty="0"/>
                    </a:p>
                  </a:txBody>
                  <a:tcPr marL="91427" marR="91427" marT="45693" marB="45693"/>
                </a:tc>
                <a:tc>
                  <a:txBody>
                    <a:bodyPr/>
                    <a:lstStyle/>
                    <a:p>
                      <a:pPr algn="ctr"/>
                      <a:r>
                        <a:rPr lang="en-US" sz="1800" b="1" dirty="0"/>
                        <a:t>NATURE 447, 72 (2007)</a:t>
                      </a:r>
                      <a:endParaRPr lang="ru-RU" sz="1800" b="1" dirty="0"/>
                    </a:p>
                  </a:txBody>
                  <a:tcPr marL="91427" marR="91427" marT="45693" marB="45693"/>
                </a:tc>
                <a:extLst>
                  <a:ext uri="{0D108BD9-81ED-4DB2-BD59-A6C34878D82A}">
                    <a16:rowId xmlns:a16="http://schemas.microsoft.com/office/drawing/2014/main" val="10002"/>
                  </a:ext>
                </a:extLst>
              </a:tr>
              <a:tr h="64002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1" baseline="30000" dirty="0"/>
                        <a:t>286, </a:t>
                      </a:r>
                      <a:r>
                        <a:rPr lang="ru-RU" sz="1800" b="1" baseline="30000" dirty="0"/>
                        <a:t>28</a:t>
                      </a:r>
                      <a:r>
                        <a:rPr lang="en-US" sz="1800" b="1" baseline="30000" dirty="0"/>
                        <a:t>7</a:t>
                      </a:r>
                      <a:r>
                        <a:rPr lang="ru-RU" sz="1800" b="1" dirty="0"/>
                        <a:t>11</a:t>
                      </a:r>
                      <a:r>
                        <a:rPr lang="en-US" sz="1800" b="1" dirty="0"/>
                        <a:t>4</a:t>
                      </a:r>
                      <a:endParaRPr lang="ru-RU" sz="1800" b="1" dirty="0"/>
                    </a:p>
                    <a:p>
                      <a:pPr algn="r"/>
                      <a:endParaRPr lang="ru-RU" sz="1800" b="1" dirty="0"/>
                    </a:p>
                  </a:txBody>
                  <a:tcPr marL="91427" marR="91427" marT="45693" marB="45693"/>
                </a:tc>
                <a:tc>
                  <a:txBody>
                    <a:bodyPr/>
                    <a:lstStyle/>
                    <a:p>
                      <a:pPr algn="ctr"/>
                      <a:r>
                        <a:rPr lang="en-US" sz="1800" b="1" dirty="0"/>
                        <a:t>BGS</a:t>
                      </a:r>
                      <a:endParaRPr lang="ru-RU" sz="1800" b="1" dirty="0"/>
                    </a:p>
                  </a:txBody>
                  <a:tcPr marL="91427" marR="91427" marT="45693" marB="45693"/>
                </a:tc>
                <a:tc>
                  <a:txBody>
                    <a:bodyPr/>
                    <a:lstStyle/>
                    <a:p>
                      <a:pPr algn="ctr"/>
                      <a:r>
                        <a:rPr lang="en-US" sz="1800" b="1" dirty="0"/>
                        <a:t>LBNL (Berkeley)</a:t>
                      </a:r>
                      <a:endParaRPr lang="ru-RU" sz="1800" b="1" dirty="0"/>
                    </a:p>
                  </a:txBody>
                  <a:tcPr marL="91427" marR="91427" marT="45693" marB="45693"/>
                </a:tc>
                <a:tc>
                  <a:txBody>
                    <a:bodyPr/>
                    <a:lstStyle/>
                    <a:p>
                      <a:pPr algn="ctr"/>
                      <a:r>
                        <a:rPr lang="en-US" sz="1800" b="1" dirty="0"/>
                        <a:t>P.R. </a:t>
                      </a:r>
                      <a:r>
                        <a:rPr lang="en-US" sz="1800" b="1" dirty="0" err="1"/>
                        <a:t>Lett</a:t>
                      </a:r>
                      <a:r>
                        <a:rPr lang="en-US" sz="1800" b="1" dirty="0"/>
                        <a:t>. 103, 132502 (2009)</a:t>
                      </a:r>
                      <a:endParaRPr lang="ru-RU" sz="1800" b="1" dirty="0"/>
                    </a:p>
                  </a:txBody>
                  <a:tcPr marL="91427" marR="91427" marT="45693" marB="45693"/>
                </a:tc>
                <a:extLst>
                  <a:ext uri="{0D108BD9-81ED-4DB2-BD59-A6C34878D82A}">
                    <a16:rowId xmlns:a16="http://schemas.microsoft.com/office/drawing/2014/main" val="10003"/>
                  </a:ext>
                </a:extLst>
              </a:tr>
              <a:tr h="64002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1" baseline="30000" dirty="0"/>
                        <a:t>288, </a:t>
                      </a:r>
                      <a:r>
                        <a:rPr lang="ru-RU" sz="1800" b="1" baseline="30000" dirty="0"/>
                        <a:t>2</a:t>
                      </a:r>
                      <a:r>
                        <a:rPr lang="en-US" sz="1800" b="1" baseline="30000" dirty="0"/>
                        <a:t>89</a:t>
                      </a:r>
                      <a:r>
                        <a:rPr lang="ru-RU" sz="1800" b="1" dirty="0"/>
                        <a:t>11</a:t>
                      </a:r>
                      <a:r>
                        <a:rPr lang="en-US" sz="1800" b="1" dirty="0"/>
                        <a:t>4</a:t>
                      </a:r>
                      <a:endParaRPr lang="ru-RU" sz="1800" b="1" dirty="0"/>
                    </a:p>
                  </a:txBody>
                  <a:tcPr marL="91427" marR="91427" marT="45693" marB="4569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TASCA</a:t>
                      </a:r>
                    </a:p>
                    <a:p>
                      <a:pPr algn="ctr"/>
                      <a:endParaRPr lang="ru-RU" sz="1800" b="1" dirty="0"/>
                    </a:p>
                  </a:txBody>
                  <a:tcPr marL="91427" marR="91427" marT="45693" marB="4569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GSI – Mainz</a:t>
                      </a:r>
                    </a:p>
                  </a:txBody>
                  <a:tcPr marL="91427" marR="91427" marT="45693" marB="4569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P.R. </a:t>
                      </a:r>
                      <a:r>
                        <a:rPr lang="en-US" sz="1800" b="1" dirty="0" err="1"/>
                        <a:t>Lett</a:t>
                      </a:r>
                      <a:r>
                        <a:rPr lang="en-US" sz="1800" b="1" dirty="0"/>
                        <a:t>. 104,  252701 (2010)</a:t>
                      </a:r>
                      <a:endParaRPr lang="ru-RU" sz="1800" b="1" dirty="0"/>
                    </a:p>
                  </a:txBody>
                  <a:tcPr marL="91427" marR="91427" marT="45693" marB="45693"/>
                </a:tc>
                <a:extLst>
                  <a:ext uri="{0D108BD9-81ED-4DB2-BD59-A6C34878D82A}">
                    <a16:rowId xmlns:a16="http://schemas.microsoft.com/office/drawing/2014/main" val="10004"/>
                  </a:ext>
                </a:extLst>
              </a:tr>
              <a:tr h="56291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ru-RU" sz="1800" b="1" baseline="30000" dirty="0"/>
                        <a:t>2</a:t>
                      </a:r>
                      <a:r>
                        <a:rPr lang="en-US" sz="1800" b="1" baseline="30000" dirty="0"/>
                        <a:t>92, 293</a:t>
                      </a:r>
                      <a:r>
                        <a:rPr lang="ru-RU" sz="1800" b="1" dirty="0"/>
                        <a:t>11</a:t>
                      </a:r>
                      <a:r>
                        <a:rPr lang="en-US" sz="1800" b="1" dirty="0"/>
                        <a:t>6</a:t>
                      </a:r>
                      <a:endParaRPr lang="ru-RU" sz="1800" b="1" dirty="0"/>
                    </a:p>
                  </a:txBody>
                  <a:tcPr marL="91427" marR="91427" marT="45693" marB="4569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SHIP</a:t>
                      </a:r>
                      <a:endParaRPr lang="ru-RU" sz="1800" b="1" dirty="0"/>
                    </a:p>
                  </a:txBody>
                  <a:tcPr marL="91427" marR="91427" marT="45693" marB="4569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GSI Darmstadt</a:t>
                      </a:r>
                    </a:p>
                  </a:txBody>
                  <a:tcPr marL="91427" marR="91427" marT="45693" marB="4569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Eur. Phys. J. A48, 1, (2012) </a:t>
                      </a:r>
                      <a:endParaRPr lang="ru-RU" sz="1800" b="1" dirty="0"/>
                    </a:p>
                  </a:txBody>
                  <a:tcPr marL="91427" marR="91427" marT="45693" marB="45693"/>
                </a:tc>
                <a:extLst>
                  <a:ext uri="{0D108BD9-81ED-4DB2-BD59-A6C34878D82A}">
                    <a16:rowId xmlns:a16="http://schemas.microsoft.com/office/drawing/2014/main" val="10005"/>
                  </a:ext>
                </a:extLst>
              </a:tr>
            </a:tbl>
          </a:graphicData>
        </a:graphic>
      </p:graphicFrame>
      <p:sp>
        <p:nvSpPr>
          <p:cNvPr id="89122" name="TextBox 2"/>
          <p:cNvSpPr txBox="1">
            <a:spLocks noChangeArrowheads="1"/>
          </p:cNvSpPr>
          <p:nvPr/>
        </p:nvSpPr>
        <p:spPr bwMode="auto">
          <a:xfrm>
            <a:off x="2674938" y="228600"/>
            <a:ext cx="38020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r>
              <a:rPr lang="ru-RU" sz="3200" b="1" dirty="0">
                <a:solidFill>
                  <a:srgbClr val="FF0000"/>
                </a:solidFill>
                <a:latin typeface="+mj-lt"/>
              </a:rPr>
              <a:t>Подтверждения</a:t>
            </a:r>
            <a:r>
              <a:rPr lang="en-US" sz="3200" b="1" dirty="0">
                <a:solidFill>
                  <a:srgbClr val="FF0000"/>
                </a:solidFill>
                <a:latin typeface="+mj-lt"/>
              </a:rPr>
              <a:t> </a:t>
            </a:r>
          </a:p>
          <a:p>
            <a:pPr algn="ctr" eaLnBrk="1" hangingPunct="1">
              <a:defRPr/>
            </a:pPr>
            <a:r>
              <a:rPr lang="en-US" sz="3200" b="1" dirty="0">
                <a:solidFill>
                  <a:srgbClr val="FF0000"/>
                </a:solidFill>
                <a:latin typeface="+mj-lt"/>
              </a:rPr>
              <a:t>(2007-2012)</a:t>
            </a:r>
            <a:endParaRPr lang="ru-RU" sz="3200" b="1" dirty="0">
              <a:solidFill>
                <a:srgbClr val="FF0000"/>
              </a:solidFill>
              <a:latin typeface="+mj-lt"/>
            </a:endParaRPr>
          </a:p>
        </p:txBody>
      </p:sp>
      <p:sp>
        <p:nvSpPr>
          <p:cNvPr id="6" name="Slide Number Placeholder 5">
            <a:extLst>
              <a:ext uri="{FF2B5EF4-FFF2-40B4-BE49-F238E27FC236}">
                <a16:creationId xmlns:a16="http://schemas.microsoft.com/office/drawing/2014/main" id="{2189CFE2-4953-A8D5-EF97-3B5B0731C44E}"/>
              </a:ext>
            </a:extLst>
          </p:cNvPr>
          <p:cNvSpPr>
            <a:spLocks noGrp="1"/>
          </p:cNvSpPr>
          <p:nvPr>
            <p:ph type="sldNum" sz="quarter" idx="12"/>
          </p:nvPr>
        </p:nvSpPr>
        <p:spPr/>
        <p:txBody>
          <a:bodyPr/>
          <a:lstStyle/>
          <a:p>
            <a:pPr>
              <a:defRPr/>
            </a:pPr>
            <a:fld id="{196227AE-8958-48CE-A2EE-C946B4FCB48A}" type="slidenum">
              <a:rPr lang="en-US" altLang="ru-RU" smtClean="0"/>
              <a:pPr>
                <a:defRPr/>
              </a:pPr>
              <a:t>18</a:t>
            </a:fld>
            <a:endParaRPr lang="en-US" altLang="ru-RU"/>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2531" name="Object 2"/>
          <p:cNvGraphicFramePr>
            <a:graphicFrameLocks noGrp="1" noChangeAspect="1"/>
          </p:cNvGraphicFramePr>
          <p:nvPr>
            <p:ph type="title"/>
            <p:extLst>
              <p:ext uri="{D42A27DB-BD31-4B8C-83A1-F6EECF244321}">
                <p14:modId xmlns:p14="http://schemas.microsoft.com/office/powerpoint/2010/main" val="1235037105"/>
              </p:ext>
            </p:extLst>
          </p:nvPr>
        </p:nvGraphicFramePr>
        <p:xfrm>
          <a:off x="840159" y="914400"/>
          <a:ext cx="7485063" cy="714375"/>
        </p:xfrm>
        <a:graphic>
          <a:graphicData uri="http://schemas.openxmlformats.org/presentationml/2006/ole">
            <mc:AlternateContent xmlns:mc="http://schemas.openxmlformats.org/markup-compatibility/2006">
              <mc:Choice xmlns:v="urn:schemas-microsoft-com:vml" Requires="v">
                <p:oleObj name="CorelDRAW" r:id="rId2" imgW="7665720" imgH="731520" progId="CorelDRAW.Graphic.11">
                  <p:embed/>
                </p:oleObj>
              </mc:Choice>
              <mc:Fallback>
                <p:oleObj name="CorelDRAW" r:id="rId2" imgW="7665720" imgH="731520" progId="CorelDRAW.Graphic.11">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59" y="914400"/>
                        <a:ext cx="74850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2" name="Object 3"/>
          <p:cNvGraphicFramePr>
            <a:graphicFrameLocks noGrp="1" noChangeAspect="1"/>
          </p:cNvGraphicFramePr>
          <p:nvPr>
            <p:ph idx="1"/>
            <p:extLst>
              <p:ext uri="{D42A27DB-BD31-4B8C-83A1-F6EECF244321}">
                <p14:modId xmlns:p14="http://schemas.microsoft.com/office/powerpoint/2010/main" val="1407023682"/>
              </p:ext>
            </p:extLst>
          </p:nvPr>
        </p:nvGraphicFramePr>
        <p:xfrm>
          <a:off x="382772" y="1998663"/>
          <a:ext cx="8229600" cy="4402137"/>
        </p:xfrm>
        <a:graphic>
          <a:graphicData uri="http://schemas.openxmlformats.org/presentationml/2006/ole">
            <mc:AlternateContent xmlns:mc="http://schemas.openxmlformats.org/markup-compatibility/2006">
              <mc:Choice xmlns:v="urn:schemas-microsoft-com:vml" Requires="v">
                <p:oleObj name="CorelDRAW" r:id="rId4" imgW="8059522" imgH="4309791" progId="CorelDRAW.Graphic.11">
                  <p:embed/>
                </p:oleObj>
              </mc:Choice>
              <mc:Fallback>
                <p:oleObj name="CorelDRAW" r:id="rId4" imgW="8059522" imgH="4309791" progId="CorelDRAW.Graphic.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772" y="1998663"/>
                        <a:ext cx="8229600" cy="440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p:cNvSpPr txBox="1"/>
          <p:nvPr/>
        </p:nvSpPr>
        <p:spPr>
          <a:xfrm>
            <a:off x="2314280" y="164812"/>
            <a:ext cx="4536819" cy="584775"/>
          </a:xfrm>
          <a:prstGeom prst="rect">
            <a:avLst/>
          </a:prstGeom>
          <a:noFill/>
        </p:spPr>
        <p:txBody>
          <a:bodyPr wrap="none" rtlCol="0">
            <a:spAutoFit/>
          </a:bodyPr>
          <a:lstStyle/>
          <a:p>
            <a:r>
              <a:rPr lang="ru-RU" sz="3200" b="1" dirty="0">
                <a:solidFill>
                  <a:srgbClr val="FF0000"/>
                </a:solidFill>
              </a:rPr>
              <a:t>Перекрёстные реакции</a:t>
            </a:r>
          </a:p>
        </p:txBody>
      </p:sp>
      <p:sp>
        <p:nvSpPr>
          <p:cNvPr id="5" name="Slide Number Placeholder 4">
            <a:extLst>
              <a:ext uri="{FF2B5EF4-FFF2-40B4-BE49-F238E27FC236}">
                <a16:creationId xmlns:a16="http://schemas.microsoft.com/office/drawing/2014/main" id="{65DD870E-B9F4-EAA4-53D5-BA4C50A00C5C}"/>
              </a:ext>
            </a:extLst>
          </p:cNvPr>
          <p:cNvSpPr>
            <a:spLocks noGrp="1"/>
          </p:cNvSpPr>
          <p:nvPr>
            <p:ph type="sldNum" sz="quarter" idx="12"/>
          </p:nvPr>
        </p:nvSpPr>
        <p:spPr/>
        <p:txBody>
          <a:bodyPr/>
          <a:lstStyle/>
          <a:p>
            <a:pPr>
              <a:defRPr/>
            </a:pPr>
            <a:fld id="{4D1111E4-4A7E-4B63-83E7-AE6030EFCF47}" type="slidenum">
              <a:rPr lang="en-US" altLang="ru-RU" smtClean="0"/>
              <a:pPr>
                <a:defRPr/>
              </a:pPr>
              <a:t>19</a:t>
            </a:fld>
            <a:endParaRPr lang="en-US" altLang="ru-R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09600" y="152400"/>
            <a:ext cx="7772400" cy="685800"/>
          </a:xfrm>
        </p:spPr>
        <p:txBody>
          <a:bodyPr/>
          <a:lstStyle/>
          <a:p>
            <a:pPr eaLnBrk="1" hangingPunct="1"/>
            <a:r>
              <a:rPr lang="ru-RU" altLang="ru-RU" sz="3200" b="1" dirty="0">
                <a:solidFill>
                  <a:srgbClr val="FF0000"/>
                </a:solidFill>
              </a:rPr>
              <a:t>Идентификация заряжённых частиц</a:t>
            </a:r>
            <a:r>
              <a:rPr lang="ru-RU" altLang="ru-RU" sz="3200" dirty="0">
                <a:solidFill>
                  <a:srgbClr val="FF0000"/>
                </a:solidFill>
              </a:rPr>
              <a:t> </a:t>
            </a:r>
          </a:p>
        </p:txBody>
      </p:sp>
      <p:sp>
        <p:nvSpPr>
          <p:cNvPr id="3076" name="Rectangle 3"/>
          <p:cNvSpPr>
            <a:spLocks noChangeArrowheads="1"/>
          </p:cNvSpPr>
          <p:nvPr/>
        </p:nvSpPr>
        <p:spPr bwMode="auto">
          <a:xfrm>
            <a:off x="376238" y="797465"/>
            <a:ext cx="8610600" cy="586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eaLnBrk="1" hangingPunct="1">
              <a:defRPr/>
            </a:pPr>
            <a:r>
              <a:rPr lang="ru-RU" sz="2300" b="1" dirty="0">
                <a:solidFill>
                  <a:srgbClr val="003399"/>
                </a:solidFill>
                <a:cs typeface="Times New Roman" panose="02020603050405020304" pitchFamily="18" charset="0"/>
              </a:rPr>
              <a:t>В экспериментах по исследованию структуры ядер и механизмов ядерных реакций почти всегда необходимо не только измерять энергию частиц, но и </a:t>
            </a:r>
            <a:r>
              <a:rPr lang="ru-RU" sz="2300" b="1" u="sng" dirty="0">
                <a:solidFill>
                  <a:srgbClr val="003399"/>
                </a:solidFill>
                <a:cs typeface="Times New Roman" panose="02020603050405020304" pitchFamily="18" charset="0"/>
              </a:rPr>
              <a:t>идентифицировать</a:t>
            </a:r>
            <a:r>
              <a:rPr lang="ru-RU" sz="2300" b="1" dirty="0">
                <a:solidFill>
                  <a:srgbClr val="003399"/>
                </a:solidFill>
                <a:cs typeface="Times New Roman" panose="02020603050405020304" pitchFamily="18" charset="0"/>
              </a:rPr>
              <a:t> их. </a:t>
            </a:r>
          </a:p>
          <a:p>
            <a:pPr algn="just" eaLnBrk="1" hangingPunct="1">
              <a:defRPr/>
            </a:pPr>
            <a:endParaRPr lang="ru-RU" sz="2300" b="1" dirty="0">
              <a:solidFill>
                <a:srgbClr val="003399"/>
              </a:solidFill>
              <a:cs typeface="Times New Roman" panose="02020603050405020304" pitchFamily="18" charset="0"/>
            </a:endParaRPr>
          </a:p>
          <a:p>
            <a:pPr algn="just" eaLnBrk="1" hangingPunct="1">
              <a:defRPr/>
            </a:pPr>
            <a:r>
              <a:rPr lang="ru-RU" sz="2300" b="1" dirty="0">
                <a:solidFill>
                  <a:srgbClr val="003399"/>
                </a:solidFill>
                <a:cs typeface="Times New Roman" panose="02020603050405020304" pitchFamily="18" charset="0"/>
              </a:rPr>
              <a:t>По мере роста энергии и массы бомбардирующих частиц растёт число открывающихся каналов реакций, а соответственно и набор образующихся ядер.</a:t>
            </a:r>
            <a:r>
              <a:rPr lang="en-US" sz="2300" b="1" dirty="0">
                <a:solidFill>
                  <a:srgbClr val="003399"/>
                </a:solidFill>
                <a:cs typeface="Times New Roman" panose="02020603050405020304" pitchFamily="18" charset="0"/>
              </a:rPr>
              <a:t> </a:t>
            </a:r>
            <a:r>
              <a:rPr lang="ru-RU" sz="2300" b="1" i="0" u="none" strike="noStrike" dirty="0">
                <a:solidFill>
                  <a:srgbClr val="003399"/>
                </a:solidFill>
                <a:effectLst/>
                <a:cs typeface="Times New Roman" panose="02020603050405020304" pitchFamily="18" charset="0"/>
              </a:rPr>
              <a:t>Проблема надежной идентификации продуктов реакций особенно остро стоит в физике тяжёлых ионов.</a:t>
            </a:r>
            <a:endParaRPr lang="en-US" sz="2300" b="1" dirty="0">
              <a:solidFill>
                <a:srgbClr val="003399"/>
              </a:solidFill>
              <a:cs typeface="Times New Roman" panose="02020603050405020304" pitchFamily="18" charset="0"/>
            </a:endParaRPr>
          </a:p>
          <a:p>
            <a:pPr algn="just" eaLnBrk="1" hangingPunct="1">
              <a:defRPr/>
            </a:pPr>
            <a:endParaRPr lang="en-US" b="1" dirty="0">
              <a:solidFill>
                <a:srgbClr val="003399"/>
              </a:solidFill>
            </a:endParaRPr>
          </a:p>
          <a:p>
            <a:pPr algn="just" eaLnBrk="1" hangingPunct="1">
              <a:defRPr/>
            </a:pPr>
            <a:r>
              <a:rPr lang="ru-RU" b="1" dirty="0">
                <a:solidFill>
                  <a:srgbClr val="7030A0"/>
                </a:solidFill>
              </a:rPr>
              <a:t>Параметры идентификации</a:t>
            </a:r>
            <a:r>
              <a:rPr lang="en-US" b="1" dirty="0">
                <a:solidFill>
                  <a:srgbClr val="7030A0"/>
                </a:solidFill>
              </a:rPr>
              <a:t>:</a:t>
            </a:r>
          </a:p>
          <a:p>
            <a:pPr marL="342900" indent="-342900" algn="just" eaLnBrk="1" hangingPunct="1">
              <a:buFont typeface="Arial" panose="020B0604020202020204" pitchFamily="34" charset="0"/>
              <a:buChar char="•"/>
              <a:defRPr/>
            </a:pPr>
            <a:r>
              <a:rPr lang="ru-RU" b="1" dirty="0">
                <a:solidFill>
                  <a:srgbClr val="7030A0"/>
                </a:solidFill>
              </a:rPr>
              <a:t>Масса;</a:t>
            </a:r>
            <a:endParaRPr lang="en-US" b="1" dirty="0">
              <a:solidFill>
                <a:srgbClr val="7030A0"/>
              </a:solidFill>
            </a:endParaRPr>
          </a:p>
          <a:p>
            <a:pPr marL="342900" indent="-342900" algn="just" eaLnBrk="1" hangingPunct="1">
              <a:buFont typeface="Arial" panose="020B0604020202020204" pitchFamily="34" charset="0"/>
              <a:buChar char="•"/>
              <a:defRPr/>
            </a:pPr>
            <a:r>
              <a:rPr lang="ru-RU" b="1" dirty="0">
                <a:solidFill>
                  <a:srgbClr val="7030A0"/>
                </a:solidFill>
              </a:rPr>
              <a:t>Заряд;</a:t>
            </a:r>
            <a:endParaRPr lang="en-US" b="1" dirty="0">
              <a:solidFill>
                <a:srgbClr val="7030A0"/>
              </a:solidFill>
            </a:endParaRPr>
          </a:p>
          <a:p>
            <a:pPr marL="342900" indent="-342900" algn="just" eaLnBrk="1" hangingPunct="1">
              <a:buFont typeface="Arial" panose="020B0604020202020204" pitchFamily="34" charset="0"/>
              <a:buChar char="•"/>
              <a:defRPr/>
            </a:pPr>
            <a:r>
              <a:rPr lang="ru-RU" b="1" dirty="0">
                <a:solidFill>
                  <a:srgbClr val="7030A0"/>
                </a:solidFill>
              </a:rPr>
              <a:t>Свойства распада;</a:t>
            </a:r>
            <a:endParaRPr lang="en-US" b="1" dirty="0">
              <a:solidFill>
                <a:srgbClr val="7030A0"/>
              </a:solidFill>
            </a:endParaRPr>
          </a:p>
          <a:p>
            <a:pPr marL="342900" indent="-342900" algn="just" eaLnBrk="1" hangingPunct="1">
              <a:buFont typeface="Arial" panose="020B0604020202020204" pitchFamily="34" charset="0"/>
              <a:buChar char="•"/>
              <a:defRPr/>
            </a:pPr>
            <a:r>
              <a:rPr lang="ru-RU" b="1" dirty="0">
                <a:solidFill>
                  <a:srgbClr val="7030A0"/>
                </a:solidFill>
              </a:rPr>
              <a:t>Время жизни;</a:t>
            </a:r>
            <a:endParaRPr lang="en-US" b="1" dirty="0">
              <a:solidFill>
                <a:srgbClr val="7030A0"/>
              </a:solidFill>
            </a:endParaRPr>
          </a:p>
          <a:p>
            <a:pPr marL="342900" indent="-342900" algn="just" eaLnBrk="1" hangingPunct="1">
              <a:buFont typeface="Arial" panose="020B0604020202020204" pitchFamily="34" charset="0"/>
              <a:buChar char="•"/>
              <a:defRPr/>
            </a:pPr>
            <a:r>
              <a:rPr lang="ru-RU" b="1" dirty="0">
                <a:solidFill>
                  <a:srgbClr val="7030A0"/>
                </a:solidFill>
              </a:rPr>
              <a:t>Функции возбуждения.</a:t>
            </a:r>
          </a:p>
        </p:txBody>
      </p:sp>
      <p:sp>
        <p:nvSpPr>
          <p:cNvPr id="4" name="Slide Number Placeholder 3">
            <a:extLst>
              <a:ext uri="{FF2B5EF4-FFF2-40B4-BE49-F238E27FC236}">
                <a16:creationId xmlns:a16="http://schemas.microsoft.com/office/drawing/2014/main" id="{FF6CDBA9-D9AB-5EA6-70AF-9D77449D59FA}"/>
              </a:ext>
            </a:extLst>
          </p:cNvPr>
          <p:cNvSpPr>
            <a:spLocks noGrp="1"/>
          </p:cNvSpPr>
          <p:nvPr>
            <p:ph type="sldNum" sz="quarter" idx="12"/>
          </p:nvPr>
        </p:nvSpPr>
        <p:spPr/>
        <p:txBody>
          <a:bodyPr/>
          <a:lstStyle/>
          <a:p>
            <a:pPr>
              <a:defRPr/>
            </a:pPr>
            <a:fld id="{4D1111E4-4A7E-4B63-83E7-AE6030EFCF47}" type="slidenum">
              <a:rPr lang="en-US" altLang="ru-RU" smtClean="0"/>
              <a:pPr>
                <a:defRPr/>
              </a:pPr>
              <a:t>2</a:t>
            </a:fld>
            <a:endParaRPr lang="en-US"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603" name="Picture 2" descr="GABRIELA"/>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02140" y="1371600"/>
            <a:ext cx="5071942" cy="3802856"/>
          </a:xfrm>
        </p:spPr>
      </p:pic>
      <p:sp>
        <p:nvSpPr>
          <p:cNvPr id="25604" name="Rectangle 3"/>
          <p:cNvSpPr>
            <a:spLocks noChangeArrowheads="1"/>
          </p:cNvSpPr>
          <p:nvPr/>
        </p:nvSpPr>
        <p:spPr bwMode="auto">
          <a:xfrm>
            <a:off x="565883" y="5538053"/>
            <a:ext cx="4092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fr-FR" altLang="ru-RU" sz="1600" b="1" dirty="0">
                <a:solidFill>
                  <a:srgbClr val="003399"/>
                </a:solidFill>
              </a:rPr>
              <a:t>GABRIELA</a:t>
            </a:r>
            <a:r>
              <a:rPr lang="ru-RU" altLang="ru-RU" sz="1600" b="1" dirty="0">
                <a:solidFill>
                  <a:srgbClr val="003399"/>
                </a:solidFill>
              </a:rPr>
              <a:t> -</a:t>
            </a:r>
            <a:r>
              <a:rPr lang="fr-FR" altLang="ru-RU" sz="1600" b="1" dirty="0">
                <a:solidFill>
                  <a:srgbClr val="003399"/>
                </a:solidFill>
              </a:rPr>
              <a:t> Gamma Alpha Beta </a:t>
            </a:r>
            <a:r>
              <a:rPr lang="fr-FR" altLang="ru-RU" sz="1600" b="1" dirty="0" err="1">
                <a:solidFill>
                  <a:srgbClr val="003399"/>
                </a:solidFill>
              </a:rPr>
              <a:t>Recoil</a:t>
            </a:r>
            <a:r>
              <a:rPr lang="fr-FR" altLang="ru-RU" sz="1600" b="1" dirty="0">
                <a:solidFill>
                  <a:srgbClr val="003399"/>
                </a:solidFill>
              </a:rPr>
              <a:t> Investigation </a:t>
            </a:r>
            <a:r>
              <a:rPr lang="fr-FR" altLang="ru-RU" sz="1600" b="1" dirty="0" err="1">
                <a:solidFill>
                  <a:srgbClr val="003399"/>
                </a:solidFill>
              </a:rPr>
              <a:t>with</a:t>
            </a:r>
            <a:r>
              <a:rPr lang="fr-FR" altLang="ru-RU" sz="1600" b="1" dirty="0">
                <a:solidFill>
                  <a:srgbClr val="003399"/>
                </a:solidFill>
              </a:rPr>
              <a:t> the </a:t>
            </a:r>
            <a:r>
              <a:rPr lang="fr-FR" altLang="ru-RU" sz="1600" b="1" dirty="0" err="1">
                <a:solidFill>
                  <a:srgbClr val="003399"/>
                </a:solidFill>
              </a:rPr>
              <a:t>Electromagnetic</a:t>
            </a:r>
            <a:r>
              <a:rPr lang="fr-FR" altLang="ru-RU" sz="1600" b="1" dirty="0">
                <a:solidFill>
                  <a:srgbClr val="003399"/>
                </a:solidFill>
              </a:rPr>
              <a:t> Analyser</a:t>
            </a:r>
            <a:endParaRPr lang="ru-RU" altLang="ru-RU" sz="1600" b="1" dirty="0">
              <a:solidFill>
                <a:srgbClr val="003399"/>
              </a:solidFill>
            </a:endParaRPr>
          </a:p>
        </p:txBody>
      </p:sp>
      <p:sp>
        <p:nvSpPr>
          <p:cNvPr id="25605" name="Text Box 4"/>
          <p:cNvSpPr txBox="1">
            <a:spLocks noChangeArrowheads="1"/>
          </p:cNvSpPr>
          <p:nvPr/>
        </p:nvSpPr>
        <p:spPr bwMode="auto">
          <a:xfrm>
            <a:off x="-1" y="152400"/>
            <a:ext cx="91440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ru-RU" sz="3200" b="1" dirty="0">
                <a:solidFill>
                  <a:srgbClr val="FF0000"/>
                </a:solidFill>
              </a:rPr>
              <a:t>Ge-</a:t>
            </a:r>
            <a:r>
              <a:rPr lang="en-US" altLang="ru-RU" sz="3200" b="1" dirty="0" err="1">
                <a:solidFill>
                  <a:srgbClr val="FF0000"/>
                </a:solidFill>
              </a:rPr>
              <a:t>γ</a:t>
            </a:r>
            <a:r>
              <a:rPr lang="ru-RU" altLang="ru-RU" sz="3200" b="1" dirty="0">
                <a:solidFill>
                  <a:srgbClr val="FF0000"/>
                </a:solidFill>
              </a:rPr>
              <a:t>(х)</a:t>
            </a:r>
            <a:r>
              <a:rPr lang="en-US" altLang="ru-RU" sz="3200" b="1" dirty="0">
                <a:solidFill>
                  <a:srgbClr val="FF0000"/>
                </a:solidFill>
              </a:rPr>
              <a:t>- </a:t>
            </a:r>
            <a:r>
              <a:rPr lang="ru-RU" altLang="ru-RU" sz="3200" b="1" dirty="0">
                <a:solidFill>
                  <a:srgbClr val="FF0000"/>
                </a:solidFill>
              </a:rPr>
              <a:t>детекторы</a:t>
            </a:r>
            <a:endParaRPr lang="ru-RU" altLang="ru-RU" b="1" dirty="0">
              <a:solidFill>
                <a:srgbClr val="FF0000"/>
              </a:solidFill>
            </a:endParaRPr>
          </a:p>
        </p:txBody>
      </p:sp>
      <p:sp>
        <p:nvSpPr>
          <p:cNvPr id="4" name="Slide Number Placeholder 3">
            <a:extLst>
              <a:ext uri="{FF2B5EF4-FFF2-40B4-BE49-F238E27FC236}">
                <a16:creationId xmlns:a16="http://schemas.microsoft.com/office/drawing/2014/main" id="{D902A2FD-39DF-7367-8CED-D38F02DF52A2}"/>
              </a:ext>
            </a:extLst>
          </p:cNvPr>
          <p:cNvSpPr>
            <a:spLocks noGrp="1"/>
          </p:cNvSpPr>
          <p:nvPr>
            <p:ph type="sldNum" sz="quarter" idx="12"/>
          </p:nvPr>
        </p:nvSpPr>
        <p:spPr/>
        <p:txBody>
          <a:bodyPr/>
          <a:lstStyle/>
          <a:p>
            <a:pPr>
              <a:defRPr/>
            </a:pPr>
            <a:fld id="{4D1111E4-4A7E-4B63-83E7-AE6030EFCF47}" type="slidenum">
              <a:rPr lang="en-US" altLang="ru-RU" smtClean="0"/>
              <a:pPr>
                <a:defRPr/>
              </a:pPr>
              <a:t>20</a:t>
            </a:fld>
            <a:endParaRPr lang="en-US" altLang="ru-RU"/>
          </a:p>
        </p:txBody>
      </p:sp>
      <p:pic>
        <p:nvPicPr>
          <p:cNvPr id="1028" name="Picture 4" descr="Nuclear Structure Studies of Neutron Deficient Nuclei">
            <a:extLst>
              <a:ext uri="{FF2B5EF4-FFF2-40B4-BE49-F238E27FC236}">
                <a16:creationId xmlns:a16="http://schemas.microsoft.com/office/drawing/2014/main" id="{CEDCB6AB-1296-B3C6-0F72-041303F30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232" y="1371600"/>
            <a:ext cx="3739475" cy="38028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0C49D4B1-3677-C0D9-F037-9A4A50A211CE}"/>
              </a:ext>
            </a:extLst>
          </p:cNvPr>
          <p:cNvSpPr>
            <a:spLocks noChangeArrowheads="1"/>
          </p:cNvSpPr>
          <p:nvPr/>
        </p:nvSpPr>
        <p:spPr bwMode="auto">
          <a:xfrm>
            <a:off x="5234292" y="5538053"/>
            <a:ext cx="3739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ru-RU" sz="1600" b="1" dirty="0">
                <a:solidFill>
                  <a:srgbClr val="003399"/>
                </a:solidFill>
              </a:rPr>
              <a:t>GAMMASPHERE</a:t>
            </a:r>
            <a:endParaRPr lang="ru-RU" altLang="ru-RU" sz="1600" b="1" dirty="0">
              <a:solidFill>
                <a:srgbClr val="0033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651" name="Picture 2" descr="GecleanRa2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51000"/>
            <a:ext cx="94488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3"/>
          <p:cNvSpPr>
            <a:spLocks noChangeArrowheads="1"/>
          </p:cNvSpPr>
          <p:nvPr/>
        </p:nvSpPr>
        <p:spPr bwMode="auto">
          <a:xfrm>
            <a:off x="1905000" y="152400"/>
            <a:ext cx="5410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ru-RU" altLang="ru-RU" b="1" dirty="0">
                <a:solidFill>
                  <a:srgbClr val="FF0000"/>
                </a:solidFill>
              </a:rPr>
              <a:t>Эксперименты</a:t>
            </a:r>
            <a:endParaRPr lang="fr-FR" altLang="ru-RU" b="1" dirty="0">
              <a:solidFill>
                <a:srgbClr val="FF0000"/>
              </a:solidFill>
            </a:endParaRPr>
          </a:p>
          <a:p>
            <a:pPr algn="ctr" eaLnBrk="1" hangingPunct="1">
              <a:spcBef>
                <a:spcPct val="0"/>
              </a:spcBef>
              <a:buFontTx/>
              <a:buNone/>
            </a:pPr>
            <a:r>
              <a:rPr lang="fr-FR" altLang="ru-RU" b="1" baseline="30000" dirty="0">
                <a:solidFill>
                  <a:srgbClr val="FF0000"/>
                </a:solidFill>
              </a:rPr>
              <a:t>174</a:t>
            </a:r>
            <a:r>
              <a:rPr lang="fr-FR" altLang="ru-RU" b="1" dirty="0">
                <a:solidFill>
                  <a:srgbClr val="FF0000"/>
                </a:solidFill>
              </a:rPr>
              <a:t>Yb(</a:t>
            </a:r>
            <a:r>
              <a:rPr lang="fr-FR" altLang="ru-RU" b="1" baseline="30000" dirty="0">
                <a:solidFill>
                  <a:srgbClr val="FF0000"/>
                </a:solidFill>
              </a:rPr>
              <a:t>40</a:t>
            </a:r>
            <a:r>
              <a:rPr lang="fr-FR" altLang="ru-RU" b="1" dirty="0">
                <a:solidFill>
                  <a:srgbClr val="FF0000"/>
                </a:solidFill>
              </a:rPr>
              <a:t>Ar,4n)</a:t>
            </a:r>
            <a:r>
              <a:rPr lang="fr-FR" altLang="ru-RU" b="1" baseline="30000" dirty="0">
                <a:solidFill>
                  <a:srgbClr val="FF0000"/>
                </a:solidFill>
              </a:rPr>
              <a:t>210</a:t>
            </a:r>
            <a:r>
              <a:rPr lang="fr-FR" altLang="ru-RU" b="1" dirty="0">
                <a:solidFill>
                  <a:srgbClr val="FF0000"/>
                </a:solidFill>
              </a:rPr>
              <a:t>Ra </a:t>
            </a:r>
          </a:p>
          <a:p>
            <a:pPr algn="ctr" eaLnBrk="1" hangingPunct="1">
              <a:spcBef>
                <a:spcPct val="0"/>
              </a:spcBef>
              <a:buFontTx/>
              <a:buNone/>
            </a:pPr>
            <a:r>
              <a:rPr lang="fr-FR" altLang="ru-RU" b="1" baseline="30000" dirty="0">
                <a:solidFill>
                  <a:srgbClr val="FF0000"/>
                </a:solidFill>
              </a:rPr>
              <a:t>210</a:t>
            </a:r>
            <a:r>
              <a:rPr lang="fr-FR" altLang="ru-RU" b="1" dirty="0">
                <a:solidFill>
                  <a:srgbClr val="FF0000"/>
                </a:solidFill>
              </a:rPr>
              <a:t>Ra </a:t>
            </a:r>
            <a:r>
              <a:rPr lang="fr-FR" altLang="ru-RU" b="1" dirty="0">
                <a:solidFill>
                  <a:srgbClr val="FF0000"/>
                </a:solidFill>
                <a:cs typeface="Times New Roman" panose="02020603050405020304" pitchFamily="18" charset="0"/>
              </a:rPr>
              <a:t>→</a:t>
            </a:r>
            <a:r>
              <a:rPr lang="ru-RU" altLang="ru-RU" b="1" dirty="0">
                <a:solidFill>
                  <a:srgbClr val="FF0000"/>
                </a:solidFill>
                <a:cs typeface="Times New Roman" panose="02020603050405020304" pitchFamily="18" charset="0"/>
              </a:rPr>
              <a:t> </a:t>
            </a:r>
            <a:r>
              <a:rPr lang="fr-FR" altLang="ru-RU" b="1" baseline="30000" dirty="0">
                <a:solidFill>
                  <a:srgbClr val="FF0000"/>
                </a:solidFill>
              </a:rPr>
              <a:t>206</a:t>
            </a:r>
            <a:r>
              <a:rPr lang="fr-FR" altLang="ru-RU" b="1" dirty="0">
                <a:solidFill>
                  <a:srgbClr val="FF0000"/>
                </a:solidFill>
              </a:rPr>
              <a:t>Rn</a:t>
            </a:r>
            <a:endParaRPr lang="ru-RU" altLang="ru-RU" b="1" dirty="0">
              <a:solidFill>
                <a:srgbClr val="FF0000"/>
              </a:solidFill>
            </a:endParaRPr>
          </a:p>
        </p:txBody>
      </p:sp>
      <p:sp>
        <p:nvSpPr>
          <p:cNvPr id="27653" name="Rectangle 5"/>
          <p:cNvSpPr>
            <a:spLocks noChangeArrowheads="1"/>
          </p:cNvSpPr>
          <p:nvPr/>
        </p:nvSpPr>
        <p:spPr bwMode="auto">
          <a:xfrm>
            <a:off x="4423568" y="1219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l-GR" altLang="ru-RU" sz="2400" b="1" baseline="30000" dirty="0">
                <a:solidFill>
                  <a:srgbClr val="FF0000"/>
                </a:solidFill>
                <a:cs typeface="Times New Roman" panose="02020603050405020304" pitchFamily="18" charset="0"/>
              </a:rPr>
              <a:t>α</a:t>
            </a:r>
          </a:p>
        </p:txBody>
      </p:sp>
      <p:sp>
        <p:nvSpPr>
          <p:cNvPr id="4" name="Slide Number Placeholder 3">
            <a:extLst>
              <a:ext uri="{FF2B5EF4-FFF2-40B4-BE49-F238E27FC236}">
                <a16:creationId xmlns:a16="http://schemas.microsoft.com/office/drawing/2014/main" id="{2B2334D9-9F90-015B-F7A9-F7EA76B6512C}"/>
              </a:ext>
            </a:extLst>
          </p:cNvPr>
          <p:cNvSpPr>
            <a:spLocks noGrp="1"/>
          </p:cNvSpPr>
          <p:nvPr>
            <p:ph type="sldNum" sz="quarter" idx="12"/>
          </p:nvPr>
        </p:nvSpPr>
        <p:spPr/>
        <p:txBody>
          <a:bodyPr/>
          <a:lstStyle/>
          <a:p>
            <a:pPr>
              <a:defRPr/>
            </a:pPr>
            <a:fld id="{196227AE-8958-48CE-A2EE-C946B4FCB48A}" type="slidenum">
              <a:rPr lang="en-US" altLang="ru-RU" smtClean="0"/>
              <a:pPr>
                <a:defRPr/>
              </a:pPr>
              <a:t>21</a:t>
            </a:fld>
            <a:endParaRPr lang="en-US" altLang="ru-RU"/>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703366" y="29242"/>
            <a:ext cx="7772400" cy="1143000"/>
          </a:xfrm>
        </p:spPr>
        <p:txBody>
          <a:bodyPr/>
          <a:lstStyle/>
          <a:p>
            <a:pPr eaLnBrk="1" hangingPunct="1"/>
            <a:r>
              <a:rPr lang="ru-RU" altLang="ru-RU" sz="2800" b="1" dirty="0">
                <a:solidFill>
                  <a:srgbClr val="FF0000"/>
                </a:solidFill>
              </a:rPr>
              <a:t>Идентификация на основе измерений энергии и времени пролета (</a:t>
            </a:r>
            <a:r>
              <a:rPr lang="ru-RU" altLang="ru-RU" sz="2800" b="1" dirty="0" err="1">
                <a:solidFill>
                  <a:srgbClr val="FF0000"/>
                </a:solidFill>
              </a:rPr>
              <a:t>E</a:t>
            </a:r>
            <a:r>
              <a:rPr lang="ru-RU" altLang="ru-RU" sz="2800" b="1" dirty="0">
                <a:solidFill>
                  <a:srgbClr val="FF0000"/>
                </a:solidFill>
              </a:rPr>
              <a:t>-</a:t>
            </a:r>
            <a:r>
              <a:rPr lang="ru-RU" altLang="ru-RU" sz="2800" b="1" dirty="0" err="1">
                <a:solidFill>
                  <a:srgbClr val="FF0000"/>
                </a:solidFill>
              </a:rPr>
              <a:t>t</a:t>
            </a:r>
            <a:r>
              <a:rPr lang="ru-RU" altLang="ru-RU" sz="2800" b="1" dirty="0">
                <a:solidFill>
                  <a:srgbClr val="FF0000"/>
                </a:solidFill>
              </a:rPr>
              <a:t>-метод)</a:t>
            </a:r>
          </a:p>
        </p:txBody>
      </p:sp>
      <p:sp>
        <p:nvSpPr>
          <p:cNvPr id="29700" name="Rectangle 4"/>
          <p:cNvSpPr>
            <a:spLocks noChangeArrowheads="1"/>
          </p:cNvSpPr>
          <p:nvPr/>
        </p:nvSpPr>
        <p:spPr bwMode="auto">
          <a:xfrm>
            <a:off x="457200" y="1736422"/>
            <a:ext cx="845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2400" b="1" dirty="0">
                <a:solidFill>
                  <a:srgbClr val="003399"/>
                </a:solidFill>
              </a:rPr>
              <a:t>Для нерелятивистских частиц время пролета связано с кинетической энергией соотношением</a:t>
            </a:r>
            <a:r>
              <a:rPr lang="ru-RU" altLang="ru-RU" sz="2400" dirty="0">
                <a:latin typeface="Arial" panose="020B0604020202020204" pitchFamily="34" charset="0"/>
              </a:rPr>
              <a:t> </a:t>
            </a:r>
          </a:p>
        </p:txBody>
      </p:sp>
      <p:sp>
        <p:nvSpPr>
          <p:cNvPr id="29702" name="Rectangle 7"/>
          <p:cNvSpPr>
            <a:spLocks noChangeArrowheads="1"/>
          </p:cNvSpPr>
          <p:nvPr/>
        </p:nvSpPr>
        <p:spPr bwMode="auto">
          <a:xfrm>
            <a:off x="398565" y="4405458"/>
            <a:ext cx="838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2400" b="1" dirty="0">
                <a:solidFill>
                  <a:srgbClr val="003399"/>
                </a:solidFill>
              </a:rPr>
              <a:t>где </a:t>
            </a:r>
            <a:r>
              <a:rPr lang="ru-RU" altLang="ru-RU" sz="2400" b="1" dirty="0" err="1">
                <a:solidFill>
                  <a:srgbClr val="003399"/>
                </a:solidFill>
              </a:rPr>
              <a:t>t</a:t>
            </a:r>
            <a:r>
              <a:rPr lang="ru-RU" altLang="ru-RU" sz="2400" b="1" baseline="-25000" dirty="0" err="1">
                <a:solidFill>
                  <a:srgbClr val="003399"/>
                </a:solidFill>
              </a:rPr>
              <a:t>f</a:t>
            </a:r>
            <a:r>
              <a:rPr lang="ru-RU" altLang="ru-RU" sz="2400" b="1" dirty="0">
                <a:solidFill>
                  <a:srgbClr val="003399"/>
                </a:solidFill>
              </a:rPr>
              <a:t> - время пролета в наносекундах, </a:t>
            </a:r>
            <a:r>
              <a:rPr lang="ru-RU" altLang="ru-RU" sz="2400" b="1" dirty="0" err="1">
                <a:solidFill>
                  <a:srgbClr val="003399"/>
                </a:solidFill>
              </a:rPr>
              <a:t>d</a:t>
            </a:r>
            <a:r>
              <a:rPr lang="ru-RU" altLang="ru-RU" sz="2400" b="1" dirty="0">
                <a:solidFill>
                  <a:srgbClr val="003399"/>
                </a:solidFill>
              </a:rPr>
              <a:t> - пролетная база в метрах, </a:t>
            </a:r>
            <a:r>
              <a:rPr lang="ru-RU" altLang="ru-RU" sz="2400" b="1" dirty="0" err="1">
                <a:solidFill>
                  <a:srgbClr val="003399"/>
                </a:solidFill>
              </a:rPr>
              <a:t>A</a:t>
            </a:r>
            <a:r>
              <a:rPr lang="ru-RU" altLang="ru-RU" sz="2400" b="1" dirty="0">
                <a:solidFill>
                  <a:srgbClr val="003399"/>
                </a:solidFill>
              </a:rPr>
              <a:t> - массовое число частицы в атомных единицах массы, </a:t>
            </a:r>
            <a:r>
              <a:rPr lang="ru-RU" altLang="ru-RU" sz="2400" b="1" dirty="0" err="1">
                <a:solidFill>
                  <a:srgbClr val="003399"/>
                </a:solidFill>
              </a:rPr>
              <a:t>E</a:t>
            </a:r>
            <a:r>
              <a:rPr lang="ru-RU" altLang="ru-RU" sz="2400" b="1" dirty="0">
                <a:solidFill>
                  <a:srgbClr val="003399"/>
                </a:solidFill>
              </a:rPr>
              <a:t> - кинетическая энергия частицы в МэВ. </a:t>
            </a:r>
          </a:p>
        </p:txBody>
      </p:sp>
      <mc:AlternateContent xmlns:mc="http://schemas.openxmlformats.org/markup-compatibility/2006" xmlns:a14="http://schemas.microsoft.com/office/drawing/2010/main">
        <mc:Choice Requires="a14">
          <p:sp>
            <p:nvSpPr>
              <p:cNvPr id="2" name="TextBox 1"/>
              <p:cNvSpPr txBox="1"/>
              <p:nvPr/>
            </p:nvSpPr>
            <p:spPr>
              <a:xfrm>
                <a:off x="2778332" y="2865320"/>
                <a:ext cx="3622467" cy="1127360"/>
              </a:xfrm>
              <a:prstGeom prst="rect">
                <a:avLst/>
              </a:prstGeom>
              <a:noFill/>
            </p:spPr>
            <p:txBody>
              <a:bodyPr wrap="none" lIns="0" tIns="0" rIns="0" bIns="0" rtlCol="0">
                <a:spAutoFit/>
              </a:bodyPr>
              <a:lstStyle/>
              <a:p>
                <a:r>
                  <a:rPr lang="en-US" dirty="0" err="1"/>
                  <a:t>t</a:t>
                </a:r>
                <a:r>
                  <a:rPr lang="en-US" baseline="-25000" dirty="0" err="1"/>
                  <a:t>f</a:t>
                </a:r>
                <a:r>
                  <a:rPr lang="en-US" dirty="0"/>
                  <a:t>(ns)=72.3∙d(m)</a:t>
                </a:r>
                <a14:m>
                  <m:oMath xmlns:m="http://schemas.openxmlformats.org/officeDocument/2006/math">
                    <m:rad>
                      <m:radPr>
                        <m:degHide m:val="on"/>
                        <m:ctrlPr>
                          <a:rPr lang="ru-RU" sz="3600" i="1" smtClean="0">
                            <a:latin typeface="Cambria Math" panose="02040503050406030204" pitchFamily="18" charset="0"/>
                          </a:rPr>
                        </m:ctrlPr>
                      </m:radPr>
                      <m:deg/>
                      <m:e>
                        <m:f>
                          <m:fPr>
                            <m:ctrlPr>
                              <a:rPr lang="ru-RU" sz="3600" i="1" smtClean="0">
                                <a:latin typeface="Cambria Math" panose="02040503050406030204" pitchFamily="18" charset="0"/>
                              </a:rPr>
                            </m:ctrlPr>
                          </m:fPr>
                          <m:num>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𝑎𝑚𝑢</m:t>
                            </m:r>
                            <m:r>
                              <a:rPr lang="en-US" sz="3600" b="0" i="1" smtClean="0">
                                <a:latin typeface="Cambria Math" panose="02040503050406030204" pitchFamily="18" charset="0"/>
                              </a:rPr>
                              <m:t>)</m:t>
                            </m:r>
                          </m:num>
                          <m:den>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𝑀𝑒𝑉</m:t>
                            </m:r>
                            <m:r>
                              <a:rPr lang="en-US" sz="3600" b="0" i="1" smtClean="0">
                                <a:latin typeface="Cambria Math" panose="02040503050406030204" pitchFamily="18" charset="0"/>
                              </a:rPr>
                              <m:t>)</m:t>
                            </m:r>
                          </m:den>
                        </m:f>
                      </m:e>
                    </m:rad>
                  </m:oMath>
                </a14:m>
                <a:endParaRPr lang="ru-RU"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2778332" y="2865320"/>
                <a:ext cx="3622467" cy="1127360"/>
              </a:xfrm>
              <a:prstGeom prst="rect">
                <a:avLst/>
              </a:prstGeom>
              <a:blipFill>
                <a:blip r:embed="rId2"/>
                <a:stretch>
                  <a:fillRect l="-4878" r="-3136" b="-6667"/>
                </a:stretch>
              </a:blipFill>
            </p:spPr>
            <p:txBody>
              <a:bodyPr/>
              <a:lstStyle/>
              <a:p>
                <a:r>
                  <a:rPr lang="en-RU">
                    <a:noFill/>
                  </a:rPr>
                  <a:t> </a:t>
                </a:r>
              </a:p>
            </p:txBody>
          </p:sp>
        </mc:Fallback>
      </mc:AlternateContent>
      <p:sp>
        <p:nvSpPr>
          <p:cNvPr id="5" name="Slide Number Placeholder 4">
            <a:extLst>
              <a:ext uri="{FF2B5EF4-FFF2-40B4-BE49-F238E27FC236}">
                <a16:creationId xmlns:a16="http://schemas.microsoft.com/office/drawing/2014/main" id="{4EA2F727-C58F-E279-C8E4-5D131B80719C}"/>
              </a:ext>
            </a:extLst>
          </p:cNvPr>
          <p:cNvSpPr>
            <a:spLocks noGrp="1"/>
          </p:cNvSpPr>
          <p:nvPr>
            <p:ph type="sldNum" sz="quarter" idx="12"/>
          </p:nvPr>
        </p:nvSpPr>
        <p:spPr/>
        <p:txBody>
          <a:bodyPr/>
          <a:lstStyle/>
          <a:p>
            <a:pPr>
              <a:defRPr/>
            </a:pPr>
            <a:fld id="{4D1111E4-4A7E-4B63-83E7-AE6030EFCF47}" type="slidenum">
              <a:rPr lang="en-US" altLang="ru-RU" smtClean="0"/>
              <a:pPr>
                <a:defRPr/>
              </a:pPr>
              <a:t>22</a:t>
            </a:fld>
            <a:endParaRPr lang="en-US" altLang="ru-RU"/>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685800" y="152400"/>
            <a:ext cx="7772400" cy="1143000"/>
          </a:xfrm>
        </p:spPr>
        <p:txBody>
          <a:bodyPr/>
          <a:lstStyle/>
          <a:p>
            <a:pPr eaLnBrk="1" hangingPunct="1">
              <a:defRPr/>
            </a:pPr>
            <a:r>
              <a:rPr lang="ru-RU" sz="2800" b="1" dirty="0">
                <a:solidFill>
                  <a:srgbClr val="FF0000"/>
                </a:solidFill>
                <a:latin typeface="+mn-lt"/>
              </a:rPr>
              <a:t>Идентификация на основе измерений энергии и времени пролета (E-t-метод)</a:t>
            </a:r>
          </a:p>
        </p:txBody>
      </p:sp>
      <p:graphicFrame>
        <p:nvGraphicFramePr>
          <p:cNvPr id="341008" name="Group 16"/>
          <p:cNvGraphicFramePr>
            <a:graphicFrameLocks noGrp="1"/>
          </p:cNvGraphicFramePr>
          <p:nvPr>
            <p:extLst>
              <p:ext uri="{D42A27DB-BD31-4B8C-83A1-F6EECF244321}">
                <p14:modId xmlns:p14="http://schemas.microsoft.com/office/powerpoint/2010/main" val="861986886"/>
              </p:ext>
            </p:extLst>
          </p:nvPr>
        </p:nvGraphicFramePr>
        <p:xfrm>
          <a:off x="609600" y="2789006"/>
          <a:ext cx="3352800" cy="2621194"/>
        </p:xfrm>
        <a:graphic>
          <a:graphicData uri="http://schemas.openxmlformats.org/drawingml/2006/table">
            <a:tbl>
              <a:tblPr/>
              <a:tblGrid>
                <a:gridCol w="3352800">
                  <a:extLst>
                    <a:ext uri="{9D8B030D-6E8A-4147-A177-3AD203B41FA5}">
                      <a16:colId xmlns:a16="http://schemas.microsoft.com/office/drawing/2014/main" val="20000"/>
                    </a:ext>
                  </a:extLst>
                </a:gridCol>
              </a:tblGrid>
              <a:tr h="26209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ru-RU" sz="13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br>
                        <a:rPr kumimoji="0" 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ru-RU"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Зависимость времени пролета от энергии частиц с разными массами.</a:t>
                      </a:r>
                    </a:p>
                  </a:txBody>
                  <a:tcPr marT="45677" marB="45677"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0726" name="Picture 5" descr="ident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3781425"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17"/>
          <p:cNvSpPr>
            <a:spLocks noChangeArrowheads="1"/>
          </p:cNvSpPr>
          <p:nvPr/>
        </p:nvSpPr>
        <p:spPr bwMode="auto">
          <a:xfrm>
            <a:off x="4191000" y="1817131"/>
            <a:ext cx="4800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2400" b="1" dirty="0">
                <a:solidFill>
                  <a:srgbClr val="003399"/>
                </a:solidFill>
              </a:rPr>
              <a:t>Одновременно измеряя энергию и время пролета можно провести</a:t>
            </a:r>
            <a:r>
              <a:rPr lang="en-US" altLang="ru-RU" sz="2400" b="1" dirty="0">
                <a:solidFill>
                  <a:srgbClr val="003399"/>
                </a:solidFill>
              </a:rPr>
              <a:t> </a:t>
            </a:r>
            <a:r>
              <a:rPr lang="ru-RU" altLang="ru-RU" sz="2400" b="1" dirty="0">
                <a:solidFill>
                  <a:srgbClr val="003399"/>
                </a:solidFill>
              </a:rPr>
              <a:t>идентификацию частиц по массам, измеряя двумерные распределения энергия - время пролета. </a:t>
            </a:r>
            <a:endParaRPr lang="en-US" altLang="ru-RU" sz="2400" b="1" dirty="0">
              <a:solidFill>
                <a:srgbClr val="003399"/>
              </a:solidFill>
            </a:endParaRPr>
          </a:p>
          <a:p>
            <a:pPr eaLnBrk="1" hangingPunct="1">
              <a:spcBef>
                <a:spcPct val="0"/>
              </a:spcBef>
              <a:buFontTx/>
              <a:buNone/>
            </a:pPr>
            <a:endParaRPr lang="en-US" altLang="ru-RU" sz="2400" b="1" dirty="0">
              <a:solidFill>
                <a:srgbClr val="003399"/>
              </a:solidFill>
            </a:endParaRPr>
          </a:p>
          <a:p>
            <a:pPr eaLnBrk="1" hangingPunct="1">
              <a:spcBef>
                <a:spcPct val="0"/>
              </a:spcBef>
              <a:buFontTx/>
              <a:buNone/>
            </a:pPr>
            <a:r>
              <a:rPr lang="ru-RU" altLang="ru-RU" sz="2400" b="1" dirty="0">
                <a:solidFill>
                  <a:srgbClr val="003399"/>
                </a:solidFill>
              </a:rPr>
              <a:t>Ионы, имеющие близкие массы, но разные заряды, естественно различаться не будут. </a:t>
            </a:r>
          </a:p>
        </p:txBody>
      </p:sp>
      <p:sp>
        <p:nvSpPr>
          <p:cNvPr id="4" name="Slide Number Placeholder 3">
            <a:extLst>
              <a:ext uri="{FF2B5EF4-FFF2-40B4-BE49-F238E27FC236}">
                <a16:creationId xmlns:a16="http://schemas.microsoft.com/office/drawing/2014/main" id="{4BC9EBEF-72A9-7E58-2D09-1B0BD6728FC1}"/>
              </a:ext>
            </a:extLst>
          </p:cNvPr>
          <p:cNvSpPr>
            <a:spLocks noGrp="1"/>
          </p:cNvSpPr>
          <p:nvPr>
            <p:ph type="sldNum" sz="quarter" idx="12"/>
          </p:nvPr>
        </p:nvSpPr>
        <p:spPr/>
        <p:txBody>
          <a:bodyPr/>
          <a:lstStyle/>
          <a:p>
            <a:pPr>
              <a:defRPr/>
            </a:pPr>
            <a:fld id="{4D1111E4-4A7E-4B63-83E7-AE6030EFCF47}" type="slidenum">
              <a:rPr lang="en-US" altLang="ru-RU" smtClean="0"/>
              <a:pPr>
                <a:defRPr/>
              </a:pPr>
              <a:t>23</a:t>
            </a:fld>
            <a:endParaRPr lang="en-US" altLang="ru-RU"/>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74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44625" y="976313"/>
            <a:ext cx="6248400" cy="5729287"/>
          </a:xfrm>
          <a:noFill/>
        </p:spPr>
      </p:pic>
      <p:sp>
        <p:nvSpPr>
          <p:cNvPr id="31748" name="Text Box 3"/>
          <p:cNvSpPr txBox="1">
            <a:spLocks noChangeArrowheads="1"/>
          </p:cNvSpPr>
          <p:nvPr/>
        </p:nvSpPr>
        <p:spPr bwMode="auto">
          <a:xfrm>
            <a:off x="3671888" y="6308725"/>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en-US" altLang="ja-JP" sz="2000" b="1" dirty="0">
                <a:solidFill>
                  <a:srgbClr val="003399"/>
                </a:solidFill>
                <a:ea typeface="ＭＳ Ｐゴシック" panose="020B0600070205080204" pitchFamily="34" charset="-128"/>
              </a:rPr>
              <a:t>TOF / channel</a:t>
            </a:r>
            <a:endParaRPr kumimoji="1" lang="en-US" altLang="ja-JP" sz="1000" b="1" dirty="0">
              <a:solidFill>
                <a:srgbClr val="003399"/>
              </a:solidFill>
              <a:ea typeface="ＭＳ Ｐゴシック" panose="020B0600070205080204" pitchFamily="34" charset="-128"/>
            </a:endParaRPr>
          </a:p>
        </p:txBody>
      </p:sp>
      <p:sp>
        <p:nvSpPr>
          <p:cNvPr id="31749" name="Text Box 4"/>
          <p:cNvSpPr txBox="1">
            <a:spLocks noChangeArrowheads="1"/>
          </p:cNvSpPr>
          <p:nvPr/>
        </p:nvSpPr>
        <p:spPr bwMode="auto">
          <a:xfrm rot="-5400000">
            <a:off x="1239044" y="3372644"/>
            <a:ext cx="1087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en-US" altLang="ja-JP" sz="2000" b="1" dirty="0">
                <a:solidFill>
                  <a:srgbClr val="003399"/>
                </a:solidFill>
                <a:ea typeface="ＭＳ Ｐゴシック" panose="020B0600070205080204" pitchFamily="34" charset="-128"/>
              </a:rPr>
              <a:t>E / MeV</a:t>
            </a:r>
            <a:endParaRPr kumimoji="1" lang="en-US" altLang="ja-JP" sz="1000" b="1" dirty="0">
              <a:solidFill>
                <a:srgbClr val="003399"/>
              </a:solidFill>
              <a:ea typeface="ＭＳ Ｐゴシック" panose="020B0600070205080204" pitchFamily="34" charset="-128"/>
            </a:endParaRPr>
          </a:p>
        </p:txBody>
      </p:sp>
      <p:sp>
        <p:nvSpPr>
          <p:cNvPr id="31750" name="Rectangle 5"/>
          <p:cNvSpPr>
            <a:spLocks noGrp="1" noChangeArrowheads="1"/>
          </p:cNvSpPr>
          <p:nvPr>
            <p:ph type="title"/>
          </p:nvPr>
        </p:nvSpPr>
        <p:spPr>
          <a:xfrm>
            <a:off x="457200" y="152400"/>
            <a:ext cx="8229600" cy="1066800"/>
          </a:xfrm>
        </p:spPr>
        <p:txBody>
          <a:bodyPr/>
          <a:lstStyle/>
          <a:p>
            <a:pPr eaLnBrk="1" hangingPunct="1"/>
            <a:r>
              <a:rPr lang="en-US" altLang="ru-RU" sz="3200" b="1" dirty="0">
                <a:solidFill>
                  <a:srgbClr val="FF0000"/>
                </a:solidFill>
              </a:rPr>
              <a:t>E – </a:t>
            </a:r>
            <a:r>
              <a:rPr lang="en-US" altLang="ru-RU" sz="3200" b="1" dirty="0" err="1">
                <a:solidFill>
                  <a:srgbClr val="FF0000"/>
                </a:solidFill>
              </a:rPr>
              <a:t>ToF</a:t>
            </a:r>
            <a:r>
              <a:rPr lang="en-US" altLang="ru-RU" sz="3200" b="1" dirty="0">
                <a:solidFill>
                  <a:srgbClr val="FF0000"/>
                </a:solidFill>
              </a:rPr>
              <a:t> – </a:t>
            </a:r>
            <a:r>
              <a:rPr lang="ru-RU" altLang="ru-RU" sz="3200" b="1" dirty="0">
                <a:solidFill>
                  <a:srgbClr val="FF0000"/>
                </a:solidFill>
              </a:rPr>
              <a:t>распределение </a:t>
            </a:r>
            <a:r>
              <a:rPr lang="ru-RU" altLang="ru-RU" sz="3200" b="1" baseline="30000" dirty="0">
                <a:solidFill>
                  <a:srgbClr val="FF0000"/>
                </a:solidFill>
              </a:rPr>
              <a:t>252</a:t>
            </a:r>
            <a:r>
              <a:rPr lang="en-US" altLang="ru-RU" sz="3200" b="1" dirty="0">
                <a:solidFill>
                  <a:srgbClr val="FF0000"/>
                </a:solidFill>
              </a:rPr>
              <a:t>No</a:t>
            </a:r>
            <a:r>
              <a:rPr lang="en-US" altLang="ru-RU" sz="3200" b="1" baseline="30000" dirty="0">
                <a:solidFill>
                  <a:srgbClr val="FF0000"/>
                </a:solidFill>
              </a:rPr>
              <a:t> </a:t>
            </a:r>
            <a:br>
              <a:rPr lang="en-US" altLang="ru-RU" sz="3200" b="1" baseline="30000" dirty="0">
                <a:solidFill>
                  <a:srgbClr val="FF0000"/>
                </a:solidFill>
              </a:rPr>
            </a:br>
            <a:r>
              <a:rPr lang="en-US" altLang="ru-RU" sz="3200" b="1" dirty="0">
                <a:solidFill>
                  <a:srgbClr val="FF0000"/>
                </a:solidFill>
              </a:rPr>
              <a:t>(</a:t>
            </a:r>
            <a:r>
              <a:rPr lang="en-US" altLang="ru-RU" sz="3200" b="1" baseline="30000" dirty="0">
                <a:solidFill>
                  <a:srgbClr val="FF0000"/>
                </a:solidFill>
              </a:rPr>
              <a:t>48</a:t>
            </a:r>
            <a:r>
              <a:rPr lang="en-US" altLang="ru-RU" sz="3200" b="1" dirty="0">
                <a:solidFill>
                  <a:srgbClr val="FF0000"/>
                </a:solidFill>
              </a:rPr>
              <a:t>Ca + </a:t>
            </a:r>
            <a:r>
              <a:rPr lang="en-US" altLang="ru-RU" sz="3200" b="1" baseline="30000" dirty="0">
                <a:solidFill>
                  <a:srgbClr val="FF0000"/>
                </a:solidFill>
              </a:rPr>
              <a:t>206</a:t>
            </a:r>
            <a:r>
              <a:rPr lang="en-US" altLang="ru-RU" sz="3200" b="1" dirty="0">
                <a:solidFill>
                  <a:srgbClr val="FF0000"/>
                </a:solidFill>
              </a:rPr>
              <a:t>PbS)</a:t>
            </a:r>
            <a:endParaRPr lang="ru-RU" altLang="ru-RU" sz="3200" b="1" dirty="0">
              <a:solidFill>
                <a:srgbClr val="FF0000"/>
              </a:solidFill>
              <a:ea typeface="Dotum" pitchFamily="34" charset="-127"/>
              <a:cs typeface="Arial" panose="020B0604020202020204" pitchFamily="34" charset="0"/>
            </a:endParaRPr>
          </a:p>
        </p:txBody>
      </p:sp>
      <p:sp>
        <p:nvSpPr>
          <p:cNvPr id="4" name="Slide Number Placeholder 3">
            <a:extLst>
              <a:ext uri="{FF2B5EF4-FFF2-40B4-BE49-F238E27FC236}">
                <a16:creationId xmlns:a16="http://schemas.microsoft.com/office/drawing/2014/main" id="{5121DFB2-70B1-73E5-FF7C-AF0D08458C1C}"/>
              </a:ext>
            </a:extLst>
          </p:cNvPr>
          <p:cNvSpPr>
            <a:spLocks noGrp="1"/>
          </p:cNvSpPr>
          <p:nvPr>
            <p:ph type="sldNum" sz="quarter" idx="12"/>
          </p:nvPr>
        </p:nvSpPr>
        <p:spPr/>
        <p:txBody>
          <a:bodyPr/>
          <a:lstStyle/>
          <a:p>
            <a:pPr>
              <a:defRPr/>
            </a:pPr>
            <a:fld id="{4D1111E4-4A7E-4B63-83E7-AE6030EFCF47}" type="slidenum">
              <a:rPr lang="en-US" altLang="ru-RU" smtClean="0"/>
              <a:pPr>
                <a:defRPr/>
              </a:pPr>
              <a:t>24</a:t>
            </a:fld>
            <a:endParaRPr lang="en-US" altLang="ru-RU"/>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Заголовок 1"/>
          <p:cNvSpPr>
            <a:spLocks noGrp="1"/>
          </p:cNvSpPr>
          <p:nvPr>
            <p:ph type="title"/>
          </p:nvPr>
        </p:nvSpPr>
        <p:spPr>
          <a:xfrm>
            <a:off x="693738" y="0"/>
            <a:ext cx="7772400" cy="914400"/>
          </a:xfrm>
        </p:spPr>
        <p:txBody>
          <a:bodyPr/>
          <a:lstStyle/>
          <a:p>
            <a:r>
              <a:rPr lang="ru-RU" altLang="ru-RU" sz="3200" b="1" dirty="0">
                <a:solidFill>
                  <a:srgbClr val="FF0000"/>
                </a:solidFill>
              </a:rPr>
              <a:t>Измерение масс </a:t>
            </a:r>
            <a:r>
              <a:rPr lang="en-US" altLang="ru-RU" sz="3200" b="1" dirty="0">
                <a:solidFill>
                  <a:srgbClr val="FF0000"/>
                </a:solidFill>
              </a:rPr>
              <a:t>TOF - CLTD</a:t>
            </a:r>
            <a:endParaRPr lang="ru-RU" altLang="ru-RU" sz="3200" b="1" dirty="0">
              <a:solidFill>
                <a:srgbClr val="FF0000"/>
              </a:solidFill>
            </a:endParaRPr>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68" y="993018"/>
            <a:ext cx="8879732" cy="55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9167F8E7-F6ED-9ACA-2153-1D8DEB55DFE0}"/>
              </a:ext>
            </a:extLst>
          </p:cNvPr>
          <p:cNvSpPr>
            <a:spLocks noGrp="1"/>
          </p:cNvSpPr>
          <p:nvPr>
            <p:ph type="sldNum" sz="quarter" idx="12"/>
          </p:nvPr>
        </p:nvSpPr>
        <p:spPr/>
        <p:txBody>
          <a:bodyPr/>
          <a:lstStyle/>
          <a:p>
            <a:pPr>
              <a:defRPr/>
            </a:pPr>
            <a:fld id="{803CF310-710B-4DF3-B563-7FAA218FEFCB}" type="slidenum">
              <a:rPr lang="en-US" altLang="ru-RU" smtClean="0"/>
              <a:pPr>
                <a:defRPr/>
              </a:pPr>
              <a:t>25</a:t>
            </a:fld>
            <a:endParaRPr lang="en-US" altLang="ru-RU"/>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685800" y="152400"/>
            <a:ext cx="7772400" cy="1371600"/>
          </a:xfrm>
        </p:spPr>
        <p:txBody>
          <a:bodyPr/>
          <a:lstStyle/>
          <a:p>
            <a:pPr eaLnBrk="1" hangingPunct="1"/>
            <a:r>
              <a:rPr lang="ru-RU" altLang="ru-RU" sz="2800" b="1" dirty="0">
                <a:solidFill>
                  <a:srgbClr val="FF0000"/>
                </a:solidFill>
              </a:rPr>
              <a:t>Идентификация на основе измерений удельных потерь энергии и полной энергии (</a:t>
            </a:r>
            <a:r>
              <a:rPr lang="el-GR" altLang="ru-RU" sz="2800" b="1" dirty="0">
                <a:solidFill>
                  <a:srgbClr val="FF0000"/>
                </a:solidFill>
                <a:cs typeface="Times New Roman" panose="02020603050405020304" pitchFamily="18" charset="0"/>
              </a:rPr>
              <a:t>Δ</a:t>
            </a:r>
            <a:r>
              <a:rPr lang="ru-RU" altLang="ru-RU" sz="2800" b="1" dirty="0">
                <a:solidFill>
                  <a:srgbClr val="FF0000"/>
                </a:solidFill>
                <a:cs typeface="Times New Roman" panose="02020603050405020304" pitchFamily="18" charset="0"/>
              </a:rPr>
              <a:t>Е</a:t>
            </a:r>
            <a:r>
              <a:rPr lang="ru-RU" altLang="ru-RU" sz="2800" b="1" dirty="0">
                <a:solidFill>
                  <a:srgbClr val="FF0000"/>
                </a:solidFill>
              </a:rPr>
              <a:t>-E-метод)</a:t>
            </a:r>
          </a:p>
        </p:txBody>
      </p:sp>
      <p:sp>
        <p:nvSpPr>
          <p:cNvPr id="33796" name="Rectangle 6"/>
          <p:cNvSpPr>
            <a:spLocks noChangeArrowheads="1"/>
          </p:cNvSpPr>
          <p:nvPr/>
        </p:nvSpPr>
        <p:spPr bwMode="auto">
          <a:xfrm>
            <a:off x="342900" y="1727593"/>
            <a:ext cx="84582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ru-RU" altLang="ru-RU" sz="2200" b="1" dirty="0">
                <a:solidFill>
                  <a:srgbClr val="003399"/>
                </a:solidFill>
                <a:cs typeface="Times New Roman" panose="02020603050405020304" pitchFamily="18" charset="0"/>
              </a:rPr>
              <a:t>Этот метод является основным при исследовании реакций с легкими ионами (</a:t>
            </a:r>
            <a:r>
              <a:rPr lang="ru-RU" altLang="ru-RU" sz="2200" b="1" baseline="30000" dirty="0">
                <a:solidFill>
                  <a:srgbClr val="003399"/>
                </a:solidFill>
                <a:cs typeface="Times New Roman" panose="02020603050405020304" pitchFamily="18" charset="0"/>
              </a:rPr>
              <a:t>1</a:t>
            </a:r>
            <a:r>
              <a:rPr lang="ru-RU" altLang="ru-RU" sz="2200" b="1" dirty="0">
                <a:solidFill>
                  <a:srgbClr val="003399"/>
                </a:solidFill>
                <a:cs typeface="Times New Roman" panose="02020603050405020304" pitchFamily="18" charset="0"/>
              </a:rPr>
              <a:t>Н, </a:t>
            </a:r>
            <a:r>
              <a:rPr lang="ru-RU" altLang="ru-RU" sz="2200" b="1" baseline="30000" dirty="0">
                <a:solidFill>
                  <a:srgbClr val="003399"/>
                </a:solidFill>
                <a:cs typeface="Times New Roman" panose="02020603050405020304" pitchFamily="18" charset="0"/>
              </a:rPr>
              <a:t>2</a:t>
            </a:r>
            <a:r>
              <a:rPr lang="ru-RU" altLang="ru-RU" sz="2200" b="1" dirty="0">
                <a:solidFill>
                  <a:srgbClr val="003399"/>
                </a:solidFill>
                <a:cs typeface="Times New Roman" panose="02020603050405020304" pitchFamily="18" charset="0"/>
              </a:rPr>
              <a:t>Н, </a:t>
            </a:r>
            <a:r>
              <a:rPr lang="ru-RU" altLang="ru-RU" sz="2200" b="1" baseline="30000" dirty="0">
                <a:solidFill>
                  <a:srgbClr val="003399"/>
                </a:solidFill>
                <a:cs typeface="Times New Roman" panose="02020603050405020304" pitchFamily="18" charset="0"/>
              </a:rPr>
              <a:t>3</a:t>
            </a:r>
            <a:r>
              <a:rPr lang="ru-RU" altLang="ru-RU" sz="2200" b="1" dirty="0">
                <a:solidFill>
                  <a:srgbClr val="003399"/>
                </a:solidFill>
                <a:cs typeface="Times New Roman" panose="02020603050405020304" pitchFamily="18" charset="0"/>
              </a:rPr>
              <a:t>Н, </a:t>
            </a:r>
            <a:r>
              <a:rPr lang="ru-RU" altLang="ru-RU" sz="2200" b="1" baseline="30000" dirty="0">
                <a:solidFill>
                  <a:srgbClr val="003399"/>
                </a:solidFill>
                <a:cs typeface="Times New Roman" panose="02020603050405020304" pitchFamily="18" charset="0"/>
              </a:rPr>
              <a:t>3</a:t>
            </a:r>
            <a:r>
              <a:rPr lang="ru-RU" altLang="ru-RU" sz="2200" b="1" dirty="0">
                <a:solidFill>
                  <a:srgbClr val="003399"/>
                </a:solidFill>
                <a:cs typeface="Times New Roman" panose="02020603050405020304" pitchFamily="18" charset="0"/>
              </a:rPr>
              <a:t>Нe, </a:t>
            </a:r>
            <a:r>
              <a:rPr lang="ru-RU" altLang="ru-RU" sz="2200" b="1" baseline="30000" dirty="0">
                <a:solidFill>
                  <a:srgbClr val="003399"/>
                </a:solidFill>
                <a:cs typeface="Times New Roman" panose="02020603050405020304" pitchFamily="18" charset="0"/>
              </a:rPr>
              <a:t>4</a:t>
            </a:r>
            <a:r>
              <a:rPr lang="ru-RU" altLang="ru-RU" sz="2200" b="1" dirty="0">
                <a:solidFill>
                  <a:srgbClr val="003399"/>
                </a:solidFill>
                <a:cs typeface="Times New Roman" panose="02020603050405020304" pitchFamily="18" charset="0"/>
              </a:rPr>
              <a:t>Нe). В нем </a:t>
            </a:r>
            <a:r>
              <a:rPr lang="ru-RU" altLang="ru-RU" sz="2200" b="1" u="sng" dirty="0">
                <a:solidFill>
                  <a:srgbClr val="003399"/>
                </a:solidFill>
                <a:cs typeface="Times New Roman" panose="02020603050405020304" pitchFamily="18" charset="0"/>
              </a:rPr>
              <a:t>используется телескоп детекторов, состоящий из тонкого </a:t>
            </a:r>
            <a:r>
              <a:rPr lang="ru-RU" altLang="ru-RU" sz="2200" b="1" u="sng" dirty="0" err="1">
                <a:solidFill>
                  <a:srgbClr val="003399"/>
                </a:solidFill>
                <a:cs typeface="Times New Roman" panose="02020603050405020304" pitchFamily="18" charset="0"/>
              </a:rPr>
              <a:t>прострельного</a:t>
            </a:r>
            <a:r>
              <a:rPr lang="ru-RU" altLang="ru-RU" sz="2200" b="1" u="sng" dirty="0">
                <a:solidFill>
                  <a:srgbClr val="003399"/>
                </a:solidFill>
                <a:cs typeface="Times New Roman" panose="02020603050405020304" pitchFamily="18" charset="0"/>
              </a:rPr>
              <a:t> детектора </a:t>
            </a:r>
            <a:r>
              <a:rPr lang="el-GR" altLang="ru-RU" sz="2200" b="1" u="sng" dirty="0">
                <a:solidFill>
                  <a:srgbClr val="003399"/>
                </a:solidFill>
                <a:cs typeface="Times New Roman" panose="02020603050405020304" pitchFamily="18" charset="0"/>
              </a:rPr>
              <a:t>Δ</a:t>
            </a:r>
            <a:r>
              <a:rPr lang="ru-RU" altLang="ru-RU" sz="2200" b="1" u="sng" dirty="0" err="1">
                <a:solidFill>
                  <a:srgbClr val="003399"/>
                </a:solidFill>
                <a:cs typeface="Times New Roman" panose="02020603050405020304" pitchFamily="18" charset="0"/>
              </a:rPr>
              <a:t>E</a:t>
            </a:r>
            <a:r>
              <a:rPr lang="ru-RU" altLang="ru-RU" sz="2200" b="1" u="sng" dirty="0">
                <a:solidFill>
                  <a:srgbClr val="003399"/>
                </a:solidFill>
                <a:cs typeface="Times New Roman" panose="02020603050405020304" pitchFamily="18" charset="0"/>
              </a:rPr>
              <a:t> и детектора полного поглощения энергии </a:t>
            </a:r>
            <a:r>
              <a:rPr lang="ru-RU" altLang="ru-RU" sz="2200" b="1" u="sng" dirty="0" err="1">
                <a:solidFill>
                  <a:srgbClr val="003399"/>
                </a:solidFill>
                <a:cs typeface="Times New Roman" panose="02020603050405020304" pitchFamily="18" charset="0"/>
              </a:rPr>
              <a:t>E</a:t>
            </a:r>
            <a:r>
              <a:rPr lang="ru-RU" altLang="ru-RU" sz="2200" b="1" dirty="0">
                <a:solidFill>
                  <a:srgbClr val="003399"/>
                </a:solidFill>
                <a:cs typeface="Times New Roman" panose="02020603050405020304" pitchFamily="18" charset="0"/>
              </a:rPr>
              <a:t>. (В качестве </a:t>
            </a:r>
            <a:r>
              <a:rPr lang="el-GR" altLang="ru-RU" sz="2200" b="1" dirty="0">
                <a:solidFill>
                  <a:srgbClr val="003399"/>
                </a:solidFill>
                <a:cs typeface="Times New Roman" panose="02020603050405020304" pitchFamily="18" charset="0"/>
              </a:rPr>
              <a:t>Δ</a:t>
            </a:r>
            <a:r>
              <a:rPr lang="ru-RU" altLang="ru-RU" sz="2200" b="1" dirty="0" err="1">
                <a:solidFill>
                  <a:srgbClr val="003399"/>
                </a:solidFill>
                <a:cs typeface="Times New Roman" panose="02020603050405020304" pitchFamily="18" charset="0"/>
              </a:rPr>
              <a:t>E</a:t>
            </a:r>
            <a:r>
              <a:rPr lang="ru-RU" altLang="ru-RU" sz="2200" b="1" dirty="0">
                <a:solidFill>
                  <a:srgbClr val="003399"/>
                </a:solidFill>
                <a:cs typeface="Times New Roman" panose="02020603050405020304" pitchFamily="18" charset="0"/>
              </a:rPr>
              <a:t>-детектора используют тонкие кремниевые детекторы, а также ионизационные камеры и пропорциональные счетчики, в качестве детектора полного поглощения - кремниевые детекторы или детекторы из сверхчистого германия </a:t>
            </a:r>
            <a:r>
              <a:rPr lang="ru-RU" altLang="ru-RU" sz="2200" b="1" dirty="0" err="1">
                <a:solidFill>
                  <a:srgbClr val="003399"/>
                </a:solidFill>
                <a:cs typeface="Times New Roman" panose="02020603050405020304" pitchFamily="18" charset="0"/>
              </a:rPr>
              <a:t>HpGe</a:t>
            </a:r>
            <a:r>
              <a:rPr lang="ru-RU" altLang="ru-RU" sz="2200" b="1" dirty="0">
                <a:solidFill>
                  <a:srgbClr val="003399"/>
                </a:solidFill>
                <a:cs typeface="Times New Roman" panose="02020603050405020304" pitchFamily="18" charset="0"/>
              </a:rPr>
              <a:t>). Потери энергии в </a:t>
            </a:r>
            <a:r>
              <a:rPr lang="el-GR" altLang="ru-RU" sz="2200" b="1" dirty="0">
                <a:solidFill>
                  <a:srgbClr val="003399"/>
                </a:solidFill>
                <a:cs typeface="Times New Roman" panose="02020603050405020304" pitchFamily="18" charset="0"/>
              </a:rPr>
              <a:t>Δ</a:t>
            </a:r>
            <a:r>
              <a:rPr lang="ru-RU" altLang="ru-RU" sz="2200" b="1" dirty="0" err="1">
                <a:solidFill>
                  <a:srgbClr val="003399"/>
                </a:solidFill>
                <a:cs typeface="Times New Roman" panose="02020603050405020304" pitchFamily="18" charset="0"/>
              </a:rPr>
              <a:t>E</a:t>
            </a:r>
            <a:r>
              <a:rPr lang="ru-RU" altLang="ru-RU" sz="2200" b="1" dirty="0">
                <a:solidFill>
                  <a:srgbClr val="003399"/>
                </a:solidFill>
                <a:cs typeface="Times New Roman" panose="02020603050405020304" pitchFamily="18" charset="0"/>
              </a:rPr>
              <a:t> детекторе</a:t>
            </a:r>
            <a:r>
              <a:rPr lang="en-US" altLang="ru-RU" sz="2200" b="1" dirty="0">
                <a:solidFill>
                  <a:srgbClr val="003399"/>
                </a:solidFill>
                <a:cs typeface="Times New Roman" panose="02020603050405020304" pitchFamily="18" charset="0"/>
              </a:rPr>
              <a:t>:</a:t>
            </a:r>
          </a:p>
          <a:p>
            <a:pPr algn="just" eaLnBrk="1" hangingPunct="1">
              <a:spcBef>
                <a:spcPct val="0"/>
              </a:spcBef>
              <a:buFontTx/>
              <a:buNone/>
            </a:pPr>
            <a:endParaRPr lang="en-US" altLang="ru-RU" sz="2200" b="1" dirty="0">
              <a:solidFill>
                <a:srgbClr val="003399"/>
              </a:solidFill>
              <a:cs typeface="Times New Roman" panose="02020603050405020304" pitchFamily="18" charset="0"/>
            </a:endParaRPr>
          </a:p>
          <a:p>
            <a:pPr algn="ctr" eaLnBrk="1" hangingPunct="1">
              <a:spcBef>
                <a:spcPct val="0"/>
              </a:spcBef>
              <a:buFontTx/>
              <a:buNone/>
            </a:pPr>
            <a:r>
              <a:rPr lang="el-GR" altLang="ru-RU" sz="2200" b="1" dirty="0">
                <a:solidFill>
                  <a:srgbClr val="7030A0"/>
                </a:solidFill>
                <a:cs typeface="Times New Roman" panose="02020603050405020304" pitchFamily="18" charset="0"/>
              </a:rPr>
              <a:t>Δ</a:t>
            </a:r>
            <a:r>
              <a:rPr lang="ru-RU" altLang="ru-RU" sz="2200" b="1" dirty="0" err="1">
                <a:solidFill>
                  <a:srgbClr val="7030A0"/>
                </a:solidFill>
                <a:cs typeface="Times New Roman" panose="02020603050405020304" pitchFamily="18" charset="0"/>
              </a:rPr>
              <a:t>E</a:t>
            </a:r>
            <a:r>
              <a:rPr lang="ru-RU" altLang="ru-RU" sz="2200" b="1" dirty="0">
                <a:solidFill>
                  <a:srgbClr val="7030A0"/>
                </a:solidFill>
                <a:cs typeface="Times New Roman" panose="02020603050405020304" pitchFamily="18" charset="0"/>
              </a:rPr>
              <a:t> = (</a:t>
            </a:r>
            <a:r>
              <a:rPr lang="ru-RU" altLang="ru-RU" sz="2200" b="1" dirty="0" err="1">
                <a:solidFill>
                  <a:srgbClr val="7030A0"/>
                </a:solidFill>
                <a:cs typeface="Times New Roman" panose="02020603050405020304" pitchFamily="18" charset="0"/>
              </a:rPr>
              <a:t>dE</a:t>
            </a:r>
            <a:r>
              <a:rPr lang="ru-RU" altLang="ru-RU" sz="2200" b="1" dirty="0">
                <a:solidFill>
                  <a:srgbClr val="7030A0"/>
                </a:solidFill>
                <a:cs typeface="Times New Roman" panose="02020603050405020304" pitchFamily="18" charset="0"/>
              </a:rPr>
              <a:t>/</a:t>
            </a:r>
            <a:r>
              <a:rPr lang="ru-RU" altLang="ru-RU" sz="2200" b="1" dirty="0" err="1">
                <a:solidFill>
                  <a:srgbClr val="7030A0"/>
                </a:solidFill>
                <a:cs typeface="Times New Roman" panose="02020603050405020304" pitchFamily="18" charset="0"/>
              </a:rPr>
              <a:t>dx</a:t>
            </a:r>
            <a:r>
              <a:rPr lang="ru-RU" altLang="ru-RU" sz="2200" b="1" dirty="0">
                <a:solidFill>
                  <a:srgbClr val="7030A0"/>
                </a:solidFill>
                <a:cs typeface="Times New Roman" panose="02020603050405020304" pitchFamily="18" charset="0"/>
              </a:rPr>
              <a:t>)</a:t>
            </a:r>
            <a:r>
              <a:rPr lang="ru-RU" altLang="ru-RU" sz="2200" b="1" dirty="0" err="1">
                <a:solidFill>
                  <a:srgbClr val="7030A0"/>
                </a:solidFill>
                <a:cs typeface="Times New Roman" panose="02020603050405020304" pitchFamily="18" charset="0"/>
              </a:rPr>
              <a:t>d</a:t>
            </a:r>
            <a:r>
              <a:rPr lang="en-US" altLang="ru-RU" sz="2200" b="1" dirty="0">
                <a:solidFill>
                  <a:srgbClr val="7030A0"/>
                </a:solidFill>
                <a:cs typeface="Times New Roman" panose="02020603050405020304" pitchFamily="18" charset="0"/>
              </a:rPr>
              <a:t>,</a:t>
            </a:r>
          </a:p>
          <a:p>
            <a:pPr algn="just" eaLnBrk="1" hangingPunct="1">
              <a:spcBef>
                <a:spcPct val="0"/>
              </a:spcBef>
              <a:buFontTx/>
              <a:buNone/>
            </a:pPr>
            <a:endParaRPr lang="en-US" altLang="ru-RU" sz="2200" b="1" dirty="0">
              <a:solidFill>
                <a:srgbClr val="003399"/>
              </a:solidFill>
              <a:cs typeface="Times New Roman" panose="02020603050405020304" pitchFamily="18" charset="0"/>
            </a:endParaRPr>
          </a:p>
          <a:p>
            <a:pPr algn="just" eaLnBrk="1" hangingPunct="1">
              <a:spcBef>
                <a:spcPct val="0"/>
              </a:spcBef>
              <a:buNone/>
            </a:pPr>
            <a:r>
              <a:rPr lang="ru-RU" altLang="ru-RU" sz="2200" b="1" dirty="0">
                <a:solidFill>
                  <a:srgbClr val="003399"/>
                </a:solidFill>
                <a:cs typeface="Times New Roman" panose="02020603050405020304" pitchFamily="18" charset="0"/>
              </a:rPr>
              <a:t>где </a:t>
            </a:r>
            <a:r>
              <a:rPr lang="ru-RU" altLang="ru-RU" sz="2200" b="1" dirty="0" err="1">
                <a:solidFill>
                  <a:srgbClr val="003399"/>
                </a:solidFill>
                <a:cs typeface="Times New Roman" panose="02020603050405020304" pitchFamily="18" charset="0"/>
              </a:rPr>
              <a:t>dE</a:t>
            </a:r>
            <a:r>
              <a:rPr lang="ru-RU" altLang="ru-RU" sz="2200" b="1" dirty="0">
                <a:solidFill>
                  <a:srgbClr val="003399"/>
                </a:solidFill>
                <a:cs typeface="Times New Roman" panose="02020603050405020304" pitchFamily="18" charset="0"/>
              </a:rPr>
              <a:t>/</a:t>
            </a:r>
            <a:r>
              <a:rPr lang="ru-RU" altLang="ru-RU" sz="2200" b="1" dirty="0" err="1">
                <a:solidFill>
                  <a:srgbClr val="003399"/>
                </a:solidFill>
                <a:cs typeface="Times New Roman" panose="02020603050405020304" pitchFamily="18" charset="0"/>
              </a:rPr>
              <a:t>dx</a:t>
            </a:r>
            <a:r>
              <a:rPr lang="ru-RU" altLang="ru-RU" sz="2200" b="1" dirty="0">
                <a:solidFill>
                  <a:srgbClr val="003399"/>
                </a:solidFill>
                <a:cs typeface="Times New Roman" panose="02020603050405020304" pitchFamily="18" charset="0"/>
              </a:rPr>
              <a:t> - удельные потери энергии в </a:t>
            </a:r>
            <a:r>
              <a:rPr lang="ru-RU" altLang="ru-RU" sz="2200" b="1" dirty="0" err="1">
                <a:solidFill>
                  <a:srgbClr val="003399"/>
                </a:solidFill>
                <a:cs typeface="Times New Roman" panose="02020603050405020304" pitchFamily="18" charset="0"/>
              </a:rPr>
              <a:t>прострельном</a:t>
            </a:r>
            <a:r>
              <a:rPr lang="ru-RU" altLang="ru-RU" sz="2200" b="1" dirty="0">
                <a:solidFill>
                  <a:srgbClr val="003399"/>
                </a:solidFill>
                <a:cs typeface="Times New Roman" panose="02020603050405020304" pitchFamily="18" charset="0"/>
              </a:rPr>
              <a:t> детекторе, </a:t>
            </a:r>
            <a:r>
              <a:rPr lang="ru-RU" altLang="ru-RU" sz="2200" b="1" dirty="0" err="1">
                <a:solidFill>
                  <a:srgbClr val="003399"/>
                </a:solidFill>
                <a:cs typeface="Times New Roman" panose="02020603050405020304" pitchFamily="18" charset="0"/>
              </a:rPr>
              <a:t>d</a:t>
            </a:r>
            <a:r>
              <a:rPr lang="ru-RU" altLang="ru-RU" sz="2200" b="1" dirty="0">
                <a:solidFill>
                  <a:srgbClr val="003399"/>
                </a:solidFill>
                <a:cs typeface="Times New Roman" panose="02020603050405020304" pitchFamily="18" charset="0"/>
              </a:rPr>
              <a:t> - его толщина.</a:t>
            </a:r>
            <a:endParaRPr lang="ru-RU" altLang="ru-RU" sz="2200" dirty="0">
              <a:solidFill>
                <a:srgbClr val="003399"/>
              </a:solidFill>
              <a:cs typeface="Times New Roman" panose="02020603050405020304" pitchFamily="18" charset="0"/>
            </a:endParaRPr>
          </a:p>
        </p:txBody>
      </p:sp>
      <p:sp>
        <p:nvSpPr>
          <p:cNvPr id="4" name="Slide Number Placeholder 3">
            <a:extLst>
              <a:ext uri="{FF2B5EF4-FFF2-40B4-BE49-F238E27FC236}">
                <a16:creationId xmlns:a16="http://schemas.microsoft.com/office/drawing/2014/main" id="{AA0A48C6-32A8-299B-7A78-AC8718C74F1C}"/>
              </a:ext>
            </a:extLst>
          </p:cNvPr>
          <p:cNvSpPr>
            <a:spLocks noGrp="1"/>
          </p:cNvSpPr>
          <p:nvPr>
            <p:ph type="sldNum" sz="quarter" idx="12"/>
          </p:nvPr>
        </p:nvSpPr>
        <p:spPr/>
        <p:txBody>
          <a:bodyPr/>
          <a:lstStyle/>
          <a:p>
            <a:pPr>
              <a:defRPr/>
            </a:pPr>
            <a:fld id="{4D1111E4-4A7E-4B63-83E7-AE6030EFCF47}" type="slidenum">
              <a:rPr lang="en-US" altLang="ru-RU" smtClean="0"/>
              <a:pPr>
                <a:defRPr/>
              </a:pPr>
              <a:t>26</a:t>
            </a:fld>
            <a:endParaRPr lang="en-US" altLang="ru-RU"/>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609600" y="0"/>
            <a:ext cx="7772400" cy="1524000"/>
          </a:xfrm>
        </p:spPr>
        <p:txBody>
          <a:bodyPr/>
          <a:lstStyle/>
          <a:p>
            <a:pPr eaLnBrk="1" hangingPunct="1"/>
            <a:r>
              <a:rPr lang="ru-RU" altLang="ru-RU" sz="2800" b="1" dirty="0">
                <a:solidFill>
                  <a:srgbClr val="FF0000"/>
                </a:solidFill>
              </a:rPr>
              <a:t>Идентификация на основе измерений удельных потерь энергии и полной энергии (</a:t>
            </a:r>
            <a:r>
              <a:rPr lang="el-GR" altLang="ru-RU" sz="2800" b="1" dirty="0">
                <a:solidFill>
                  <a:srgbClr val="FF0000"/>
                </a:solidFill>
                <a:cs typeface="Arial" panose="020B0604020202020204" pitchFamily="34" charset="0"/>
              </a:rPr>
              <a:t>Δ</a:t>
            </a:r>
            <a:r>
              <a:rPr lang="ru-RU" altLang="ru-RU" sz="2800" b="1" dirty="0">
                <a:solidFill>
                  <a:srgbClr val="FF0000"/>
                </a:solidFill>
              </a:rPr>
              <a:t>E-E-метод)</a:t>
            </a:r>
          </a:p>
        </p:txBody>
      </p:sp>
      <p:pic>
        <p:nvPicPr>
          <p:cNvPr id="34820" name="Picture 3" descr="ident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1" y="1371600"/>
            <a:ext cx="428008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4" descr="iden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861" y="1866900"/>
            <a:ext cx="485911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5"/>
          <p:cNvSpPr>
            <a:spLocks noChangeArrowheads="1"/>
          </p:cNvSpPr>
          <p:nvPr/>
        </p:nvSpPr>
        <p:spPr bwMode="auto">
          <a:xfrm>
            <a:off x="963929" y="5836493"/>
            <a:ext cx="2453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ru-RU" altLang="ru-RU" sz="2400" b="1" dirty="0">
                <a:solidFill>
                  <a:srgbClr val="003399"/>
                </a:solidFill>
                <a:cs typeface="Times New Roman" panose="02020603050405020304" pitchFamily="18" charset="0"/>
              </a:rPr>
              <a:t> </a:t>
            </a:r>
            <a:r>
              <a:rPr lang="el-GR" altLang="ru-RU" sz="1800" b="1" dirty="0">
                <a:solidFill>
                  <a:srgbClr val="003399"/>
                </a:solidFill>
                <a:cs typeface="Times New Roman" panose="02020603050405020304" pitchFamily="18" charset="0"/>
              </a:rPr>
              <a:t>Δ</a:t>
            </a:r>
            <a:r>
              <a:rPr lang="ru-RU" altLang="ru-RU" sz="1800" b="1" dirty="0">
                <a:solidFill>
                  <a:srgbClr val="003399"/>
                </a:solidFill>
                <a:cs typeface="Times New Roman" panose="02020603050405020304" pitchFamily="18" charset="0"/>
              </a:rPr>
              <a:t>E-E распределение</a:t>
            </a:r>
            <a:r>
              <a:rPr lang="ru-RU" altLang="ru-RU" sz="2400" b="1" dirty="0">
                <a:solidFill>
                  <a:srgbClr val="003399"/>
                </a:solidFill>
                <a:cs typeface="Times New Roman" panose="02020603050405020304" pitchFamily="18" charset="0"/>
              </a:rPr>
              <a:t> </a:t>
            </a:r>
          </a:p>
        </p:txBody>
      </p:sp>
      <p:sp>
        <p:nvSpPr>
          <p:cNvPr id="34823" name="Rectangle 7"/>
          <p:cNvSpPr>
            <a:spLocks noChangeArrowheads="1"/>
          </p:cNvSpPr>
          <p:nvPr/>
        </p:nvSpPr>
        <p:spPr bwMode="auto">
          <a:xfrm>
            <a:off x="4531659" y="5928826"/>
            <a:ext cx="4309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ru-RU" altLang="ru-RU" sz="1800" b="1" dirty="0">
                <a:solidFill>
                  <a:srgbClr val="003399"/>
                </a:solidFill>
                <a:cs typeface="Times New Roman" panose="02020603050405020304" pitchFamily="18" charset="0"/>
              </a:rPr>
              <a:t>Проекция сечения </a:t>
            </a:r>
            <a:r>
              <a:rPr lang="ru-RU" altLang="ru-RU" sz="1800" b="1" dirty="0" err="1">
                <a:solidFill>
                  <a:srgbClr val="003399"/>
                </a:solidFill>
                <a:cs typeface="Times New Roman" panose="02020603050405020304" pitchFamily="18" charset="0"/>
              </a:rPr>
              <a:t>E</a:t>
            </a:r>
            <a:r>
              <a:rPr lang="ru-RU" altLang="ru-RU" sz="1800" b="1" dirty="0">
                <a:solidFill>
                  <a:srgbClr val="003399"/>
                </a:solidFill>
                <a:cs typeface="Times New Roman" panose="02020603050405020304" pitchFamily="18" charset="0"/>
              </a:rPr>
              <a:t> = </a:t>
            </a:r>
            <a:r>
              <a:rPr lang="ru-RU" altLang="ru-RU" sz="1800" b="1" dirty="0" err="1">
                <a:solidFill>
                  <a:srgbClr val="003399"/>
                </a:solidFill>
                <a:cs typeface="Times New Roman" panose="02020603050405020304" pitchFamily="18" charset="0"/>
              </a:rPr>
              <a:t>const</a:t>
            </a:r>
            <a:r>
              <a:rPr lang="ru-RU" altLang="ru-RU" sz="1800" b="1" dirty="0">
                <a:solidFill>
                  <a:srgbClr val="003399"/>
                </a:solidFill>
                <a:cs typeface="Times New Roman" panose="02020603050405020304" pitchFamily="18" charset="0"/>
              </a:rPr>
              <a:t>. на ось </a:t>
            </a:r>
            <a:r>
              <a:rPr lang="el-GR" altLang="ru-RU" sz="1800" b="1" dirty="0">
                <a:solidFill>
                  <a:srgbClr val="003399"/>
                </a:solidFill>
                <a:cs typeface="Times New Roman" panose="02020603050405020304" pitchFamily="18" charset="0"/>
              </a:rPr>
              <a:t>Δ</a:t>
            </a:r>
            <a:r>
              <a:rPr lang="ru-RU" altLang="ru-RU" sz="1800" b="1" dirty="0" err="1">
                <a:solidFill>
                  <a:srgbClr val="003399"/>
                </a:solidFill>
                <a:cs typeface="Times New Roman" panose="02020603050405020304" pitchFamily="18" charset="0"/>
              </a:rPr>
              <a:t>E</a:t>
            </a:r>
            <a:r>
              <a:rPr lang="ru-RU" altLang="ru-RU" sz="1800" b="1" dirty="0">
                <a:solidFill>
                  <a:srgbClr val="003399"/>
                </a:solidFill>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47C6535B-8A31-C304-D4F9-7389E5DAD5B3}"/>
              </a:ext>
            </a:extLst>
          </p:cNvPr>
          <p:cNvSpPr>
            <a:spLocks noGrp="1"/>
          </p:cNvSpPr>
          <p:nvPr>
            <p:ph type="sldNum" sz="quarter" idx="12"/>
          </p:nvPr>
        </p:nvSpPr>
        <p:spPr/>
        <p:txBody>
          <a:bodyPr/>
          <a:lstStyle/>
          <a:p>
            <a:pPr>
              <a:defRPr/>
            </a:pPr>
            <a:fld id="{4D1111E4-4A7E-4B63-83E7-AE6030EFCF47}" type="slidenum">
              <a:rPr lang="en-US" altLang="ru-RU" smtClean="0"/>
              <a:pPr>
                <a:defRPr/>
              </a:pPr>
              <a:t>27</a:t>
            </a:fld>
            <a:endParaRPr lang="en-US" altLang="ru-RU"/>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609600" y="171417"/>
            <a:ext cx="7772400" cy="1295400"/>
          </a:xfrm>
        </p:spPr>
        <p:txBody>
          <a:bodyPr/>
          <a:lstStyle/>
          <a:p>
            <a:pPr eaLnBrk="1" hangingPunct="1"/>
            <a:r>
              <a:rPr lang="ru-RU" altLang="ru-RU" sz="2800" b="1" dirty="0">
                <a:solidFill>
                  <a:srgbClr val="FF0000"/>
                </a:solidFill>
              </a:rPr>
              <a:t>Идентификация на основе измерений удельных потерь энергии и полной энергии (</a:t>
            </a:r>
            <a:r>
              <a:rPr lang="el-GR" altLang="ru-RU" sz="2800" b="1" dirty="0">
                <a:solidFill>
                  <a:srgbClr val="FF0000"/>
                </a:solidFill>
                <a:cs typeface="Times New Roman" panose="02020603050405020304" pitchFamily="18" charset="0"/>
              </a:rPr>
              <a:t>Δ</a:t>
            </a:r>
            <a:r>
              <a:rPr lang="ru-RU" altLang="ru-RU" sz="2800" b="1" dirty="0">
                <a:solidFill>
                  <a:srgbClr val="FF0000"/>
                </a:solidFill>
              </a:rPr>
              <a:t>E-E-метод)</a:t>
            </a:r>
          </a:p>
        </p:txBody>
      </p:sp>
      <p:sp>
        <p:nvSpPr>
          <p:cNvPr id="35844" name="Rectangle 8"/>
          <p:cNvSpPr>
            <a:spLocks noChangeArrowheads="1"/>
          </p:cNvSpPr>
          <p:nvPr/>
        </p:nvSpPr>
        <p:spPr bwMode="auto">
          <a:xfrm>
            <a:off x="228600" y="1864782"/>
            <a:ext cx="86106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ru-RU" altLang="ru-RU" sz="2200" b="1" dirty="0">
                <a:solidFill>
                  <a:srgbClr val="003399"/>
                </a:solidFill>
              </a:rPr>
              <a:t>Формулу для удельных потерь Бете-Блоха в нерелятивистском случае, пренебрегая слабо зависящим от энергии логарифмическим членом, можно записать в виде:</a:t>
            </a:r>
          </a:p>
        </p:txBody>
      </p:sp>
      <p:graphicFrame>
        <p:nvGraphicFramePr>
          <p:cNvPr id="31763" name="Group 19"/>
          <p:cNvGraphicFramePr>
            <a:graphicFrameLocks noGrp="1"/>
          </p:cNvGraphicFramePr>
          <p:nvPr>
            <p:extLst>
              <p:ext uri="{D42A27DB-BD31-4B8C-83A1-F6EECF244321}">
                <p14:modId xmlns:p14="http://schemas.microsoft.com/office/powerpoint/2010/main" val="2805679338"/>
              </p:ext>
            </p:extLst>
          </p:nvPr>
        </p:nvGraphicFramePr>
        <p:xfrm>
          <a:off x="5257800" y="3352460"/>
          <a:ext cx="1801813" cy="533400"/>
        </p:xfrm>
        <a:graphic>
          <a:graphicData uri="http://schemas.openxmlformats.org/drawingml/2006/table">
            <a:tbl>
              <a:tblPr/>
              <a:tblGrid>
                <a:gridCol w="1593565">
                  <a:extLst>
                    <a:ext uri="{9D8B030D-6E8A-4147-A177-3AD203B41FA5}">
                      <a16:colId xmlns:a16="http://schemas.microsoft.com/office/drawing/2014/main" val="20000"/>
                    </a:ext>
                  </a:extLst>
                </a:gridCol>
                <a:gridCol w="208248">
                  <a:extLst>
                    <a:ext uri="{9D8B030D-6E8A-4147-A177-3AD203B41FA5}">
                      <a16:colId xmlns:a16="http://schemas.microsoft.com/office/drawing/2014/main" val="20001"/>
                    </a:ext>
                  </a:extLst>
                </a:gridCol>
              </a:tblGrid>
              <a:tr h="533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rgbClr val="003399"/>
                          </a:solidFill>
                          <a:effectLst/>
                          <a:latin typeface="Times New Roman" pitchFamily="18" charset="0"/>
                        </a:rPr>
                        <a:t> </a:t>
                      </a:r>
                      <a:r>
                        <a:rPr kumimoji="0" lang="en-US" sz="1800" b="1" i="1" u="none" strike="noStrike" cap="none" normalizeH="0" baseline="0" dirty="0">
                          <a:ln>
                            <a:noFill/>
                          </a:ln>
                          <a:solidFill>
                            <a:schemeClr val="tx1"/>
                          </a:solidFill>
                          <a:effectLst/>
                          <a:latin typeface="Times New Roman" pitchFamily="18" charset="0"/>
                        </a:rPr>
                        <a:t>~</a:t>
                      </a:r>
                      <a:r>
                        <a:rPr kumimoji="0" lang="ru-RU" sz="1800" b="1" i="1" u="none" strike="noStrike" cap="none" normalizeH="0" baseline="0" dirty="0">
                          <a:ln>
                            <a:noFill/>
                          </a:ln>
                          <a:solidFill>
                            <a:schemeClr val="tx1"/>
                          </a:solidFill>
                          <a:effectLst/>
                          <a:latin typeface="Times New Roman" pitchFamily="18" charset="0"/>
                        </a:rPr>
                        <a:t>  kAZ</a:t>
                      </a:r>
                      <a:r>
                        <a:rPr kumimoji="0" lang="ru-RU" sz="1800" b="1" i="1" u="none" strike="noStrike" cap="none" normalizeH="0" baseline="30000" dirty="0">
                          <a:ln>
                            <a:noFill/>
                          </a:ln>
                          <a:solidFill>
                            <a:schemeClr val="tx1"/>
                          </a:solidFill>
                          <a:effectLst/>
                          <a:latin typeface="Times New Roman" pitchFamily="18" charset="0"/>
                        </a:rPr>
                        <a:t>2</a:t>
                      </a:r>
                      <a:r>
                        <a:rPr kumimoji="0" lang="ru-RU" sz="1800" b="1" i="1" u="none" strike="noStrike" cap="none" normalizeH="0" baseline="0" dirty="0">
                          <a:ln>
                            <a:noFill/>
                          </a:ln>
                          <a:solidFill>
                            <a:schemeClr val="tx1"/>
                          </a:solidFill>
                          <a:effectLst/>
                          <a:latin typeface="Times New Roman" pitchFamily="18" charset="0"/>
                        </a:rPr>
                        <a:t>/</a:t>
                      </a:r>
                      <a:r>
                        <a:rPr kumimoji="0" lang="ru-RU" sz="1800" b="1" i="1" u="none" strike="noStrike" cap="none" normalizeH="0" baseline="0" dirty="0" err="1">
                          <a:ln>
                            <a:noFill/>
                          </a:ln>
                          <a:solidFill>
                            <a:schemeClr val="tx1"/>
                          </a:solidFill>
                          <a:effectLst/>
                          <a:latin typeface="Times New Roman" pitchFamily="18" charset="0"/>
                        </a:rPr>
                        <a:t>E</a:t>
                      </a:r>
                      <a:r>
                        <a:rPr kumimoji="0" lang="ru-RU" sz="1800" b="1" i="1" u="none" strike="noStrike" cap="none" normalizeH="0" baseline="0" dirty="0">
                          <a:ln>
                            <a:noFill/>
                          </a:ln>
                          <a:solidFill>
                            <a:schemeClr val="tx1"/>
                          </a:solidFill>
                          <a:effectLst/>
                          <a:latin typeface="Times New Roman" pitchFamily="18" charset="0"/>
                        </a:rPr>
                        <a:t>,</a:t>
                      </a:r>
                    </a:p>
                  </a:txBody>
                  <a:tcPr marL="91424" marR="91424"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dirty="0">
                        <a:ln>
                          <a:noFill/>
                        </a:ln>
                        <a:solidFill>
                          <a:schemeClr val="tx1"/>
                        </a:solidFill>
                        <a:effectLst/>
                        <a:latin typeface="Times New Roman" pitchFamily="18" charset="0"/>
                      </a:endParaRPr>
                    </a:p>
                  </a:txBody>
                  <a:tcPr marL="91424" marR="91424"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848" name="Rectangle 22"/>
          <p:cNvSpPr>
            <a:spLocks noChangeArrowheads="1"/>
          </p:cNvSpPr>
          <p:nvPr/>
        </p:nvSpPr>
        <p:spPr bwMode="auto">
          <a:xfrm>
            <a:off x="-182563" y="588963"/>
            <a:ext cx="184151"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900"/>
          </a:p>
          <a:p>
            <a:pPr>
              <a:spcBef>
                <a:spcPct val="0"/>
              </a:spcBef>
              <a:buFontTx/>
              <a:buNone/>
            </a:pPr>
            <a:endParaRPr lang="ru-RU" altLang="ru-RU" sz="2400"/>
          </a:p>
        </p:txBody>
      </p:sp>
      <p:sp>
        <p:nvSpPr>
          <p:cNvPr id="35849" name="Rectangle 39"/>
          <p:cNvSpPr>
            <a:spLocks noChangeArrowheads="1"/>
          </p:cNvSpPr>
          <p:nvPr/>
        </p:nvSpPr>
        <p:spPr bwMode="auto">
          <a:xfrm>
            <a:off x="228600" y="4221127"/>
            <a:ext cx="8610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ru-RU" altLang="ru-RU" sz="2200" b="1" dirty="0">
                <a:solidFill>
                  <a:srgbClr val="003399"/>
                </a:solidFill>
              </a:rPr>
              <a:t>где </a:t>
            </a:r>
            <a:r>
              <a:rPr lang="ru-RU" altLang="ru-RU" sz="2200" b="1" dirty="0" err="1">
                <a:solidFill>
                  <a:srgbClr val="003399"/>
                </a:solidFill>
              </a:rPr>
              <a:t>k</a:t>
            </a:r>
            <a:r>
              <a:rPr lang="ru-RU" altLang="ru-RU" sz="2200" b="1" dirty="0">
                <a:solidFill>
                  <a:srgbClr val="003399"/>
                </a:solidFill>
              </a:rPr>
              <a:t> - коэффициент, не зависящий от массового числа </a:t>
            </a:r>
            <a:r>
              <a:rPr lang="ru-RU" altLang="ru-RU" sz="2200" b="1" dirty="0" err="1">
                <a:solidFill>
                  <a:srgbClr val="003399"/>
                </a:solidFill>
              </a:rPr>
              <a:t>A</a:t>
            </a:r>
            <a:r>
              <a:rPr lang="ru-RU" altLang="ru-RU" sz="2200" b="1" dirty="0">
                <a:solidFill>
                  <a:srgbClr val="003399"/>
                </a:solidFill>
              </a:rPr>
              <a:t> и заряда </a:t>
            </a:r>
            <a:r>
              <a:rPr lang="ru-RU" altLang="ru-RU" sz="2200" b="1" dirty="0" err="1">
                <a:solidFill>
                  <a:srgbClr val="003399"/>
                </a:solidFill>
              </a:rPr>
              <a:t>Z</a:t>
            </a:r>
            <a:r>
              <a:rPr lang="ru-RU" altLang="ru-RU" sz="2200" b="1" dirty="0">
                <a:solidFill>
                  <a:srgbClr val="003399"/>
                </a:solidFill>
              </a:rPr>
              <a:t> частицы. AZ</a:t>
            </a:r>
            <a:r>
              <a:rPr lang="ru-RU" altLang="ru-RU" sz="2200" b="1" baseline="30000" dirty="0">
                <a:solidFill>
                  <a:srgbClr val="003399"/>
                </a:solidFill>
              </a:rPr>
              <a:t>2</a:t>
            </a:r>
            <a:r>
              <a:rPr lang="ru-RU" altLang="ru-RU" sz="2200" b="1" dirty="0">
                <a:solidFill>
                  <a:srgbClr val="003399"/>
                </a:solidFill>
              </a:rPr>
              <a:t> носит название </a:t>
            </a:r>
            <a:r>
              <a:rPr lang="ru-RU" altLang="ru-RU" sz="2200" b="1" u="sng" dirty="0">
                <a:solidFill>
                  <a:srgbClr val="003399"/>
                </a:solidFill>
              </a:rPr>
              <a:t>параметра идентификации</a:t>
            </a:r>
            <a:r>
              <a:rPr lang="ru-RU" altLang="ru-RU" sz="2200" b="1" dirty="0">
                <a:solidFill>
                  <a:srgbClr val="003399"/>
                </a:solidFill>
              </a:rPr>
              <a:t>.</a:t>
            </a:r>
            <a:endParaRPr lang="en-US" altLang="ru-RU" sz="2200" b="1" dirty="0">
              <a:solidFill>
                <a:srgbClr val="003399"/>
              </a:solidFill>
            </a:endParaRPr>
          </a:p>
          <a:p>
            <a:pPr algn="just" eaLnBrk="1" hangingPunct="1">
              <a:spcBef>
                <a:spcPct val="0"/>
              </a:spcBef>
              <a:buFontTx/>
              <a:buNone/>
            </a:pPr>
            <a:endParaRPr lang="ru-RU" altLang="ru-RU" sz="2200" b="1" dirty="0">
              <a:solidFill>
                <a:srgbClr val="003399"/>
              </a:solidFill>
            </a:endParaRPr>
          </a:p>
          <a:p>
            <a:pPr algn="just" eaLnBrk="1" hangingPunct="1">
              <a:spcBef>
                <a:spcPct val="0"/>
              </a:spcBef>
              <a:buFontTx/>
              <a:buNone/>
            </a:pPr>
            <a:r>
              <a:rPr lang="ru-RU" altLang="ru-RU" sz="2200" b="1" dirty="0">
                <a:solidFill>
                  <a:srgbClr val="003399"/>
                </a:solidFill>
              </a:rPr>
              <a:t>Величина сигнала </a:t>
            </a:r>
            <a:r>
              <a:rPr lang="el-GR" altLang="ru-RU" sz="2200" b="1" dirty="0">
                <a:solidFill>
                  <a:srgbClr val="003399"/>
                </a:solidFill>
                <a:cs typeface="Times New Roman" panose="02020603050405020304" pitchFamily="18" charset="0"/>
              </a:rPr>
              <a:t>Δ</a:t>
            </a:r>
            <a:r>
              <a:rPr lang="ru-RU" altLang="ru-RU" sz="2200" b="1" dirty="0" err="1">
                <a:solidFill>
                  <a:srgbClr val="003399"/>
                </a:solidFill>
              </a:rPr>
              <a:t>E</a:t>
            </a:r>
            <a:r>
              <a:rPr lang="en-US" altLang="ru-RU" sz="2200" b="1" dirty="0">
                <a:solidFill>
                  <a:srgbClr val="003399"/>
                </a:solidFill>
                <a:cs typeface="Times New Roman" panose="02020603050405020304" pitchFamily="18" charset="0"/>
              </a:rPr>
              <a:t>~</a:t>
            </a:r>
            <a:r>
              <a:rPr lang="ru-RU" altLang="ru-RU" sz="2200" b="1" dirty="0">
                <a:solidFill>
                  <a:srgbClr val="003399"/>
                </a:solidFill>
              </a:rPr>
              <a:t> kAZ</a:t>
            </a:r>
            <a:r>
              <a:rPr lang="ru-RU" altLang="ru-RU" sz="2200" b="1" baseline="30000" dirty="0">
                <a:solidFill>
                  <a:srgbClr val="003399"/>
                </a:solidFill>
              </a:rPr>
              <a:t>2</a:t>
            </a:r>
            <a:r>
              <a:rPr lang="ru-RU" altLang="ru-RU" sz="2200" b="1" dirty="0">
                <a:solidFill>
                  <a:srgbClr val="003399"/>
                </a:solidFill>
              </a:rPr>
              <a:t>/</a:t>
            </a:r>
            <a:r>
              <a:rPr lang="ru-RU" altLang="ru-RU" sz="2200" b="1" dirty="0" err="1">
                <a:solidFill>
                  <a:srgbClr val="003399"/>
                </a:solidFill>
              </a:rPr>
              <a:t>E</a:t>
            </a:r>
            <a:r>
              <a:rPr lang="ru-RU" altLang="ru-RU" sz="2200" b="1" dirty="0">
                <a:solidFill>
                  <a:srgbClr val="003399"/>
                </a:solidFill>
              </a:rPr>
              <a:t>, сигнала Е-канала </a:t>
            </a:r>
            <a:r>
              <a:rPr lang="en-US" altLang="ru-RU" sz="2200" b="1" dirty="0">
                <a:solidFill>
                  <a:srgbClr val="003399"/>
                </a:solidFill>
                <a:cs typeface="Times New Roman" panose="02020603050405020304" pitchFamily="18" charset="0"/>
              </a:rPr>
              <a:t>~</a:t>
            </a:r>
            <a:r>
              <a:rPr lang="ru-RU" altLang="ru-RU" sz="2200" b="1" dirty="0">
                <a:solidFill>
                  <a:srgbClr val="003399"/>
                </a:solidFill>
              </a:rPr>
              <a:t> </a:t>
            </a:r>
            <a:r>
              <a:rPr lang="ru-RU" altLang="ru-RU" sz="2200" b="1" dirty="0" err="1">
                <a:solidFill>
                  <a:srgbClr val="003399"/>
                </a:solidFill>
              </a:rPr>
              <a:t>E</a:t>
            </a:r>
            <a:r>
              <a:rPr lang="ru-RU" altLang="ru-RU" sz="2200" b="1" dirty="0">
                <a:solidFill>
                  <a:srgbClr val="003399"/>
                </a:solidFill>
              </a:rPr>
              <a:t>. </a:t>
            </a:r>
          </a:p>
          <a:p>
            <a:pPr algn="just" eaLnBrk="1" hangingPunct="1">
              <a:spcBef>
                <a:spcPct val="0"/>
              </a:spcBef>
              <a:buFontTx/>
              <a:buNone/>
            </a:pPr>
            <a:r>
              <a:rPr lang="ru-RU" altLang="ru-RU" sz="2200" b="1" dirty="0">
                <a:solidFill>
                  <a:srgbClr val="003399"/>
                </a:solidFill>
              </a:rPr>
              <a:t>На плоскости </a:t>
            </a:r>
            <a:r>
              <a:rPr lang="el-GR" altLang="ru-RU" sz="2200" b="1" dirty="0">
                <a:solidFill>
                  <a:srgbClr val="003399"/>
                </a:solidFill>
                <a:cs typeface="Times New Roman" panose="02020603050405020304" pitchFamily="18" charset="0"/>
              </a:rPr>
              <a:t>Δ</a:t>
            </a:r>
            <a:r>
              <a:rPr lang="ru-RU" altLang="ru-RU" sz="2200" b="1" dirty="0">
                <a:solidFill>
                  <a:srgbClr val="003399"/>
                </a:solidFill>
              </a:rPr>
              <a:t>E-E распределение отображается семейством гипербол, каждая из которых соответствует частице (нуклиду) с определенным значением массового числа  и заряда.</a:t>
            </a:r>
            <a:r>
              <a:rPr lang="ru-RU" altLang="ru-RU" sz="2200" dirty="0">
                <a:latin typeface="Arial" panose="020B0604020202020204" pitchFamily="34" charset="0"/>
              </a:rPr>
              <a:t> </a:t>
            </a:r>
          </a:p>
        </p:txBody>
      </p:sp>
      <p:sp>
        <p:nvSpPr>
          <p:cNvPr id="35850" name="AutoShape 10" descr="neaeqv"/>
          <p:cNvSpPr>
            <a:spLocks noChangeAspect="1" noChangeArrowheads="1"/>
          </p:cNvSpPr>
          <p:nvPr/>
        </p:nvSpPr>
        <p:spPr bwMode="auto">
          <a:xfrm>
            <a:off x="-360363" y="117475"/>
            <a:ext cx="152400"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pic>
        <p:nvPicPr>
          <p:cNvPr id="35851" name="Picture 12"/>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2133600" y="3304835"/>
            <a:ext cx="3352800"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3FAEAAD2-3274-5C14-40F4-F05676FDA5BA}"/>
              </a:ext>
            </a:extLst>
          </p:cNvPr>
          <p:cNvSpPr>
            <a:spLocks noGrp="1"/>
          </p:cNvSpPr>
          <p:nvPr>
            <p:ph type="sldNum" sz="quarter" idx="12"/>
          </p:nvPr>
        </p:nvSpPr>
        <p:spPr/>
        <p:txBody>
          <a:bodyPr/>
          <a:lstStyle/>
          <a:p>
            <a:pPr>
              <a:defRPr/>
            </a:pPr>
            <a:fld id="{4D1111E4-4A7E-4B63-83E7-AE6030EFCF47}" type="slidenum">
              <a:rPr lang="en-US" altLang="ru-RU" smtClean="0"/>
              <a:pPr>
                <a:defRPr/>
              </a:pPr>
              <a:t>28</a:t>
            </a:fld>
            <a:endParaRPr lang="en-US" altLang="ru-RU"/>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457200" y="30804"/>
            <a:ext cx="8229600" cy="1143000"/>
          </a:xfrm>
        </p:spPr>
        <p:txBody>
          <a:bodyPr/>
          <a:lstStyle/>
          <a:p>
            <a:pPr eaLnBrk="1" hangingPunct="1"/>
            <a:r>
              <a:rPr lang="ru-RU" altLang="ru-RU" sz="2800" b="1" dirty="0">
                <a:solidFill>
                  <a:srgbClr val="FF0000"/>
                </a:solidFill>
              </a:rPr>
              <a:t>Идентификация на основе измерений удельных потерь энергии и полной энергии (</a:t>
            </a:r>
            <a:r>
              <a:rPr lang="el-GR" altLang="ru-RU" sz="2800" b="1" dirty="0">
                <a:solidFill>
                  <a:srgbClr val="FF0000"/>
                </a:solidFill>
                <a:cs typeface="Arial" panose="020B0604020202020204" pitchFamily="34" charset="0"/>
              </a:rPr>
              <a:t>Δ</a:t>
            </a:r>
            <a:r>
              <a:rPr lang="ru-RU" altLang="ru-RU" sz="2800" b="1" dirty="0">
                <a:solidFill>
                  <a:srgbClr val="FF0000"/>
                </a:solidFill>
              </a:rPr>
              <a:t>E-E-метод)</a:t>
            </a:r>
          </a:p>
        </p:txBody>
      </p:sp>
      <p:sp>
        <p:nvSpPr>
          <p:cNvPr id="36868" name="Rectangle 8"/>
          <p:cNvSpPr>
            <a:spLocks noChangeArrowheads="1"/>
          </p:cNvSpPr>
          <p:nvPr/>
        </p:nvSpPr>
        <p:spPr bwMode="auto">
          <a:xfrm>
            <a:off x="233464" y="1110733"/>
            <a:ext cx="8763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ru-RU" altLang="ru-RU" sz="2400" b="1" dirty="0">
                <a:solidFill>
                  <a:srgbClr val="003399"/>
                </a:solidFill>
              </a:rPr>
              <a:t>Ширина распределений определяется не только шумами детекторов и электроники, но и другими факторами, среди которых следующие: </a:t>
            </a:r>
            <a:endParaRPr lang="en-US" altLang="ru-RU" sz="2400" b="1" dirty="0">
              <a:solidFill>
                <a:srgbClr val="003399"/>
              </a:solidFill>
            </a:endParaRPr>
          </a:p>
          <a:p>
            <a:pPr marL="342900" indent="-342900" algn="just" eaLnBrk="1" hangingPunct="1">
              <a:spcBef>
                <a:spcPct val="0"/>
              </a:spcBef>
            </a:pPr>
            <a:r>
              <a:rPr lang="ru-RU" altLang="ru-RU" sz="2400" b="1" dirty="0">
                <a:solidFill>
                  <a:srgbClr val="003399"/>
                </a:solidFill>
              </a:rPr>
              <a:t>Статистические флуктуации потерь в тонких детекторах. </a:t>
            </a:r>
            <a:endParaRPr lang="en-US" altLang="ru-RU" sz="2400" b="1" dirty="0">
              <a:solidFill>
                <a:srgbClr val="003399"/>
              </a:solidFill>
            </a:endParaRPr>
          </a:p>
          <a:p>
            <a:pPr marL="342900" indent="-342900" algn="just" eaLnBrk="1" hangingPunct="1">
              <a:spcBef>
                <a:spcPct val="0"/>
              </a:spcBef>
            </a:pPr>
            <a:r>
              <a:rPr lang="ru-RU" altLang="ru-RU" sz="2400" b="1" dirty="0">
                <a:solidFill>
                  <a:srgbClr val="003399"/>
                </a:solidFill>
              </a:rPr>
              <a:t>Неоднородность толщины</a:t>
            </a:r>
            <a:r>
              <a:rPr lang="en-US" altLang="ru-RU" sz="2400" b="1" dirty="0">
                <a:solidFill>
                  <a:srgbClr val="003399"/>
                </a:solidFill>
              </a:rPr>
              <a:t> </a:t>
            </a:r>
            <a:r>
              <a:rPr lang="el-GR" altLang="ru-RU" sz="2400" b="1" dirty="0">
                <a:solidFill>
                  <a:srgbClr val="003399"/>
                </a:solidFill>
                <a:cs typeface="Arial" panose="020B0604020202020204" pitchFamily="34" charset="0"/>
              </a:rPr>
              <a:t>Δ</a:t>
            </a:r>
            <a:r>
              <a:rPr lang="ru-RU" altLang="ru-RU" sz="2400" b="1" dirty="0">
                <a:solidFill>
                  <a:srgbClr val="003399"/>
                </a:solidFill>
              </a:rPr>
              <a:t>E-детектора, которая приводит к разбросу потерь энергии в нем и в Е детекторе. </a:t>
            </a:r>
            <a:endParaRPr lang="en-US" altLang="ru-RU" sz="2400" b="1" dirty="0">
              <a:solidFill>
                <a:srgbClr val="003399"/>
              </a:solidFill>
            </a:endParaRPr>
          </a:p>
          <a:p>
            <a:pPr marL="342900" indent="-342900" algn="just" eaLnBrk="1" hangingPunct="1">
              <a:spcBef>
                <a:spcPct val="0"/>
              </a:spcBef>
            </a:pPr>
            <a:r>
              <a:rPr lang="ru-RU" altLang="ru-RU" sz="2400" b="1" dirty="0">
                <a:solidFill>
                  <a:srgbClr val="003399"/>
                </a:solidFill>
              </a:rPr>
              <a:t>Разброс пробегов и потери энергии в мертвых слоях детекторов. </a:t>
            </a:r>
            <a:endParaRPr lang="en-US" altLang="ru-RU" sz="2400" b="1" dirty="0">
              <a:solidFill>
                <a:srgbClr val="003399"/>
              </a:solidFill>
            </a:endParaRPr>
          </a:p>
          <a:p>
            <a:pPr marL="342900" indent="-342900" algn="just" eaLnBrk="1" hangingPunct="1">
              <a:spcBef>
                <a:spcPct val="0"/>
              </a:spcBef>
            </a:pPr>
            <a:r>
              <a:rPr lang="ru-RU" altLang="ru-RU" sz="2400" b="1" dirty="0">
                <a:solidFill>
                  <a:srgbClr val="003399"/>
                </a:solidFill>
              </a:rPr>
              <a:t>Флуктуации величины заряда. Средний заряд иона </a:t>
            </a:r>
            <a:r>
              <a:rPr lang="ru-RU" altLang="ru-RU" sz="2400" b="1" dirty="0" err="1">
                <a:solidFill>
                  <a:srgbClr val="003399"/>
                </a:solidFill>
              </a:rPr>
              <a:t>Z</a:t>
            </a:r>
            <a:r>
              <a:rPr lang="ru-RU" altLang="ru-RU" sz="2400" b="1" baseline="-30000" dirty="0" err="1">
                <a:solidFill>
                  <a:srgbClr val="003399"/>
                </a:solidFill>
              </a:rPr>
              <a:t>эф</a:t>
            </a:r>
            <a:r>
              <a:rPr lang="ru-RU" altLang="ru-RU" sz="2400" b="1" baseline="-30000" dirty="0">
                <a:solidFill>
                  <a:srgbClr val="003399"/>
                </a:solidFill>
              </a:rPr>
              <a:t> </a:t>
            </a:r>
            <a:r>
              <a:rPr lang="ru-RU" altLang="ru-RU" sz="2400" b="1" dirty="0">
                <a:solidFill>
                  <a:srgbClr val="003399"/>
                </a:solidFill>
              </a:rPr>
              <a:t>при прохождении</a:t>
            </a:r>
            <a:r>
              <a:rPr lang="en-US" altLang="ru-RU" sz="2400" b="1" dirty="0">
                <a:solidFill>
                  <a:srgbClr val="003399"/>
                </a:solidFill>
              </a:rPr>
              <a:t> </a:t>
            </a:r>
            <a:r>
              <a:rPr lang="el-GR" altLang="ru-RU" sz="2400" b="1" dirty="0">
                <a:solidFill>
                  <a:srgbClr val="003399"/>
                </a:solidFill>
                <a:cs typeface="Arial" panose="020B0604020202020204" pitchFamily="34" charset="0"/>
              </a:rPr>
              <a:t>Δ</a:t>
            </a:r>
            <a:r>
              <a:rPr lang="ru-RU" altLang="ru-RU" sz="2400" b="1" dirty="0" err="1">
                <a:solidFill>
                  <a:srgbClr val="003399"/>
                </a:solidFill>
              </a:rPr>
              <a:t>E</a:t>
            </a:r>
            <a:r>
              <a:rPr lang="en-US" altLang="ru-RU" sz="2400" b="1" dirty="0">
                <a:solidFill>
                  <a:srgbClr val="003399"/>
                </a:solidFill>
              </a:rPr>
              <a:t> </a:t>
            </a:r>
            <a:r>
              <a:rPr lang="ru-RU" altLang="ru-RU" sz="2400" b="1" dirty="0">
                <a:solidFill>
                  <a:srgbClr val="003399"/>
                </a:solidFill>
              </a:rPr>
              <a:t>детектора совпадает с атомным номером Z только у самых легких ионов. По мере роста</a:t>
            </a:r>
            <a:r>
              <a:rPr lang="en-US" altLang="ru-RU" sz="2400" b="1" dirty="0">
                <a:solidFill>
                  <a:srgbClr val="003399"/>
                </a:solidFill>
              </a:rPr>
              <a:t> </a:t>
            </a:r>
            <a:r>
              <a:rPr lang="ru-RU" altLang="ru-RU" sz="2400" b="1" dirty="0" err="1">
                <a:solidFill>
                  <a:srgbClr val="003399"/>
                </a:solidFill>
              </a:rPr>
              <a:t>Z</a:t>
            </a:r>
            <a:r>
              <a:rPr lang="ru-RU" altLang="ru-RU" sz="2400" b="1" dirty="0">
                <a:solidFill>
                  <a:srgbClr val="003399"/>
                </a:solidFill>
              </a:rPr>
              <a:t> и/или уменьшения энергии различие между Z и </a:t>
            </a:r>
            <a:r>
              <a:rPr lang="ru-RU" altLang="ru-RU" sz="2400" b="1" dirty="0" err="1">
                <a:solidFill>
                  <a:srgbClr val="003399"/>
                </a:solidFill>
              </a:rPr>
              <a:t>Z</a:t>
            </a:r>
            <a:r>
              <a:rPr lang="ru-RU" altLang="ru-RU" sz="2400" b="1" baseline="-30000" dirty="0" err="1">
                <a:solidFill>
                  <a:srgbClr val="003399"/>
                </a:solidFill>
              </a:rPr>
              <a:t>эф</a:t>
            </a:r>
            <a:r>
              <a:rPr lang="en-US" altLang="ru-RU" sz="2400" b="1" baseline="-30000" dirty="0">
                <a:solidFill>
                  <a:srgbClr val="003399"/>
                </a:solidFill>
              </a:rPr>
              <a:t> </a:t>
            </a:r>
            <a:r>
              <a:rPr lang="ru-RU" altLang="ru-RU" sz="2400" b="1" dirty="0">
                <a:solidFill>
                  <a:srgbClr val="003399"/>
                </a:solidFill>
              </a:rPr>
              <a:t>возрастает. Для тяжелых ионов влияние этого эффекта на разрешение может быть заметно больше, чем влияние статистических флуктуаций потерь. </a:t>
            </a:r>
          </a:p>
        </p:txBody>
      </p:sp>
      <p:sp>
        <p:nvSpPr>
          <p:cNvPr id="4" name="Slide Number Placeholder 3">
            <a:extLst>
              <a:ext uri="{FF2B5EF4-FFF2-40B4-BE49-F238E27FC236}">
                <a16:creationId xmlns:a16="http://schemas.microsoft.com/office/drawing/2014/main" id="{7935C315-7E9D-221C-CB79-139A1E3D7BCE}"/>
              </a:ext>
            </a:extLst>
          </p:cNvPr>
          <p:cNvSpPr>
            <a:spLocks noGrp="1"/>
          </p:cNvSpPr>
          <p:nvPr>
            <p:ph type="sldNum" sz="quarter" idx="12"/>
          </p:nvPr>
        </p:nvSpPr>
        <p:spPr/>
        <p:txBody>
          <a:bodyPr/>
          <a:lstStyle/>
          <a:p>
            <a:pPr>
              <a:defRPr/>
            </a:pPr>
            <a:fld id="{4D1111E4-4A7E-4B63-83E7-AE6030EFCF47}" type="slidenum">
              <a:rPr lang="en-US" altLang="ru-RU" smtClean="0"/>
              <a:pPr>
                <a:defRPr/>
              </a:pPr>
              <a:t>29</a:t>
            </a:fld>
            <a:endParaRPr lang="en-US" alt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685800" y="152400"/>
            <a:ext cx="7772400" cy="838200"/>
          </a:xfrm>
        </p:spPr>
        <p:txBody>
          <a:bodyPr/>
          <a:lstStyle/>
          <a:p>
            <a:pPr eaLnBrk="1" hangingPunct="1"/>
            <a:r>
              <a:rPr lang="ru-RU" altLang="ru-RU" sz="3200" b="1" dirty="0">
                <a:solidFill>
                  <a:srgbClr val="FF0000"/>
                </a:solidFill>
              </a:rPr>
              <a:t>Методы идентификации</a:t>
            </a:r>
            <a:r>
              <a:rPr lang="en-US" altLang="ru-RU" sz="3200" b="1" dirty="0">
                <a:solidFill>
                  <a:srgbClr val="FF0000"/>
                </a:solidFill>
              </a:rPr>
              <a:t>:</a:t>
            </a:r>
            <a:endParaRPr lang="ru-RU" altLang="ru-RU" sz="3200" b="1" dirty="0">
              <a:solidFill>
                <a:srgbClr val="FF0000"/>
              </a:solidFill>
            </a:endParaRPr>
          </a:p>
        </p:txBody>
      </p:sp>
      <p:sp>
        <p:nvSpPr>
          <p:cNvPr id="6148" name="Rectangle 3"/>
          <p:cNvSpPr>
            <a:spLocks noGrp="1" noChangeArrowheads="1"/>
          </p:cNvSpPr>
          <p:nvPr>
            <p:ph type="body" idx="1"/>
          </p:nvPr>
        </p:nvSpPr>
        <p:spPr>
          <a:xfrm>
            <a:off x="1371600" y="914400"/>
            <a:ext cx="6781800" cy="5638800"/>
          </a:xfrm>
        </p:spPr>
        <p:txBody>
          <a:bodyPr/>
          <a:lstStyle/>
          <a:p>
            <a:pPr marL="609600" indent="-609600" eaLnBrk="1" hangingPunct="1">
              <a:lnSpc>
                <a:spcPct val="90000"/>
              </a:lnSpc>
            </a:pPr>
            <a:r>
              <a:rPr lang="ru-RU" altLang="ru-RU" sz="2400" b="1" dirty="0">
                <a:solidFill>
                  <a:srgbClr val="003399"/>
                </a:solidFill>
              </a:rPr>
              <a:t>Анализ кинематики реакции;</a:t>
            </a:r>
            <a:endParaRPr lang="en-US" altLang="ru-RU" sz="2400" b="1" dirty="0">
              <a:solidFill>
                <a:srgbClr val="003399"/>
              </a:solidFill>
            </a:endParaRPr>
          </a:p>
          <a:p>
            <a:pPr marL="609600" indent="-609600" eaLnBrk="1" hangingPunct="1">
              <a:lnSpc>
                <a:spcPct val="90000"/>
              </a:lnSpc>
            </a:pPr>
            <a:r>
              <a:rPr lang="ru-RU" altLang="ru-RU" sz="2400" b="1" dirty="0">
                <a:solidFill>
                  <a:srgbClr val="003399"/>
                </a:solidFill>
              </a:rPr>
              <a:t>Анализ энергетического баланса;</a:t>
            </a:r>
          </a:p>
          <a:p>
            <a:pPr marL="609600" indent="-609600" eaLnBrk="1" hangingPunct="1">
              <a:lnSpc>
                <a:spcPct val="90000"/>
              </a:lnSpc>
            </a:pPr>
            <a:r>
              <a:rPr lang="ru-RU" altLang="ru-RU" sz="2400" b="1" dirty="0">
                <a:solidFill>
                  <a:srgbClr val="003399"/>
                </a:solidFill>
              </a:rPr>
              <a:t>Сепараторы;</a:t>
            </a:r>
          </a:p>
          <a:p>
            <a:pPr marL="609600" indent="-609600" eaLnBrk="1" hangingPunct="1">
              <a:lnSpc>
                <a:spcPct val="90000"/>
              </a:lnSpc>
            </a:pPr>
            <a:r>
              <a:rPr lang="ru-RU" altLang="ru-RU" sz="2400" b="1" dirty="0">
                <a:solidFill>
                  <a:srgbClr val="003399"/>
                </a:solidFill>
              </a:rPr>
              <a:t>Генетически связанные цепочки распадов</a:t>
            </a:r>
            <a:r>
              <a:rPr lang="en-US" altLang="ru-RU" sz="2400" b="1" dirty="0">
                <a:solidFill>
                  <a:srgbClr val="003399"/>
                </a:solidFill>
              </a:rPr>
              <a:t>;</a:t>
            </a:r>
          </a:p>
          <a:p>
            <a:pPr marL="609600" indent="-609600" eaLnBrk="1" hangingPunct="1">
              <a:lnSpc>
                <a:spcPct val="90000"/>
              </a:lnSpc>
            </a:pPr>
            <a:r>
              <a:rPr lang="ru-RU" altLang="ru-RU" sz="2400" b="1" dirty="0">
                <a:solidFill>
                  <a:srgbClr val="003399"/>
                </a:solidFill>
              </a:rPr>
              <a:t>Перекрёстные реакции</a:t>
            </a:r>
            <a:r>
              <a:rPr lang="en-US" altLang="ru-RU" sz="2400" b="1" dirty="0">
                <a:solidFill>
                  <a:srgbClr val="003399"/>
                </a:solidFill>
              </a:rPr>
              <a:t>;</a:t>
            </a:r>
            <a:endParaRPr lang="ru-RU" altLang="ru-RU" sz="2400" b="1" dirty="0">
              <a:solidFill>
                <a:srgbClr val="003399"/>
              </a:solidFill>
            </a:endParaRPr>
          </a:p>
          <a:p>
            <a:pPr marL="609600" indent="-609600" eaLnBrk="1" hangingPunct="1">
              <a:lnSpc>
                <a:spcPct val="90000"/>
              </a:lnSpc>
            </a:pPr>
            <a:r>
              <a:rPr lang="ru-RU" altLang="ru-RU" sz="2400" b="1" dirty="0">
                <a:solidFill>
                  <a:srgbClr val="003399"/>
                </a:solidFill>
              </a:rPr>
              <a:t>Форма функции возбуждения;</a:t>
            </a:r>
          </a:p>
          <a:p>
            <a:pPr marL="609600" indent="-609600" eaLnBrk="1" hangingPunct="1">
              <a:lnSpc>
                <a:spcPct val="90000"/>
              </a:lnSpc>
            </a:pPr>
            <a:r>
              <a:rPr lang="ru-RU" altLang="ru-RU" sz="2400" b="1" dirty="0">
                <a:solidFill>
                  <a:srgbClr val="003399"/>
                </a:solidFill>
              </a:rPr>
              <a:t>Масс-анализаторы</a:t>
            </a:r>
            <a:r>
              <a:rPr lang="en-US" altLang="ru-RU" sz="2400" b="1" dirty="0">
                <a:solidFill>
                  <a:srgbClr val="003399"/>
                </a:solidFill>
              </a:rPr>
              <a:t>;</a:t>
            </a:r>
          </a:p>
          <a:p>
            <a:pPr marL="609600" indent="-609600" eaLnBrk="1" hangingPunct="1">
              <a:lnSpc>
                <a:spcPct val="90000"/>
              </a:lnSpc>
            </a:pPr>
            <a:r>
              <a:rPr lang="en-US" altLang="ru-RU" sz="2400" b="1" dirty="0">
                <a:solidFill>
                  <a:srgbClr val="003399"/>
                </a:solidFill>
              </a:rPr>
              <a:t>Ge-</a:t>
            </a:r>
            <a:r>
              <a:rPr lang="en-US" altLang="ru-RU" sz="2400" b="1" dirty="0" err="1">
                <a:solidFill>
                  <a:srgbClr val="003399"/>
                </a:solidFill>
              </a:rPr>
              <a:t>γ</a:t>
            </a:r>
            <a:r>
              <a:rPr lang="ru-RU" altLang="ru-RU" sz="2400" b="1" dirty="0">
                <a:solidFill>
                  <a:srgbClr val="003399"/>
                </a:solidFill>
              </a:rPr>
              <a:t>(х)</a:t>
            </a:r>
            <a:r>
              <a:rPr lang="en-US" altLang="ru-RU" sz="2400" b="1" dirty="0">
                <a:solidFill>
                  <a:srgbClr val="003399"/>
                </a:solidFill>
              </a:rPr>
              <a:t>- </a:t>
            </a:r>
            <a:r>
              <a:rPr lang="ru-RU" altLang="ru-RU" sz="2400" b="1" dirty="0">
                <a:solidFill>
                  <a:srgbClr val="003399"/>
                </a:solidFill>
              </a:rPr>
              <a:t>детекторы</a:t>
            </a:r>
            <a:r>
              <a:rPr lang="en-US" altLang="ru-RU" sz="2400" b="1" dirty="0">
                <a:solidFill>
                  <a:srgbClr val="003399"/>
                </a:solidFill>
              </a:rPr>
              <a:t>;</a:t>
            </a:r>
          </a:p>
          <a:p>
            <a:pPr marL="609600" indent="-609600" eaLnBrk="1" hangingPunct="1">
              <a:lnSpc>
                <a:spcPct val="90000"/>
              </a:lnSpc>
            </a:pPr>
            <a:r>
              <a:rPr lang="en-US" altLang="ru-RU" sz="2400" b="1" dirty="0">
                <a:solidFill>
                  <a:srgbClr val="003399"/>
                </a:solidFill>
              </a:rPr>
              <a:t>E</a:t>
            </a:r>
            <a:r>
              <a:rPr lang="ru-RU" altLang="ru-RU" sz="2400" b="1" dirty="0">
                <a:solidFill>
                  <a:srgbClr val="003399"/>
                </a:solidFill>
              </a:rPr>
              <a:t>-</a:t>
            </a:r>
            <a:r>
              <a:rPr lang="en-US" altLang="ru-RU" sz="2400" b="1" dirty="0">
                <a:solidFill>
                  <a:srgbClr val="003399"/>
                </a:solidFill>
              </a:rPr>
              <a:t>t – </a:t>
            </a:r>
            <a:r>
              <a:rPr lang="ru-RU" altLang="ru-RU" sz="2400" b="1" dirty="0">
                <a:solidFill>
                  <a:srgbClr val="003399"/>
                </a:solidFill>
              </a:rPr>
              <a:t>метод;</a:t>
            </a:r>
          </a:p>
          <a:p>
            <a:pPr marL="609600" indent="-609600" eaLnBrk="1" hangingPunct="1">
              <a:lnSpc>
                <a:spcPct val="90000"/>
              </a:lnSpc>
            </a:pPr>
            <a:r>
              <a:rPr lang="en-US" altLang="ru-RU" sz="2400" b="1" dirty="0">
                <a:solidFill>
                  <a:srgbClr val="003399"/>
                </a:solidFill>
              </a:rPr>
              <a:t>ΔE-E</a:t>
            </a:r>
            <a:r>
              <a:rPr lang="ru-RU" altLang="ru-RU" sz="2400" b="1" dirty="0">
                <a:solidFill>
                  <a:srgbClr val="003399"/>
                </a:solidFill>
              </a:rPr>
              <a:t> – метод;</a:t>
            </a:r>
          </a:p>
          <a:p>
            <a:pPr marL="609600" indent="-609600" eaLnBrk="1" hangingPunct="1">
              <a:lnSpc>
                <a:spcPct val="90000"/>
              </a:lnSpc>
            </a:pPr>
            <a:r>
              <a:rPr lang="ru-RU" altLang="ru-RU" sz="2400" b="1" dirty="0">
                <a:solidFill>
                  <a:srgbClr val="003399"/>
                </a:solidFill>
              </a:rPr>
              <a:t>Анализ формы импульса детектора;</a:t>
            </a:r>
          </a:p>
          <a:p>
            <a:pPr marL="609600" indent="-609600" eaLnBrk="1" hangingPunct="1">
              <a:lnSpc>
                <a:spcPct val="90000"/>
              </a:lnSpc>
            </a:pPr>
            <a:r>
              <a:rPr lang="ru-RU" altLang="ru-RU" sz="2400" b="1" dirty="0">
                <a:solidFill>
                  <a:srgbClr val="003399"/>
                </a:solidFill>
              </a:rPr>
              <a:t>Анализ кривой Брэгга;</a:t>
            </a:r>
          </a:p>
          <a:p>
            <a:pPr marL="609600" indent="-609600" eaLnBrk="1" hangingPunct="1">
              <a:lnSpc>
                <a:spcPct val="90000"/>
              </a:lnSpc>
            </a:pPr>
            <a:r>
              <a:rPr lang="ru-RU" altLang="ru-RU" sz="2400" b="1" dirty="0">
                <a:solidFill>
                  <a:srgbClr val="003399"/>
                </a:solidFill>
              </a:rPr>
              <a:t>Радиохимические методы;</a:t>
            </a:r>
          </a:p>
          <a:p>
            <a:pPr marL="609600" indent="-609600" eaLnBrk="1" hangingPunct="1">
              <a:lnSpc>
                <a:spcPct val="90000"/>
              </a:lnSpc>
            </a:pPr>
            <a:r>
              <a:rPr lang="ru-RU" altLang="ru-RU" sz="2400" b="1" dirty="0">
                <a:solidFill>
                  <a:srgbClr val="003399"/>
                </a:solidFill>
              </a:rPr>
              <a:t>Дочерние продукты.</a:t>
            </a:r>
            <a:endParaRPr lang="en-US" altLang="ru-RU" sz="2400" b="1" dirty="0">
              <a:solidFill>
                <a:srgbClr val="003399"/>
              </a:solidFill>
            </a:endParaRPr>
          </a:p>
        </p:txBody>
      </p:sp>
      <p:sp>
        <p:nvSpPr>
          <p:cNvPr id="4" name="Slide Number Placeholder 3">
            <a:extLst>
              <a:ext uri="{FF2B5EF4-FFF2-40B4-BE49-F238E27FC236}">
                <a16:creationId xmlns:a16="http://schemas.microsoft.com/office/drawing/2014/main" id="{6619902C-4ADA-C5A4-CE71-BD69B8BC0602}"/>
              </a:ext>
            </a:extLst>
          </p:cNvPr>
          <p:cNvSpPr>
            <a:spLocks noGrp="1"/>
          </p:cNvSpPr>
          <p:nvPr>
            <p:ph type="sldNum" sz="quarter" idx="12"/>
          </p:nvPr>
        </p:nvSpPr>
        <p:spPr/>
        <p:txBody>
          <a:bodyPr/>
          <a:lstStyle/>
          <a:p>
            <a:pPr>
              <a:defRPr/>
            </a:pPr>
            <a:fld id="{4D1111E4-4A7E-4B63-83E7-AE6030EFCF47}" type="slidenum">
              <a:rPr lang="en-US" altLang="ru-RU" smtClean="0"/>
              <a:pPr>
                <a:defRPr/>
              </a:pPr>
              <a:t>3</a:t>
            </a:fld>
            <a:endParaRPr lang="en-US"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838200" y="29775"/>
            <a:ext cx="7467600" cy="1143000"/>
          </a:xfrm>
        </p:spPr>
        <p:txBody>
          <a:bodyPr/>
          <a:lstStyle/>
          <a:p>
            <a:pPr eaLnBrk="1" hangingPunct="1"/>
            <a:r>
              <a:rPr lang="ru-RU" altLang="ru-RU" sz="3200" b="1" dirty="0">
                <a:solidFill>
                  <a:srgbClr val="FF0000"/>
                </a:solidFill>
              </a:rPr>
              <a:t>Идентификация с помощью магнитного анализа </a:t>
            </a:r>
          </a:p>
        </p:txBody>
      </p:sp>
      <p:sp>
        <p:nvSpPr>
          <p:cNvPr id="37895" name="Rectangle 17"/>
          <p:cNvSpPr>
            <a:spLocks noChangeArrowheads="1"/>
          </p:cNvSpPr>
          <p:nvPr/>
        </p:nvSpPr>
        <p:spPr bwMode="auto">
          <a:xfrm>
            <a:off x="-133350" y="1009650"/>
            <a:ext cx="1841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900"/>
          </a:p>
          <a:p>
            <a:pPr>
              <a:spcBef>
                <a:spcPct val="0"/>
              </a:spcBef>
              <a:buFontTx/>
              <a:buNone/>
            </a:pPr>
            <a:endParaRPr lang="ru-RU" altLang="ru-RU" sz="2400"/>
          </a:p>
        </p:txBody>
      </p:sp>
      <p:sp>
        <p:nvSpPr>
          <p:cNvPr id="37897" name="Rectangle 35"/>
          <p:cNvSpPr>
            <a:spLocks noChangeArrowheads="1"/>
          </p:cNvSpPr>
          <p:nvPr/>
        </p:nvSpPr>
        <p:spPr bwMode="auto">
          <a:xfrm>
            <a:off x="571500" y="1603375"/>
            <a:ext cx="8000999"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ru-RU" altLang="ru-RU" sz="2400" b="1" dirty="0">
                <a:solidFill>
                  <a:srgbClr val="003399"/>
                </a:solidFill>
              </a:rPr>
              <a:t>Из уравнения движения частицы в магнитном поле:</a:t>
            </a:r>
            <a:endParaRPr lang="en-US" altLang="ru-RU" sz="2400" b="1" dirty="0">
              <a:solidFill>
                <a:srgbClr val="003399"/>
              </a:solidFill>
            </a:endParaRPr>
          </a:p>
          <a:p>
            <a:pPr algn="just" eaLnBrk="1" hangingPunct="1">
              <a:spcBef>
                <a:spcPct val="0"/>
              </a:spcBef>
              <a:buFontTx/>
              <a:buNone/>
            </a:pPr>
            <a:endParaRPr lang="en-US" altLang="ru-RU" sz="2400" b="1" dirty="0">
              <a:solidFill>
                <a:srgbClr val="003399"/>
              </a:solidFill>
              <a:latin typeface="Arial" panose="020B0604020202020204" pitchFamily="34" charset="0"/>
            </a:endParaRPr>
          </a:p>
          <a:p>
            <a:pPr algn="ctr" eaLnBrk="1" hangingPunct="1">
              <a:spcBef>
                <a:spcPct val="0"/>
              </a:spcBef>
              <a:buNone/>
            </a:pPr>
            <a:r>
              <a:rPr lang="ru-RU" sz="2400" b="1" i="0" u="none" strike="noStrike" kern="1200" baseline="0" dirty="0">
                <a:ln>
                  <a:noFill/>
                </a:ln>
                <a:solidFill>
                  <a:srgbClr val="7030A0"/>
                </a:solidFill>
                <a:effectLst/>
              </a:rPr>
              <a:t>(</a:t>
            </a:r>
            <a:r>
              <a:rPr lang="ru-RU" sz="2400" b="1" i="0" u="none" strike="noStrike" kern="1200" baseline="0" dirty="0" err="1">
                <a:ln>
                  <a:noFill/>
                </a:ln>
                <a:solidFill>
                  <a:srgbClr val="7030A0"/>
                </a:solidFill>
                <a:effectLst/>
              </a:rPr>
              <a:t>A</a:t>
            </a:r>
            <a:r>
              <a:rPr lang="ru-RU" sz="2400" b="1" i="0" u="none" strike="noStrike" kern="1200" baseline="0" dirty="0">
                <a:ln>
                  <a:noFill/>
                </a:ln>
                <a:solidFill>
                  <a:srgbClr val="7030A0"/>
                </a:solidFill>
                <a:effectLst/>
              </a:rPr>
              <a:t>/q</a:t>
            </a:r>
            <a:r>
              <a:rPr lang="ru-RU" sz="2400" b="1" i="0" u="none" strike="noStrike" kern="1200" baseline="30000" dirty="0">
                <a:ln>
                  <a:noFill/>
                </a:ln>
                <a:solidFill>
                  <a:srgbClr val="7030A0"/>
                </a:solidFill>
                <a:effectLst/>
              </a:rPr>
              <a:t>2</a:t>
            </a:r>
            <a:r>
              <a:rPr lang="ru-RU" sz="2400" b="1" i="0" u="none" strike="noStrike" kern="1200" baseline="0" dirty="0">
                <a:ln>
                  <a:noFill/>
                </a:ln>
                <a:solidFill>
                  <a:srgbClr val="7030A0"/>
                </a:solidFill>
                <a:effectLst/>
              </a:rPr>
              <a:t>) = </a:t>
            </a:r>
            <a:r>
              <a:rPr lang="ru-RU" sz="2400" b="1" i="0" u="none" strike="noStrike" kern="1200" baseline="0" dirty="0" err="1">
                <a:ln>
                  <a:noFill/>
                </a:ln>
                <a:solidFill>
                  <a:srgbClr val="7030A0"/>
                </a:solidFill>
                <a:effectLst/>
              </a:rPr>
              <a:t>E</a:t>
            </a:r>
            <a:r>
              <a:rPr lang="ru-RU" sz="2400" b="1" i="0" u="none" strike="noStrike" kern="1200" baseline="0" dirty="0">
                <a:ln>
                  <a:noFill/>
                </a:ln>
                <a:solidFill>
                  <a:srgbClr val="7030A0"/>
                </a:solidFill>
                <a:effectLst/>
              </a:rPr>
              <a:t>/(BR)</a:t>
            </a:r>
            <a:r>
              <a:rPr lang="ru-RU" sz="2400" b="1" i="0" u="none" strike="noStrike" kern="1200" baseline="30000" dirty="0">
                <a:ln>
                  <a:noFill/>
                </a:ln>
                <a:solidFill>
                  <a:srgbClr val="7030A0"/>
                </a:solidFill>
                <a:effectLst/>
              </a:rPr>
              <a:t>2</a:t>
            </a:r>
            <a:r>
              <a:rPr lang="ru-RU" sz="2400" b="1" i="0" u="none" strike="noStrike" kern="1200" baseline="0" dirty="0">
                <a:ln>
                  <a:noFill/>
                </a:ln>
                <a:solidFill>
                  <a:srgbClr val="7030A0"/>
                </a:solidFill>
                <a:effectLst/>
              </a:rPr>
              <a:t>,</a:t>
            </a:r>
            <a:endParaRPr lang="en-US" sz="2400" b="1" i="0" u="none" strike="noStrike" kern="1200" baseline="0" dirty="0">
              <a:ln>
                <a:noFill/>
              </a:ln>
              <a:solidFill>
                <a:srgbClr val="7030A0"/>
              </a:solidFill>
              <a:effectLst/>
            </a:endParaRPr>
          </a:p>
          <a:p>
            <a:pPr algn="just" eaLnBrk="1" hangingPunct="1">
              <a:spcBef>
                <a:spcPct val="0"/>
              </a:spcBef>
              <a:buNone/>
            </a:pPr>
            <a:endParaRPr lang="en-US" sz="2400" b="1" dirty="0">
              <a:solidFill>
                <a:srgbClr val="003399"/>
              </a:solidFill>
            </a:endParaRPr>
          </a:p>
          <a:p>
            <a:pPr algn="just" eaLnBrk="1" hangingPunct="1">
              <a:spcBef>
                <a:spcPct val="0"/>
              </a:spcBef>
              <a:buNone/>
            </a:pPr>
            <a:r>
              <a:rPr lang="ru-RU" altLang="ru-RU" sz="2400" b="1" dirty="0">
                <a:solidFill>
                  <a:srgbClr val="003399"/>
                </a:solidFill>
              </a:rPr>
              <a:t>где А - массовое число иона, </a:t>
            </a:r>
            <a:r>
              <a:rPr lang="ru-RU" altLang="ru-RU" sz="2400" b="1" dirty="0" err="1">
                <a:solidFill>
                  <a:srgbClr val="003399"/>
                </a:solidFill>
              </a:rPr>
              <a:t>q</a:t>
            </a:r>
            <a:r>
              <a:rPr lang="ru-RU" altLang="ru-RU" sz="2400" b="1" dirty="0">
                <a:solidFill>
                  <a:srgbClr val="003399"/>
                </a:solidFill>
              </a:rPr>
              <a:t> - его заряд, Е - кинетическая энергия иона, В - напряженность магнитного поля, </a:t>
            </a:r>
            <a:r>
              <a:rPr lang="ru-RU" altLang="ru-RU" sz="2400" b="1" dirty="0" err="1">
                <a:solidFill>
                  <a:srgbClr val="003399"/>
                </a:solidFill>
              </a:rPr>
              <a:t>R</a:t>
            </a:r>
            <a:r>
              <a:rPr lang="ru-RU" altLang="ru-RU" sz="2400" b="1" dirty="0">
                <a:solidFill>
                  <a:srgbClr val="003399"/>
                </a:solidFill>
              </a:rPr>
              <a:t> - радиус кривизны иона в магнитном поле,  следует, что фиксируя </a:t>
            </a:r>
            <a:r>
              <a:rPr lang="ru-RU" altLang="ru-RU" sz="2400" b="1" dirty="0" err="1">
                <a:solidFill>
                  <a:srgbClr val="003399"/>
                </a:solidFill>
              </a:rPr>
              <a:t>B</a:t>
            </a:r>
            <a:r>
              <a:rPr lang="ru-RU" altLang="ru-RU" sz="2400" b="1" dirty="0">
                <a:solidFill>
                  <a:srgbClr val="003399"/>
                </a:solidFill>
              </a:rPr>
              <a:t> и </a:t>
            </a:r>
            <a:r>
              <a:rPr lang="ru-RU" altLang="ru-RU" sz="2400" b="1" dirty="0" err="1">
                <a:solidFill>
                  <a:srgbClr val="003399"/>
                </a:solidFill>
              </a:rPr>
              <a:t>R</a:t>
            </a:r>
            <a:r>
              <a:rPr lang="ru-RU" altLang="ru-RU" sz="2400" b="1" dirty="0">
                <a:solidFill>
                  <a:srgbClr val="003399"/>
                </a:solidFill>
              </a:rPr>
              <a:t> в магнитном спектрометре и одновременно измеряя кинетическую энергию </a:t>
            </a:r>
            <a:r>
              <a:rPr lang="ru-RU" altLang="ru-RU" sz="2400" b="1" dirty="0" err="1">
                <a:solidFill>
                  <a:srgbClr val="003399"/>
                </a:solidFill>
              </a:rPr>
              <a:t>E</a:t>
            </a:r>
            <a:r>
              <a:rPr lang="ru-RU" altLang="ru-RU" sz="2400" b="1" dirty="0">
                <a:solidFill>
                  <a:srgbClr val="003399"/>
                </a:solidFill>
              </a:rPr>
              <a:t>, можно определять отношение массового числа к квадрату ионного заряда, т.е. производить идентификацию.</a:t>
            </a:r>
          </a:p>
        </p:txBody>
      </p:sp>
      <p:sp>
        <p:nvSpPr>
          <p:cNvPr id="4" name="Slide Number Placeholder 3">
            <a:extLst>
              <a:ext uri="{FF2B5EF4-FFF2-40B4-BE49-F238E27FC236}">
                <a16:creationId xmlns:a16="http://schemas.microsoft.com/office/drawing/2014/main" id="{75FEFD61-3A4C-E232-687D-3FFD984890D4}"/>
              </a:ext>
            </a:extLst>
          </p:cNvPr>
          <p:cNvSpPr>
            <a:spLocks noGrp="1"/>
          </p:cNvSpPr>
          <p:nvPr>
            <p:ph type="sldNum" sz="quarter" idx="12"/>
          </p:nvPr>
        </p:nvSpPr>
        <p:spPr/>
        <p:txBody>
          <a:bodyPr/>
          <a:lstStyle/>
          <a:p>
            <a:pPr>
              <a:defRPr/>
            </a:pPr>
            <a:fld id="{4D1111E4-4A7E-4B63-83E7-AE6030EFCF47}" type="slidenum">
              <a:rPr lang="en-US" altLang="ru-RU" smtClean="0"/>
              <a:pPr>
                <a:defRPr/>
              </a:pPr>
              <a:t>30</a:t>
            </a:fld>
            <a:endParaRPr lang="en-US" altLang="ru-RU"/>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6" name="Rectangle 3"/>
          <p:cNvSpPr>
            <a:spLocks noChangeArrowheads="1"/>
          </p:cNvSpPr>
          <p:nvPr/>
        </p:nvSpPr>
        <p:spPr bwMode="auto">
          <a:xfrm>
            <a:off x="152400" y="1179522"/>
            <a:ext cx="8915400"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ru-RU" altLang="ru-RU" sz="2200" b="1" dirty="0">
                <a:solidFill>
                  <a:srgbClr val="003399"/>
                </a:solidFill>
              </a:rPr>
              <a:t>Недостатком такой системы является ее </a:t>
            </a:r>
            <a:r>
              <a:rPr lang="ru-RU" altLang="ru-RU" sz="2200" b="1" i="1" u="sng" dirty="0">
                <a:solidFill>
                  <a:srgbClr val="003399"/>
                </a:solidFill>
              </a:rPr>
              <a:t>низкая эффективность</a:t>
            </a:r>
            <a:r>
              <a:rPr lang="ru-RU" altLang="ru-RU" sz="2200" b="1" dirty="0">
                <a:solidFill>
                  <a:srgbClr val="003399"/>
                </a:solidFill>
              </a:rPr>
              <a:t>. В детектор попадают частицы из очень узкого энергетического диапазона. Для того чтобы снять весь спектр, необходимо неоднократно менять   напряженность магнитного поля. Этот недостаток можно частично преодолеть, поставив в фокальную плоскость позиционно-чувствительные детекторы.</a:t>
            </a:r>
            <a:endParaRPr lang="en-US" altLang="ru-RU" sz="2200" b="1" dirty="0">
              <a:solidFill>
                <a:srgbClr val="003399"/>
              </a:solidFill>
            </a:endParaRPr>
          </a:p>
          <a:p>
            <a:pPr algn="just" eaLnBrk="1" hangingPunct="1">
              <a:spcBef>
                <a:spcPct val="0"/>
              </a:spcBef>
              <a:buFontTx/>
              <a:buNone/>
            </a:pPr>
            <a:endParaRPr lang="en-US" altLang="ru-RU" sz="2200" b="1" dirty="0">
              <a:solidFill>
                <a:srgbClr val="003399"/>
              </a:solidFill>
            </a:endParaRPr>
          </a:p>
          <a:p>
            <a:pPr algn="just" eaLnBrk="1" hangingPunct="1">
              <a:spcBef>
                <a:spcPct val="0"/>
              </a:spcBef>
              <a:buFontTx/>
              <a:buNone/>
            </a:pPr>
            <a:r>
              <a:rPr lang="ru-RU" altLang="ru-RU" sz="2200" b="1" dirty="0">
                <a:solidFill>
                  <a:srgbClr val="003399"/>
                </a:solidFill>
              </a:rPr>
              <a:t>Другой недостаток заключается в том, что </a:t>
            </a:r>
            <a:r>
              <a:rPr lang="ru-RU" altLang="ru-RU" sz="2200" b="1" u="sng" dirty="0">
                <a:solidFill>
                  <a:srgbClr val="003399"/>
                </a:solidFill>
              </a:rPr>
              <a:t>не происходит разделения изотопов с близкими значениями </a:t>
            </a:r>
            <a:r>
              <a:rPr lang="ru-RU" altLang="ru-RU" sz="2200" b="1" u="sng" dirty="0" err="1">
                <a:solidFill>
                  <a:srgbClr val="003399"/>
                </a:solidFill>
              </a:rPr>
              <a:t>A</a:t>
            </a:r>
            <a:r>
              <a:rPr lang="ru-RU" altLang="ru-RU" sz="2200" b="1" u="sng" dirty="0">
                <a:solidFill>
                  <a:srgbClr val="003399"/>
                </a:solidFill>
              </a:rPr>
              <a:t>/q</a:t>
            </a:r>
            <a:r>
              <a:rPr lang="ru-RU" altLang="ru-RU" sz="2200" b="1" u="sng" baseline="30000" dirty="0">
                <a:solidFill>
                  <a:srgbClr val="003399"/>
                </a:solidFill>
              </a:rPr>
              <a:t>2</a:t>
            </a:r>
            <a:r>
              <a:rPr lang="ru-RU" altLang="ru-RU" sz="2200" b="1" dirty="0">
                <a:solidFill>
                  <a:srgbClr val="003399"/>
                </a:solidFill>
              </a:rPr>
              <a:t>, например изобар соседних элементов, находящихся в одинаковых зарядовых состояниях. </a:t>
            </a:r>
            <a:endParaRPr lang="en-US" altLang="ru-RU" sz="2200" b="1" dirty="0">
              <a:solidFill>
                <a:srgbClr val="003399"/>
              </a:solidFill>
            </a:endParaRPr>
          </a:p>
          <a:p>
            <a:pPr algn="just" eaLnBrk="1" hangingPunct="1">
              <a:spcBef>
                <a:spcPct val="0"/>
              </a:spcBef>
              <a:buFontTx/>
              <a:buNone/>
            </a:pPr>
            <a:endParaRPr lang="en-US" altLang="ru-RU" sz="2200" b="1" dirty="0">
              <a:solidFill>
                <a:srgbClr val="003399"/>
              </a:solidFill>
            </a:endParaRPr>
          </a:p>
          <a:p>
            <a:pPr algn="just" eaLnBrk="1" hangingPunct="1">
              <a:spcBef>
                <a:spcPct val="0"/>
              </a:spcBef>
              <a:buNone/>
            </a:pPr>
            <a:r>
              <a:rPr lang="ru-RU" altLang="ru-RU" sz="2200" b="1" dirty="0">
                <a:solidFill>
                  <a:srgbClr val="003399"/>
                </a:solidFill>
              </a:rPr>
              <a:t>Преодолеть этот недостаток позволяет </a:t>
            </a:r>
            <a:r>
              <a:rPr lang="ru-RU" altLang="ru-RU" sz="2200" b="1" dirty="0">
                <a:solidFill>
                  <a:srgbClr val="FF0000"/>
                </a:solidFill>
              </a:rPr>
              <a:t>объединение магнитного анализа с</a:t>
            </a:r>
            <a:r>
              <a:rPr lang="en-US" altLang="ru-RU" sz="2200" b="1" dirty="0">
                <a:solidFill>
                  <a:srgbClr val="FF0000"/>
                </a:solidFill>
              </a:rPr>
              <a:t> </a:t>
            </a:r>
            <a:r>
              <a:rPr lang="el-GR" altLang="ru-RU" sz="2200" b="1" dirty="0">
                <a:solidFill>
                  <a:srgbClr val="FF0000"/>
                </a:solidFill>
                <a:cs typeface="Times New Roman" panose="02020603050405020304" pitchFamily="18" charset="0"/>
              </a:rPr>
              <a:t>Δ</a:t>
            </a:r>
            <a:r>
              <a:rPr lang="ru-RU" altLang="ru-RU" sz="2200" b="1" dirty="0">
                <a:solidFill>
                  <a:srgbClr val="FF0000"/>
                </a:solidFill>
              </a:rPr>
              <a:t>E-E-методом</a:t>
            </a:r>
            <a:r>
              <a:rPr lang="ru-RU" altLang="ru-RU" sz="2200" b="1" dirty="0">
                <a:solidFill>
                  <a:srgbClr val="003399"/>
                </a:solidFill>
              </a:rPr>
              <a:t>. Вырождение по изобарам с одинаковыми ионными состояниями здесь снимается, т.к. величина удельной ионизации зависит не от ионного заряда, а от среднего заряда иона </a:t>
            </a:r>
            <a:r>
              <a:rPr lang="ru-RU" altLang="ru-RU" sz="2200" b="1" dirty="0" err="1">
                <a:solidFill>
                  <a:srgbClr val="003399"/>
                </a:solidFill>
              </a:rPr>
              <a:t>Z</a:t>
            </a:r>
            <a:r>
              <a:rPr lang="ru-RU" altLang="ru-RU" sz="2200" b="1" baseline="-30000" dirty="0" err="1">
                <a:solidFill>
                  <a:srgbClr val="003399"/>
                </a:solidFill>
              </a:rPr>
              <a:t>эф</a:t>
            </a:r>
            <a:r>
              <a:rPr lang="ru-RU" altLang="ru-RU" sz="2200" b="1" dirty="0">
                <a:solidFill>
                  <a:srgbClr val="003399"/>
                </a:solidFill>
              </a:rPr>
              <a:t>.</a:t>
            </a:r>
            <a:r>
              <a:rPr lang="ru-RU" altLang="ru-RU" sz="2200" dirty="0">
                <a:latin typeface="Arial" panose="020B0604020202020204" pitchFamily="34" charset="0"/>
              </a:rPr>
              <a:t> </a:t>
            </a:r>
          </a:p>
        </p:txBody>
      </p:sp>
      <p:sp>
        <p:nvSpPr>
          <p:cNvPr id="4" name="Slide Number Placeholder 3">
            <a:extLst>
              <a:ext uri="{FF2B5EF4-FFF2-40B4-BE49-F238E27FC236}">
                <a16:creationId xmlns:a16="http://schemas.microsoft.com/office/drawing/2014/main" id="{6E4748B1-F6D9-7527-BF55-CFF2E7836F61}"/>
              </a:ext>
            </a:extLst>
          </p:cNvPr>
          <p:cNvSpPr>
            <a:spLocks noGrp="1"/>
          </p:cNvSpPr>
          <p:nvPr>
            <p:ph type="sldNum" sz="quarter" idx="12"/>
          </p:nvPr>
        </p:nvSpPr>
        <p:spPr/>
        <p:txBody>
          <a:bodyPr/>
          <a:lstStyle/>
          <a:p>
            <a:pPr>
              <a:defRPr/>
            </a:pPr>
            <a:fld id="{4D1111E4-4A7E-4B63-83E7-AE6030EFCF47}" type="slidenum">
              <a:rPr lang="en-US" altLang="ru-RU" smtClean="0"/>
              <a:pPr>
                <a:defRPr/>
              </a:pPr>
              <a:t>31</a:t>
            </a:fld>
            <a:endParaRPr lang="en-US" altLang="ru-RU"/>
          </a:p>
        </p:txBody>
      </p:sp>
      <p:sp>
        <p:nvSpPr>
          <p:cNvPr id="3" name="Rectangle 2">
            <a:extLst>
              <a:ext uri="{FF2B5EF4-FFF2-40B4-BE49-F238E27FC236}">
                <a16:creationId xmlns:a16="http://schemas.microsoft.com/office/drawing/2014/main" id="{83C6438A-2A57-E456-F511-AD3417565BCB}"/>
              </a:ext>
            </a:extLst>
          </p:cNvPr>
          <p:cNvSpPr>
            <a:spLocks noGrp="1" noChangeArrowheads="1"/>
          </p:cNvSpPr>
          <p:nvPr>
            <p:ph type="title"/>
          </p:nvPr>
        </p:nvSpPr>
        <p:spPr>
          <a:xfrm>
            <a:off x="838200" y="29775"/>
            <a:ext cx="7467600" cy="1143000"/>
          </a:xfrm>
        </p:spPr>
        <p:txBody>
          <a:bodyPr/>
          <a:lstStyle/>
          <a:p>
            <a:pPr eaLnBrk="1" hangingPunct="1"/>
            <a:r>
              <a:rPr lang="ru-RU" altLang="ru-RU" sz="3200" b="1" dirty="0">
                <a:solidFill>
                  <a:srgbClr val="FF0000"/>
                </a:solidFill>
              </a:rPr>
              <a:t>Идентификация с помощью магнитного анализа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8" name="Rectangle 4"/>
          <p:cNvSpPr>
            <a:spLocks noChangeArrowheads="1"/>
          </p:cNvSpPr>
          <p:nvPr/>
        </p:nvSpPr>
        <p:spPr bwMode="auto">
          <a:xfrm>
            <a:off x="1295400" y="2665691"/>
            <a:ext cx="63423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ru-RU" altLang="ru-RU" sz="1800" b="1" dirty="0">
                <a:solidFill>
                  <a:srgbClr val="7030A0"/>
                </a:solidFill>
                <a:cs typeface="Times New Roman" panose="02020603050405020304" pitchFamily="18" charset="0"/>
              </a:rPr>
              <a:t>Схема магнитного анализа в сочетании с </a:t>
            </a:r>
            <a:r>
              <a:rPr lang="el-GR" altLang="ru-RU" sz="1800" b="1" dirty="0">
                <a:solidFill>
                  <a:srgbClr val="7030A0"/>
                </a:solidFill>
                <a:cs typeface="Times New Roman" panose="02020603050405020304" pitchFamily="18" charset="0"/>
              </a:rPr>
              <a:t>Δ</a:t>
            </a:r>
            <a:r>
              <a:rPr lang="ru-RU" altLang="ru-RU" sz="1800" b="1" dirty="0">
                <a:solidFill>
                  <a:srgbClr val="7030A0"/>
                </a:solidFill>
                <a:cs typeface="Times New Roman" panose="02020603050405020304" pitchFamily="18" charset="0"/>
              </a:rPr>
              <a:t>E-E-методом. </a:t>
            </a:r>
          </a:p>
        </p:txBody>
      </p:sp>
      <p:sp>
        <p:nvSpPr>
          <p:cNvPr id="41989" name="AutoShape 5" descr="дельта"/>
          <p:cNvSpPr>
            <a:spLocks noChangeAspect="1" noChangeArrowheads="1"/>
          </p:cNvSpPr>
          <p:nvPr/>
        </p:nvSpPr>
        <p:spPr bwMode="auto">
          <a:xfrm>
            <a:off x="5588000" y="3322638"/>
            <a:ext cx="1238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pic>
        <p:nvPicPr>
          <p:cNvPr id="41990" name="Picture 6" descr="ident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53340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Rectangle 7"/>
          <p:cNvSpPr>
            <a:spLocks noChangeArrowheads="1"/>
          </p:cNvSpPr>
          <p:nvPr/>
        </p:nvSpPr>
        <p:spPr bwMode="auto">
          <a:xfrm>
            <a:off x="1752600" y="6169968"/>
            <a:ext cx="51873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l-GR" altLang="ru-RU" sz="1800" b="1" dirty="0">
                <a:solidFill>
                  <a:srgbClr val="7030A0"/>
                </a:solidFill>
                <a:cs typeface="Times New Roman" panose="02020603050405020304" pitchFamily="18" charset="0"/>
              </a:rPr>
              <a:t>Δ</a:t>
            </a:r>
            <a:r>
              <a:rPr lang="ru-RU" altLang="ru-RU" sz="1800" b="1" dirty="0">
                <a:solidFill>
                  <a:srgbClr val="7030A0"/>
                </a:solidFill>
                <a:cs typeface="Times New Roman" panose="02020603050405020304" pitchFamily="18" charset="0"/>
              </a:rPr>
              <a:t>E-E распределение после магнитного анализа</a:t>
            </a:r>
            <a:r>
              <a:rPr lang="ru-RU" altLang="ru-RU" sz="2400" b="1" dirty="0">
                <a:solidFill>
                  <a:srgbClr val="7030A0"/>
                </a:solidFill>
                <a:cs typeface="Times New Roman" panose="02020603050405020304" pitchFamily="18" charset="0"/>
              </a:rPr>
              <a:t> </a:t>
            </a:r>
          </a:p>
        </p:txBody>
      </p:sp>
      <p:pic>
        <p:nvPicPr>
          <p:cNvPr id="41992" name="Picture 8" descr="iden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048000"/>
            <a:ext cx="3255963"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81B5AFC9-8799-227F-D766-D53AE227402D}"/>
              </a:ext>
            </a:extLst>
          </p:cNvPr>
          <p:cNvSpPr>
            <a:spLocks noGrp="1"/>
          </p:cNvSpPr>
          <p:nvPr>
            <p:ph type="sldNum" sz="quarter" idx="12"/>
          </p:nvPr>
        </p:nvSpPr>
        <p:spPr/>
        <p:txBody>
          <a:bodyPr/>
          <a:lstStyle/>
          <a:p>
            <a:pPr>
              <a:defRPr/>
            </a:pPr>
            <a:fld id="{4D1111E4-4A7E-4B63-83E7-AE6030EFCF47}" type="slidenum">
              <a:rPr lang="en-US" altLang="ru-RU" smtClean="0"/>
              <a:pPr>
                <a:defRPr/>
              </a:pPr>
              <a:t>32</a:t>
            </a:fld>
            <a:endParaRPr lang="en-US" altLang="ru-RU"/>
          </a:p>
        </p:txBody>
      </p:sp>
      <p:sp>
        <p:nvSpPr>
          <p:cNvPr id="3" name="Rectangle 2">
            <a:extLst>
              <a:ext uri="{FF2B5EF4-FFF2-40B4-BE49-F238E27FC236}">
                <a16:creationId xmlns:a16="http://schemas.microsoft.com/office/drawing/2014/main" id="{497D01B3-7660-1E33-112E-4F0BAB337A4A}"/>
              </a:ext>
            </a:extLst>
          </p:cNvPr>
          <p:cNvSpPr>
            <a:spLocks noGrp="1" noChangeArrowheads="1"/>
          </p:cNvSpPr>
          <p:nvPr>
            <p:ph type="title"/>
          </p:nvPr>
        </p:nvSpPr>
        <p:spPr>
          <a:xfrm>
            <a:off x="838200" y="29775"/>
            <a:ext cx="7467600" cy="1143000"/>
          </a:xfrm>
        </p:spPr>
        <p:txBody>
          <a:bodyPr/>
          <a:lstStyle/>
          <a:p>
            <a:pPr eaLnBrk="1" hangingPunct="1"/>
            <a:r>
              <a:rPr lang="ru-RU" altLang="ru-RU" sz="3200" b="1" dirty="0">
                <a:solidFill>
                  <a:srgbClr val="FF0000"/>
                </a:solidFill>
              </a:rPr>
              <a:t>Идентификация с помощью магнитного анализа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3" name="Rectangle 4"/>
          <p:cNvSpPr>
            <a:spLocks noGrp="1" noChangeArrowheads="1"/>
          </p:cNvSpPr>
          <p:nvPr>
            <p:ph type="title"/>
          </p:nvPr>
        </p:nvSpPr>
        <p:spPr>
          <a:xfrm>
            <a:off x="685800" y="152400"/>
            <a:ext cx="7772400" cy="1143000"/>
          </a:xfrm>
        </p:spPr>
        <p:txBody>
          <a:bodyPr/>
          <a:lstStyle/>
          <a:p>
            <a:pPr eaLnBrk="1" hangingPunct="1"/>
            <a:r>
              <a:rPr lang="en-US" altLang="ru-RU" sz="2800" b="1" dirty="0">
                <a:solidFill>
                  <a:srgbClr val="FF0000"/>
                </a:solidFill>
              </a:rPr>
              <a:t>“TOF-</a:t>
            </a:r>
            <a:r>
              <a:rPr lang="ru-RU" altLang="ru-RU" sz="2800" b="1" dirty="0">
                <a:solidFill>
                  <a:srgbClr val="FF0000"/>
                </a:solidFill>
              </a:rPr>
              <a:t>позиция</a:t>
            </a:r>
            <a:r>
              <a:rPr lang="en-US" altLang="ru-RU" sz="2800" b="1" dirty="0">
                <a:solidFill>
                  <a:srgbClr val="FF0000"/>
                </a:solidFill>
              </a:rPr>
              <a:t>” – </a:t>
            </a:r>
            <a:r>
              <a:rPr lang="ru-RU" altLang="ru-RU" sz="2800" b="1" dirty="0">
                <a:solidFill>
                  <a:srgbClr val="FF0000"/>
                </a:solidFill>
              </a:rPr>
              <a:t>распределения</a:t>
            </a:r>
            <a:r>
              <a:rPr lang="en-US" altLang="ru-RU" sz="2800" b="1" dirty="0">
                <a:solidFill>
                  <a:srgbClr val="FF0000"/>
                </a:solidFill>
              </a:rPr>
              <a:t> </a:t>
            </a:r>
            <a:br>
              <a:rPr lang="en-US" altLang="ru-RU" sz="2800" b="1" dirty="0">
                <a:solidFill>
                  <a:srgbClr val="FF0000"/>
                </a:solidFill>
              </a:rPr>
            </a:br>
            <a:r>
              <a:rPr lang="ru-RU" altLang="ru-RU" sz="2800" b="1" dirty="0">
                <a:solidFill>
                  <a:srgbClr val="FF0000"/>
                </a:solidFill>
              </a:rPr>
              <a:t>ядер</a:t>
            </a:r>
            <a:r>
              <a:rPr lang="en-US" altLang="ru-RU" sz="2800" b="1" dirty="0">
                <a:solidFill>
                  <a:srgbClr val="FF0000"/>
                </a:solidFill>
              </a:rPr>
              <a:t> </a:t>
            </a:r>
            <a:r>
              <a:rPr lang="en-US" altLang="ru-RU" sz="2800" b="1" baseline="30000" dirty="0">
                <a:solidFill>
                  <a:srgbClr val="FF0000"/>
                </a:solidFill>
              </a:rPr>
              <a:t>198</a:t>
            </a:r>
            <a:r>
              <a:rPr lang="en-US" altLang="ru-RU" sz="2800" b="1" dirty="0">
                <a:solidFill>
                  <a:srgbClr val="FF0000"/>
                </a:solidFill>
              </a:rPr>
              <a:t>Po </a:t>
            </a:r>
            <a:r>
              <a:rPr lang="ru-RU" altLang="ru-RU" sz="2800" b="1" dirty="0">
                <a:solidFill>
                  <a:srgbClr val="FF0000"/>
                </a:solidFill>
              </a:rPr>
              <a:t>из реакции</a:t>
            </a:r>
            <a:r>
              <a:rPr lang="en-US" altLang="ru-RU" sz="2800" b="1" dirty="0">
                <a:solidFill>
                  <a:srgbClr val="FF0000"/>
                </a:solidFill>
              </a:rPr>
              <a:t> </a:t>
            </a:r>
            <a:r>
              <a:rPr lang="en-US" altLang="ru-RU" sz="2800" b="1" baseline="30000" dirty="0">
                <a:solidFill>
                  <a:srgbClr val="FF0000"/>
                </a:solidFill>
              </a:rPr>
              <a:t>164</a:t>
            </a:r>
            <a:r>
              <a:rPr lang="en-US" altLang="ru-RU" sz="2800" b="1" dirty="0">
                <a:solidFill>
                  <a:srgbClr val="FF0000"/>
                </a:solidFill>
              </a:rPr>
              <a:t>Dy(</a:t>
            </a:r>
            <a:r>
              <a:rPr lang="en-US" altLang="ru-RU" sz="2800" b="1" baseline="30000" dirty="0">
                <a:solidFill>
                  <a:srgbClr val="FF0000"/>
                </a:solidFill>
              </a:rPr>
              <a:t>40</a:t>
            </a:r>
            <a:r>
              <a:rPr lang="en-US" altLang="ru-RU" sz="2800" b="1" dirty="0">
                <a:solidFill>
                  <a:srgbClr val="FF0000"/>
                </a:solidFill>
              </a:rPr>
              <a:t>Ar,6n) A=198±1</a:t>
            </a:r>
          </a:p>
        </p:txBody>
      </p:sp>
      <p:graphicFrame>
        <p:nvGraphicFramePr>
          <p:cNvPr id="40964" name="Object 2"/>
          <p:cNvGraphicFramePr>
            <a:graphicFrameLocks noGrp="1" noChangeAspect="1"/>
          </p:cNvGraphicFramePr>
          <p:nvPr>
            <p:ph idx="1"/>
          </p:nvPr>
        </p:nvGraphicFramePr>
        <p:xfrm>
          <a:off x="1371600" y="1371600"/>
          <a:ext cx="6400800" cy="5232400"/>
        </p:xfrm>
        <a:graphic>
          <a:graphicData uri="http://schemas.openxmlformats.org/presentationml/2006/ole">
            <mc:AlternateContent xmlns:mc="http://schemas.openxmlformats.org/markup-compatibility/2006">
              <mc:Choice xmlns:v="urn:schemas-microsoft-com:vml" Requires="v">
                <p:oleObj name="CorelDRAW" r:id="rId2" imgW="6358433" imgH="5196840" progId="CorelDRAW.Graphic.10">
                  <p:embed/>
                </p:oleObj>
              </mc:Choice>
              <mc:Fallback>
                <p:oleObj name="CorelDRAW" r:id="rId2" imgW="6358433" imgH="5196840" progId="CorelDRAW.Graphic.10">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71600"/>
                        <a:ext cx="6400800"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lide Number Placeholder 3">
            <a:extLst>
              <a:ext uri="{FF2B5EF4-FFF2-40B4-BE49-F238E27FC236}">
                <a16:creationId xmlns:a16="http://schemas.microsoft.com/office/drawing/2014/main" id="{F68EA6F8-5EAC-6514-E277-95CCA33955A5}"/>
              </a:ext>
            </a:extLst>
          </p:cNvPr>
          <p:cNvSpPr>
            <a:spLocks noGrp="1"/>
          </p:cNvSpPr>
          <p:nvPr>
            <p:ph type="sldNum" sz="quarter" idx="12"/>
          </p:nvPr>
        </p:nvSpPr>
        <p:spPr/>
        <p:txBody>
          <a:bodyPr/>
          <a:lstStyle/>
          <a:p>
            <a:pPr>
              <a:defRPr/>
            </a:pPr>
            <a:fld id="{4D1111E4-4A7E-4B63-83E7-AE6030EFCF47}" type="slidenum">
              <a:rPr lang="en-US" altLang="ru-RU" smtClean="0"/>
              <a:pPr>
                <a:defRPr/>
              </a:pPr>
              <a:t>33</a:t>
            </a:fld>
            <a:endParaRPr lang="en-US" altLang="ru-RU"/>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a:xfrm>
            <a:off x="685800" y="152400"/>
            <a:ext cx="7772400" cy="914400"/>
          </a:xfrm>
        </p:spPr>
        <p:txBody>
          <a:bodyPr/>
          <a:lstStyle/>
          <a:p>
            <a:r>
              <a:rPr lang="ru-RU" altLang="ru-RU" sz="3200" b="1" dirty="0">
                <a:solidFill>
                  <a:srgbClr val="FF0000"/>
                </a:solidFill>
              </a:rPr>
              <a:t>Анализ формы импульса</a:t>
            </a:r>
          </a:p>
        </p:txBody>
      </p:sp>
      <p:pic>
        <p:nvPicPr>
          <p:cNvPr id="44035" name="Picture 7"/>
          <p:cNvPicPr>
            <a:picLocks noGrp="1" noChangeAspect="1" noChangeArrowheads="1"/>
          </p:cNvPicPr>
          <p:nvPr>
            <p:ph sz="half" idx="1"/>
          </p:nvPr>
        </p:nvPicPr>
        <p:blipFill>
          <a:blip r:embed="rId2">
            <a:lum bright="-18000" contrast="12000"/>
            <a:extLst>
              <a:ext uri="{28A0092B-C50C-407E-A947-70E740481C1C}">
                <a14:useLocalDpi xmlns:a14="http://schemas.microsoft.com/office/drawing/2010/main" val="0"/>
              </a:ext>
            </a:extLst>
          </a:blip>
          <a:srcRect/>
          <a:stretch>
            <a:fillRect/>
          </a:stretch>
        </p:blipFill>
        <p:spPr>
          <a:xfrm>
            <a:off x="533400" y="1524000"/>
            <a:ext cx="3465513" cy="42862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8"/>
          <p:cNvPicPr>
            <a:picLocks noGrp="1" noChangeAspect="1" noChangeArrowheads="1"/>
          </p:cNvPicPr>
          <p:nvPr>
            <p:ph sz="half" idx="2"/>
          </p:nvPr>
        </p:nvPicPr>
        <p:blipFill>
          <a:blip r:embed="rId3">
            <a:lum bright="-18000" contrast="12000"/>
            <a:extLst>
              <a:ext uri="{28A0092B-C50C-407E-A947-70E740481C1C}">
                <a14:useLocalDpi xmlns:a14="http://schemas.microsoft.com/office/drawing/2010/main" val="0"/>
              </a:ext>
            </a:extLst>
          </a:blip>
          <a:srcRect/>
          <a:stretch>
            <a:fillRect/>
          </a:stretch>
        </p:blipFill>
        <p:spPr>
          <a:xfrm>
            <a:off x="4267200" y="1504950"/>
            <a:ext cx="4495800" cy="42783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09EF8EC4-AA9D-9B1A-932A-355D51FB1E50}"/>
              </a:ext>
            </a:extLst>
          </p:cNvPr>
          <p:cNvSpPr>
            <a:spLocks noGrp="1"/>
          </p:cNvSpPr>
          <p:nvPr>
            <p:ph type="sldNum" sz="quarter" idx="12"/>
          </p:nvPr>
        </p:nvSpPr>
        <p:spPr/>
        <p:txBody>
          <a:bodyPr/>
          <a:lstStyle/>
          <a:p>
            <a:pPr>
              <a:defRPr/>
            </a:pPr>
            <a:fld id="{803CF310-710B-4DF3-B563-7FAA218FEFCB}" type="slidenum">
              <a:rPr lang="en-US" altLang="ru-RU" smtClean="0"/>
              <a:pPr>
                <a:defRPr/>
              </a:pPr>
              <a:t>34</a:t>
            </a:fld>
            <a:endParaRPr lang="en-US"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685800" y="228600"/>
            <a:ext cx="7772400" cy="1143000"/>
          </a:xfrm>
        </p:spPr>
        <p:txBody>
          <a:bodyPr/>
          <a:lstStyle/>
          <a:p>
            <a:pPr eaLnBrk="1" hangingPunct="1"/>
            <a:r>
              <a:rPr lang="ru-RU" altLang="ru-RU" sz="3200" b="1" dirty="0">
                <a:solidFill>
                  <a:srgbClr val="FF0000"/>
                </a:solidFill>
              </a:rPr>
              <a:t>Использование кривой </a:t>
            </a:r>
            <a:r>
              <a:rPr lang="ru-RU" altLang="ru-RU" sz="3200" b="1" dirty="0" err="1">
                <a:solidFill>
                  <a:srgbClr val="FF0000"/>
                </a:solidFill>
              </a:rPr>
              <a:t>Брегга</a:t>
            </a:r>
            <a:r>
              <a:rPr lang="ru-RU" altLang="ru-RU" sz="3200" b="1" dirty="0">
                <a:solidFill>
                  <a:srgbClr val="FF0000"/>
                </a:solidFill>
              </a:rPr>
              <a:t> для идентификации частиц</a:t>
            </a:r>
          </a:p>
        </p:txBody>
      </p:sp>
      <p:sp>
        <p:nvSpPr>
          <p:cNvPr id="45060" name="Rectangle 3"/>
          <p:cNvSpPr>
            <a:spLocks noChangeArrowheads="1"/>
          </p:cNvSpPr>
          <p:nvPr/>
        </p:nvSpPr>
        <p:spPr bwMode="auto">
          <a:xfrm>
            <a:off x="685800" y="1358630"/>
            <a:ext cx="80772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2000" b="1" dirty="0">
                <a:solidFill>
                  <a:srgbClr val="003399"/>
                </a:solidFill>
              </a:rPr>
              <a:t>Кривая зависимости удельных ионизационных потерь энергии от пробега (кривая </a:t>
            </a:r>
            <a:r>
              <a:rPr lang="ru-RU" altLang="ru-RU" sz="2000" b="1" dirty="0" err="1">
                <a:solidFill>
                  <a:srgbClr val="003399"/>
                </a:solidFill>
              </a:rPr>
              <a:t>Брегга</a:t>
            </a:r>
            <a:r>
              <a:rPr lang="ru-RU" altLang="ru-RU" sz="2000" b="1" dirty="0">
                <a:solidFill>
                  <a:srgbClr val="003399"/>
                </a:solidFill>
              </a:rPr>
              <a:t>) - "визитная карточка" для заряженной частицы.</a:t>
            </a:r>
            <a:endParaRPr lang="en-US" altLang="ru-RU" sz="2000" b="1" dirty="0">
              <a:solidFill>
                <a:srgbClr val="003399"/>
              </a:solidFill>
            </a:endParaRPr>
          </a:p>
          <a:p>
            <a:pPr eaLnBrk="1" hangingPunct="1">
              <a:spcBef>
                <a:spcPct val="0"/>
              </a:spcBef>
              <a:buFontTx/>
              <a:buNone/>
            </a:pPr>
            <a:endParaRPr lang="ru-RU" altLang="ru-RU" sz="2000" b="1" dirty="0">
              <a:solidFill>
                <a:srgbClr val="003399"/>
              </a:solidFill>
            </a:endParaRPr>
          </a:p>
          <a:p>
            <a:pPr eaLnBrk="1" hangingPunct="1">
              <a:spcBef>
                <a:spcPct val="0"/>
              </a:spcBef>
              <a:buFontTx/>
              <a:buNone/>
            </a:pPr>
            <a:r>
              <a:rPr lang="ru-RU" altLang="ru-RU" sz="2000" b="1" dirty="0">
                <a:solidFill>
                  <a:srgbClr val="003399"/>
                </a:solidFill>
              </a:rPr>
              <a:t>В начале 80-х было предложено использовать ее для идентификации частиц.</a:t>
            </a:r>
            <a:r>
              <a:rPr lang="en-US" altLang="ru-RU" sz="2000" b="1" dirty="0">
                <a:solidFill>
                  <a:srgbClr val="003399"/>
                </a:solidFill>
              </a:rPr>
              <a:t> </a:t>
            </a:r>
            <a:r>
              <a:rPr lang="ru-RU" altLang="ru-RU" sz="2000" b="1" dirty="0">
                <a:solidFill>
                  <a:srgbClr val="003399"/>
                </a:solidFill>
              </a:rPr>
              <a:t>Для реализации этой идеи были созданы соответствующие ионизационные</a:t>
            </a:r>
            <a:r>
              <a:rPr lang="en-US" altLang="ru-RU" sz="2000" b="1" dirty="0">
                <a:solidFill>
                  <a:srgbClr val="003399"/>
                </a:solidFill>
              </a:rPr>
              <a:t> </a:t>
            </a:r>
            <a:r>
              <a:rPr lang="ru-RU" altLang="ru-RU" sz="2000" b="1" dirty="0">
                <a:solidFill>
                  <a:srgbClr val="003399"/>
                </a:solidFill>
              </a:rPr>
              <a:t>камеры.</a:t>
            </a:r>
            <a:br>
              <a:rPr lang="ru-RU" altLang="ru-RU" sz="2000" b="1" dirty="0">
                <a:solidFill>
                  <a:srgbClr val="003399"/>
                </a:solidFill>
              </a:rPr>
            </a:br>
            <a:endParaRPr lang="en-US" altLang="ru-RU" sz="2000" b="1" dirty="0">
              <a:solidFill>
                <a:srgbClr val="003399"/>
              </a:solidFill>
            </a:endParaRPr>
          </a:p>
          <a:p>
            <a:pPr eaLnBrk="1" hangingPunct="1">
              <a:spcBef>
                <a:spcPct val="0"/>
              </a:spcBef>
              <a:buFontTx/>
              <a:buNone/>
            </a:pPr>
            <a:r>
              <a:rPr lang="ru-RU" altLang="ru-RU" sz="2000" b="1" dirty="0">
                <a:solidFill>
                  <a:srgbClr val="FF0000"/>
                </a:solidFill>
              </a:rPr>
              <a:t>Измерения кривой </a:t>
            </a:r>
            <a:r>
              <a:rPr lang="ru-RU" altLang="ru-RU" sz="2000" b="1" dirty="0" err="1">
                <a:solidFill>
                  <a:srgbClr val="FF0000"/>
                </a:solidFill>
              </a:rPr>
              <a:t>Брегга</a:t>
            </a:r>
            <a:r>
              <a:rPr lang="ru-RU" altLang="ru-RU" sz="2000" b="1" dirty="0">
                <a:solidFill>
                  <a:srgbClr val="FF0000"/>
                </a:solidFill>
              </a:rPr>
              <a:t> в газовой среде позволяют получить следующие характеристики частицы: энергию Е, пробег </a:t>
            </a:r>
            <a:r>
              <a:rPr lang="ru-RU" altLang="ru-RU" sz="2000" b="1" dirty="0" err="1">
                <a:solidFill>
                  <a:srgbClr val="FF0000"/>
                </a:solidFill>
              </a:rPr>
              <a:t>R</a:t>
            </a:r>
            <a:r>
              <a:rPr lang="ru-RU" altLang="ru-RU" sz="2000" b="1" dirty="0">
                <a:solidFill>
                  <a:srgbClr val="FF0000"/>
                </a:solidFill>
              </a:rPr>
              <a:t>, удельные потери </a:t>
            </a:r>
            <a:r>
              <a:rPr lang="ru-RU" altLang="ru-RU" sz="2000" b="1" dirty="0" err="1">
                <a:solidFill>
                  <a:srgbClr val="FF0000"/>
                </a:solidFill>
              </a:rPr>
              <a:t>dE</a:t>
            </a:r>
            <a:r>
              <a:rPr lang="ru-RU" altLang="ru-RU" sz="2000" b="1" dirty="0">
                <a:solidFill>
                  <a:srgbClr val="FF0000"/>
                </a:solidFill>
              </a:rPr>
              <a:t>/</a:t>
            </a:r>
            <a:r>
              <a:rPr lang="ru-RU" altLang="ru-RU" sz="2000" b="1" dirty="0" err="1">
                <a:solidFill>
                  <a:srgbClr val="FF0000"/>
                </a:solidFill>
              </a:rPr>
              <a:t>dx</a:t>
            </a:r>
            <a:r>
              <a:rPr lang="ru-RU" altLang="ru-RU" sz="2000" b="1" dirty="0">
                <a:solidFill>
                  <a:srgbClr val="FF0000"/>
                </a:solidFill>
              </a:rPr>
              <a:t> и амплитуду </a:t>
            </a:r>
            <a:r>
              <a:rPr lang="ru-RU" altLang="ru-RU" sz="2000" b="1" dirty="0" err="1">
                <a:solidFill>
                  <a:srgbClr val="FF0000"/>
                </a:solidFill>
              </a:rPr>
              <a:t>брегговского</a:t>
            </a:r>
            <a:r>
              <a:rPr lang="ru-RU" altLang="ru-RU" sz="2000" b="1" dirty="0">
                <a:solidFill>
                  <a:srgbClr val="FF0000"/>
                </a:solidFill>
              </a:rPr>
              <a:t> пика A</a:t>
            </a:r>
            <a:r>
              <a:rPr lang="ru-RU" altLang="ru-RU" sz="2000" b="1" baseline="-25000" dirty="0">
                <a:solidFill>
                  <a:srgbClr val="FF0000"/>
                </a:solidFill>
              </a:rPr>
              <a:t>BP</a:t>
            </a:r>
            <a:r>
              <a:rPr lang="ru-RU" altLang="ru-RU" sz="2000" b="1" dirty="0">
                <a:solidFill>
                  <a:srgbClr val="FF0000"/>
                </a:solidFill>
              </a:rPr>
              <a:t> (удельные потери в максимуме кривой </a:t>
            </a:r>
            <a:r>
              <a:rPr lang="ru-RU" altLang="ru-RU" sz="2000" b="1" dirty="0" err="1">
                <a:solidFill>
                  <a:srgbClr val="FF0000"/>
                </a:solidFill>
              </a:rPr>
              <a:t>Брегга</a:t>
            </a:r>
            <a:r>
              <a:rPr lang="ru-RU" altLang="ru-RU" sz="2000" b="1" dirty="0">
                <a:solidFill>
                  <a:srgbClr val="FF0000"/>
                </a:solidFill>
              </a:rPr>
              <a:t>).</a:t>
            </a:r>
            <a:r>
              <a:rPr lang="ru-RU" altLang="ru-RU" sz="2000" b="1" dirty="0">
                <a:solidFill>
                  <a:srgbClr val="003399"/>
                </a:solidFill>
              </a:rPr>
              <a:t> </a:t>
            </a:r>
          </a:p>
          <a:p>
            <a:pPr eaLnBrk="1" hangingPunct="1">
              <a:spcBef>
                <a:spcPct val="0"/>
              </a:spcBef>
              <a:buFontTx/>
              <a:buNone/>
            </a:pPr>
            <a:endParaRPr lang="en-US" altLang="ru-RU" sz="2000" b="1" dirty="0">
              <a:solidFill>
                <a:srgbClr val="003399"/>
              </a:solidFill>
            </a:endParaRPr>
          </a:p>
          <a:p>
            <a:pPr eaLnBrk="1" hangingPunct="1">
              <a:spcBef>
                <a:spcPct val="0"/>
              </a:spcBef>
              <a:buFontTx/>
              <a:buNone/>
            </a:pPr>
            <a:r>
              <a:rPr lang="ru-RU" altLang="ru-RU" sz="2000" b="1" dirty="0">
                <a:solidFill>
                  <a:srgbClr val="003399"/>
                </a:solidFill>
              </a:rPr>
              <a:t>Существует два способа идентификации частиц, основанных на измерениях характеристик кривой </a:t>
            </a:r>
            <a:r>
              <a:rPr lang="ru-RU" altLang="ru-RU" sz="2000" b="1" dirty="0" err="1">
                <a:solidFill>
                  <a:srgbClr val="003399"/>
                </a:solidFill>
              </a:rPr>
              <a:t>Брегга</a:t>
            </a:r>
            <a:r>
              <a:rPr lang="ru-RU" altLang="ru-RU" sz="2000" b="1" dirty="0">
                <a:solidFill>
                  <a:srgbClr val="003399"/>
                </a:solidFill>
              </a:rPr>
              <a:t>. В первом траектория частиц перпендикулярна электродам ионизационной камеры, во втором - параллельна. </a:t>
            </a:r>
          </a:p>
        </p:txBody>
      </p:sp>
      <p:sp>
        <p:nvSpPr>
          <p:cNvPr id="4" name="Slide Number Placeholder 3">
            <a:extLst>
              <a:ext uri="{FF2B5EF4-FFF2-40B4-BE49-F238E27FC236}">
                <a16:creationId xmlns:a16="http://schemas.microsoft.com/office/drawing/2014/main" id="{2F55BEC4-3AA2-9B7B-2445-DF92519ABFCB}"/>
              </a:ext>
            </a:extLst>
          </p:cNvPr>
          <p:cNvSpPr>
            <a:spLocks noGrp="1"/>
          </p:cNvSpPr>
          <p:nvPr>
            <p:ph type="sldNum" sz="quarter" idx="12"/>
          </p:nvPr>
        </p:nvSpPr>
        <p:spPr/>
        <p:txBody>
          <a:bodyPr/>
          <a:lstStyle/>
          <a:p>
            <a:pPr>
              <a:defRPr/>
            </a:pPr>
            <a:fld id="{4D1111E4-4A7E-4B63-83E7-AE6030EFCF47}" type="slidenum">
              <a:rPr lang="en-US" altLang="ru-RU" smtClean="0"/>
              <a:pPr>
                <a:defRPr/>
              </a:pPr>
              <a:t>35</a:t>
            </a:fld>
            <a:endParaRPr lang="en-US" altLang="ru-RU"/>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457200" y="0"/>
            <a:ext cx="8229600" cy="1143000"/>
          </a:xfrm>
        </p:spPr>
        <p:txBody>
          <a:bodyPr/>
          <a:lstStyle/>
          <a:p>
            <a:pPr eaLnBrk="1" hangingPunct="1"/>
            <a:r>
              <a:rPr lang="ru-RU" altLang="ru-RU" sz="3200" b="1" dirty="0">
                <a:solidFill>
                  <a:srgbClr val="FF0000"/>
                </a:solidFill>
              </a:rPr>
              <a:t>Передача энергии радиации веществу</a:t>
            </a:r>
          </a:p>
        </p:txBody>
      </p:sp>
      <p:pic>
        <p:nvPicPr>
          <p:cNvPr id="46084" name="Picture 3" descr="ris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850" y="1600200"/>
            <a:ext cx="38290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4"/>
          <p:cNvSpPr>
            <a:spLocks noChangeArrowheads="1"/>
          </p:cNvSpPr>
          <p:nvPr/>
        </p:nvSpPr>
        <p:spPr bwMode="auto">
          <a:xfrm>
            <a:off x="381000" y="2236286"/>
            <a:ext cx="4876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2200" b="1" dirty="0">
                <a:solidFill>
                  <a:srgbClr val="003399"/>
                </a:solidFill>
              </a:rPr>
              <a:t>Зависимость тормозной способности биологической ткани для протонов с начальной энергией 400 </a:t>
            </a:r>
            <a:r>
              <a:rPr lang="ru-RU" altLang="ru-RU" sz="2200" b="1" dirty="0" err="1">
                <a:solidFill>
                  <a:srgbClr val="003399"/>
                </a:solidFill>
              </a:rPr>
              <a:t>Мэв</a:t>
            </a:r>
            <a:r>
              <a:rPr lang="ru-RU" altLang="ru-RU" sz="2200" b="1" dirty="0">
                <a:solidFill>
                  <a:srgbClr val="003399"/>
                </a:solidFill>
              </a:rPr>
              <a:t> от глубины проникновения протонов в слой вещества. Численные значения над кривой - энергия протона (в МэВ) на различной глубине проникновения. В конце пробега - пик Брэгга.</a:t>
            </a:r>
            <a:r>
              <a:rPr lang="ru-RU" altLang="ru-RU" sz="2200" dirty="0">
                <a:solidFill>
                  <a:srgbClr val="003399"/>
                </a:solidFill>
                <a:latin typeface="Arial" panose="020B0604020202020204" pitchFamily="34" charset="0"/>
              </a:rPr>
              <a:t> </a:t>
            </a:r>
          </a:p>
        </p:txBody>
      </p:sp>
      <p:sp>
        <p:nvSpPr>
          <p:cNvPr id="4" name="Slide Number Placeholder 3">
            <a:extLst>
              <a:ext uri="{FF2B5EF4-FFF2-40B4-BE49-F238E27FC236}">
                <a16:creationId xmlns:a16="http://schemas.microsoft.com/office/drawing/2014/main" id="{79F88026-4DAA-BEEB-9407-DE7023295A88}"/>
              </a:ext>
            </a:extLst>
          </p:cNvPr>
          <p:cNvSpPr>
            <a:spLocks noGrp="1"/>
          </p:cNvSpPr>
          <p:nvPr>
            <p:ph type="sldNum" sz="quarter" idx="12"/>
          </p:nvPr>
        </p:nvSpPr>
        <p:spPr/>
        <p:txBody>
          <a:bodyPr/>
          <a:lstStyle/>
          <a:p>
            <a:pPr>
              <a:defRPr/>
            </a:pPr>
            <a:fld id="{F6FF80E6-8102-43F9-ABAD-5239D2C3320E}" type="slidenum">
              <a:rPr lang="en-US" altLang="ru-RU" smtClean="0"/>
              <a:pPr>
                <a:defRPr/>
              </a:pPr>
              <a:t>36</a:t>
            </a:fld>
            <a:endParaRPr lang="en-US" altLang="ru-RU"/>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685800" y="228600"/>
            <a:ext cx="7772400" cy="1295400"/>
          </a:xfrm>
        </p:spPr>
        <p:txBody>
          <a:bodyPr/>
          <a:lstStyle/>
          <a:p>
            <a:pPr eaLnBrk="1" hangingPunct="1"/>
            <a:r>
              <a:rPr lang="ru-RU" altLang="ru-RU" sz="2800" b="1" dirty="0">
                <a:solidFill>
                  <a:srgbClr val="FF0000"/>
                </a:solidFill>
              </a:rPr>
              <a:t>Ионизационная камера с электродами, перпендикулярными траектории частицы</a:t>
            </a:r>
            <a:br>
              <a:rPr lang="ru-RU" altLang="ru-RU" sz="2800" b="1" dirty="0">
                <a:solidFill>
                  <a:srgbClr val="FF0000"/>
                </a:solidFill>
              </a:rPr>
            </a:br>
            <a:r>
              <a:rPr lang="ru-RU" altLang="ru-RU" sz="2800" b="1" dirty="0">
                <a:solidFill>
                  <a:srgbClr val="FF0000"/>
                </a:solidFill>
              </a:rPr>
              <a:t> </a:t>
            </a:r>
            <a:r>
              <a:rPr lang="ru-RU" altLang="ru-RU" sz="2800" b="1" dirty="0" err="1">
                <a:solidFill>
                  <a:srgbClr val="FF0000"/>
                </a:solidFill>
              </a:rPr>
              <a:t>Bragg</a:t>
            </a:r>
            <a:r>
              <a:rPr lang="ru-RU" altLang="ru-RU" sz="2800" b="1" dirty="0">
                <a:solidFill>
                  <a:srgbClr val="FF0000"/>
                </a:solidFill>
              </a:rPr>
              <a:t> </a:t>
            </a:r>
            <a:r>
              <a:rPr lang="ru-RU" altLang="ru-RU" sz="2800" b="1" dirty="0" err="1">
                <a:solidFill>
                  <a:srgbClr val="FF0000"/>
                </a:solidFill>
              </a:rPr>
              <a:t>Curve</a:t>
            </a:r>
            <a:r>
              <a:rPr lang="ru-RU" altLang="ru-RU" sz="2800" b="1" dirty="0">
                <a:solidFill>
                  <a:srgbClr val="FF0000"/>
                </a:solidFill>
              </a:rPr>
              <a:t> </a:t>
            </a:r>
            <a:r>
              <a:rPr lang="ru-RU" altLang="ru-RU" sz="2800" b="1" dirty="0" err="1">
                <a:solidFill>
                  <a:srgbClr val="FF0000"/>
                </a:solidFill>
              </a:rPr>
              <a:t>Spectroscopy</a:t>
            </a:r>
            <a:r>
              <a:rPr lang="ru-RU" altLang="ru-RU" sz="2800" b="1" dirty="0">
                <a:solidFill>
                  <a:srgbClr val="FF0000"/>
                </a:solidFill>
              </a:rPr>
              <a:t> (BCS)</a:t>
            </a:r>
            <a:endParaRPr lang="ru-RU" altLang="ru-RU" sz="2800" dirty="0">
              <a:solidFill>
                <a:srgbClr val="FF0000"/>
              </a:solidFill>
            </a:endParaRPr>
          </a:p>
        </p:txBody>
      </p:sp>
      <p:pic>
        <p:nvPicPr>
          <p:cNvPr id="47108" name="Picture 4" descr="ident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33599"/>
            <a:ext cx="6713784"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197C390C-E9CA-AF3F-829C-6CBC1E5158F5}"/>
              </a:ext>
            </a:extLst>
          </p:cNvPr>
          <p:cNvSpPr>
            <a:spLocks noGrp="1"/>
          </p:cNvSpPr>
          <p:nvPr>
            <p:ph type="sldNum" sz="quarter" idx="12"/>
          </p:nvPr>
        </p:nvSpPr>
        <p:spPr/>
        <p:txBody>
          <a:bodyPr/>
          <a:lstStyle/>
          <a:p>
            <a:pPr>
              <a:defRPr/>
            </a:pPr>
            <a:fld id="{4D1111E4-4A7E-4B63-83E7-AE6030EFCF47}" type="slidenum">
              <a:rPr lang="en-US" altLang="ru-RU" smtClean="0"/>
              <a:pPr>
                <a:defRPr/>
              </a:pPr>
              <a:t>37</a:t>
            </a:fld>
            <a:endParaRPr lang="en-US" altLang="ru-RU"/>
          </a:p>
        </p:txBody>
      </p:sp>
      <p:sp>
        <p:nvSpPr>
          <p:cNvPr id="3" name="TextBox 2">
            <a:extLst>
              <a:ext uri="{FF2B5EF4-FFF2-40B4-BE49-F238E27FC236}">
                <a16:creationId xmlns:a16="http://schemas.microsoft.com/office/drawing/2014/main" id="{DD40A619-9244-176B-CAFE-E654D4878C56}"/>
              </a:ext>
            </a:extLst>
          </p:cNvPr>
          <p:cNvSpPr txBox="1"/>
          <p:nvPr/>
        </p:nvSpPr>
        <p:spPr>
          <a:xfrm>
            <a:off x="381000" y="5602355"/>
            <a:ext cx="8382000" cy="707886"/>
          </a:xfrm>
          <a:prstGeom prst="rect">
            <a:avLst/>
          </a:prstGeom>
          <a:noFill/>
        </p:spPr>
        <p:txBody>
          <a:bodyPr wrap="square">
            <a:spAutoFit/>
          </a:bodyPr>
          <a:lstStyle/>
          <a:p>
            <a:pPr algn="ctr"/>
            <a:r>
              <a:rPr lang="ru-RU" sz="2000" b="1" i="0" u="none" strike="noStrike" dirty="0">
                <a:solidFill>
                  <a:srgbClr val="7030A0"/>
                </a:solidFill>
                <a:effectLst/>
                <a:cs typeface="Times New Roman" panose="02020603050405020304" pitchFamily="18" charset="0"/>
              </a:rPr>
              <a:t>Распределение электронной плотности вдоль трека частицы соответствует кривой </a:t>
            </a:r>
            <a:r>
              <a:rPr lang="ru-RU" sz="2000" b="1" i="0" u="none" strike="noStrike" dirty="0" err="1">
                <a:solidFill>
                  <a:srgbClr val="7030A0"/>
                </a:solidFill>
                <a:effectLst/>
                <a:cs typeface="Times New Roman" panose="02020603050405020304" pitchFamily="18" charset="0"/>
              </a:rPr>
              <a:t>Брегга</a:t>
            </a:r>
            <a:r>
              <a:rPr lang="en-US" sz="2000" b="1" i="0" u="none" strike="noStrike" dirty="0">
                <a:solidFill>
                  <a:srgbClr val="7030A0"/>
                </a:solidFill>
                <a:effectLst/>
                <a:cs typeface="Times New Roman" panose="02020603050405020304" pitchFamily="18" charset="0"/>
              </a:rPr>
              <a:t> (</a:t>
            </a:r>
            <a:r>
              <a:rPr lang="ru-RU" sz="2000" b="1" i="0" u="none" strike="noStrike" dirty="0">
                <a:solidFill>
                  <a:srgbClr val="7030A0"/>
                </a:solidFill>
                <a:effectLst/>
                <a:cs typeface="Times New Roman" panose="02020603050405020304" pitchFamily="18" charset="0"/>
              </a:rPr>
              <a:t>зеркальное отображение). </a:t>
            </a:r>
            <a:endParaRPr lang="en-RU" sz="2000" b="1" dirty="0">
              <a:solidFill>
                <a:srgbClr val="7030A0"/>
              </a:solidFill>
              <a:cs typeface="Times New Roman" panose="02020603050405020304" pitchFamily="18" charset="0"/>
            </a:endParaRPr>
          </a:p>
        </p:txBody>
      </p:sp>
      <p:pic>
        <p:nvPicPr>
          <p:cNvPr id="5" name="Picture 8">
            <a:extLst>
              <a:ext uri="{FF2B5EF4-FFF2-40B4-BE49-F238E27FC236}">
                <a16:creationId xmlns:a16="http://schemas.microsoft.com/office/drawing/2014/main" id="{2300DE67-B32A-8DE2-DF04-5DB47237E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10400" y="2133599"/>
            <a:ext cx="1975933" cy="32131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685800" y="152400"/>
            <a:ext cx="7772400" cy="1066800"/>
          </a:xfrm>
        </p:spPr>
        <p:txBody>
          <a:bodyPr/>
          <a:lstStyle/>
          <a:p>
            <a:pPr eaLnBrk="1" hangingPunct="1"/>
            <a:r>
              <a:rPr lang="ru-RU" altLang="ru-RU" sz="3200" b="1" dirty="0">
                <a:solidFill>
                  <a:srgbClr val="FF0000"/>
                </a:solidFill>
              </a:rPr>
              <a:t>Использование кривой </a:t>
            </a:r>
            <a:r>
              <a:rPr lang="ru-RU" altLang="ru-RU" sz="3200" b="1" dirty="0" err="1">
                <a:solidFill>
                  <a:srgbClr val="FF0000"/>
                </a:solidFill>
              </a:rPr>
              <a:t>Брегга</a:t>
            </a:r>
            <a:r>
              <a:rPr lang="ru-RU" altLang="ru-RU" sz="3200" b="1" dirty="0">
                <a:solidFill>
                  <a:srgbClr val="FF0000"/>
                </a:solidFill>
              </a:rPr>
              <a:t> для идентификации частиц</a:t>
            </a:r>
          </a:p>
        </p:txBody>
      </p:sp>
      <p:pic>
        <p:nvPicPr>
          <p:cNvPr id="49156" name="Picture 4" descr="iden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2139635"/>
            <a:ext cx="6324600"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5"/>
          <p:cNvSpPr>
            <a:spLocks noChangeArrowheads="1"/>
          </p:cNvSpPr>
          <p:nvPr/>
        </p:nvSpPr>
        <p:spPr bwMode="auto">
          <a:xfrm>
            <a:off x="2746375" y="6338888"/>
            <a:ext cx="3651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1800" b="1" dirty="0">
                <a:solidFill>
                  <a:srgbClr val="7030A0"/>
                </a:solidFill>
              </a:rPr>
              <a:t>Двумерное распределение Е-A</a:t>
            </a:r>
            <a:r>
              <a:rPr lang="ru-RU" altLang="ru-RU" sz="1800" b="1" baseline="-25000" dirty="0">
                <a:solidFill>
                  <a:srgbClr val="7030A0"/>
                </a:solidFill>
              </a:rPr>
              <a:t>BP</a:t>
            </a:r>
            <a:endParaRPr lang="ru-RU" altLang="ru-RU" sz="1800" dirty="0">
              <a:solidFill>
                <a:srgbClr val="7030A0"/>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0C6BF58F-DE7F-F6F8-0720-17BE0ACBAA54}"/>
              </a:ext>
            </a:extLst>
          </p:cNvPr>
          <p:cNvSpPr>
            <a:spLocks noGrp="1"/>
          </p:cNvSpPr>
          <p:nvPr>
            <p:ph type="sldNum" sz="quarter" idx="12"/>
          </p:nvPr>
        </p:nvSpPr>
        <p:spPr/>
        <p:txBody>
          <a:bodyPr/>
          <a:lstStyle/>
          <a:p>
            <a:pPr>
              <a:defRPr/>
            </a:pPr>
            <a:fld id="{4D1111E4-4A7E-4B63-83E7-AE6030EFCF47}" type="slidenum">
              <a:rPr lang="en-US" altLang="ru-RU" smtClean="0"/>
              <a:pPr>
                <a:defRPr/>
              </a:pPr>
              <a:t>38</a:t>
            </a:fld>
            <a:endParaRPr lang="en-US" altLang="ru-RU"/>
          </a:p>
        </p:txBody>
      </p:sp>
      <p:sp>
        <p:nvSpPr>
          <p:cNvPr id="3" name="TextBox 2">
            <a:extLst>
              <a:ext uri="{FF2B5EF4-FFF2-40B4-BE49-F238E27FC236}">
                <a16:creationId xmlns:a16="http://schemas.microsoft.com/office/drawing/2014/main" id="{4D93317B-EB16-DD58-983A-03D6B785128E}"/>
              </a:ext>
            </a:extLst>
          </p:cNvPr>
          <p:cNvSpPr txBox="1"/>
          <p:nvPr/>
        </p:nvSpPr>
        <p:spPr>
          <a:xfrm>
            <a:off x="304800" y="1325989"/>
            <a:ext cx="8534400" cy="954107"/>
          </a:xfrm>
          <a:prstGeom prst="rect">
            <a:avLst/>
          </a:prstGeom>
          <a:noFill/>
        </p:spPr>
        <p:txBody>
          <a:bodyPr wrap="square">
            <a:spAutoFit/>
          </a:bodyPr>
          <a:lstStyle/>
          <a:p>
            <a:pPr algn="just"/>
            <a:r>
              <a:rPr lang="ru-RU" sz="1400" b="1" i="0" u="none" strike="noStrike" dirty="0">
                <a:solidFill>
                  <a:srgbClr val="000000"/>
                </a:solidFill>
                <a:effectLst/>
                <a:cs typeface="Times New Roman" panose="02020603050405020304" pitchFamily="18" charset="0"/>
              </a:rPr>
              <a:t>Ионы, с разными энергиями, но с одинаковыми зарядами, испытывают приблизительно одинаковые удельные потери в области </a:t>
            </a:r>
            <a:r>
              <a:rPr lang="ru-RU" sz="1400" b="1" i="0" u="none" strike="noStrike" dirty="0" err="1">
                <a:solidFill>
                  <a:srgbClr val="000000"/>
                </a:solidFill>
                <a:effectLst/>
                <a:cs typeface="Times New Roman" panose="02020603050405020304" pitchFamily="18" charset="0"/>
              </a:rPr>
              <a:t>брегговского</a:t>
            </a:r>
            <a:r>
              <a:rPr lang="ru-RU" sz="1400" b="1" i="0" u="none" strike="noStrike" dirty="0">
                <a:solidFill>
                  <a:srgbClr val="000000"/>
                </a:solidFill>
                <a:effectLst/>
                <a:cs typeface="Times New Roman" panose="02020603050405020304" pitchFamily="18" charset="0"/>
              </a:rPr>
              <a:t> пика. Область </a:t>
            </a:r>
            <a:r>
              <a:rPr lang="en-GB" sz="1400" b="1" i="0" u="none" strike="noStrike" dirty="0">
                <a:solidFill>
                  <a:srgbClr val="000000"/>
                </a:solidFill>
                <a:effectLst/>
                <a:cs typeface="Times New Roman" panose="02020603050405020304" pitchFamily="18" charset="0"/>
              </a:rPr>
              <a:t>A</a:t>
            </a:r>
            <a:r>
              <a:rPr lang="en-GB" sz="1400" b="1" i="0" u="none" strike="noStrike" baseline="-25000" dirty="0">
                <a:solidFill>
                  <a:srgbClr val="000000"/>
                </a:solidFill>
                <a:effectLst/>
                <a:cs typeface="Times New Roman" panose="02020603050405020304" pitchFamily="18" charset="0"/>
              </a:rPr>
              <a:t>BP</a:t>
            </a:r>
            <a:r>
              <a:rPr lang="en-GB" sz="1400" b="1" i="0" u="none" strike="noStrike" dirty="0">
                <a:solidFill>
                  <a:srgbClr val="000000"/>
                </a:solidFill>
                <a:effectLst/>
                <a:cs typeface="Times New Roman" panose="02020603050405020304" pitchFamily="18" charset="0"/>
              </a:rPr>
              <a:t> = </a:t>
            </a:r>
            <a:r>
              <a:rPr lang="en-GB" sz="1400" b="1" i="0" u="none" strike="noStrike" dirty="0" err="1">
                <a:solidFill>
                  <a:srgbClr val="000000"/>
                </a:solidFill>
                <a:effectLst/>
                <a:cs typeface="Times New Roman" panose="02020603050405020304" pitchFamily="18" charset="0"/>
              </a:rPr>
              <a:t>const</a:t>
            </a:r>
            <a:r>
              <a:rPr lang="en-GB" sz="1400" b="1" i="0" u="none" strike="noStrike" dirty="0">
                <a:solidFill>
                  <a:srgbClr val="000000"/>
                </a:solidFill>
                <a:effectLst/>
                <a:cs typeface="Times New Roman" panose="02020603050405020304" pitchFamily="18" charset="0"/>
              </a:rPr>
              <a:t> </a:t>
            </a:r>
            <a:r>
              <a:rPr lang="ru-RU" sz="1400" b="1" i="0" u="none" strike="noStrike" dirty="0">
                <a:solidFill>
                  <a:srgbClr val="000000"/>
                </a:solidFill>
                <a:effectLst/>
                <a:cs typeface="Times New Roman" panose="02020603050405020304" pitchFamily="18" charset="0"/>
              </a:rPr>
              <a:t>определяется расстоянием между сеткой </a:t>
            </a:r>
            <a:r>
              <a:rPr lang="ru-RU" sz="1400" b="1" i="0" u="none" strike="noStrike" dirty="0" err="1">
                <a:solidFill>
                  <a:srgbClr val="000000"/>
                </a:solidFill>
                <a:effectLst/>
                <a:cs typeface="Times New Roman" panose="02020603050405020304" pitchFamily="18" charset="0"/>
              </a:rPr>
              <a:t>Фриша</a:t>
            </a:r>
            <a:r>
              <a:rPr lang="ru-RU" sz="1400" b="1" i="0" u="none" strike="noStrike" dirty="0">
                <a:solidFill>
                  <a:srgbClr val="000000"/>
                </a:solidFill>
                <a:effectLst/>
                <a:cs typeface="Times New Roman" panose="02020603050405020304" pitchFamily="18" charset="0"/>
              </a:rPr>
              <a:t> и анодом и соответственно связанной с ним постоянной времени формирующих цепей усилителя.</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a:xfrm>
            <a:off x="685800" y="152400"/>
            <a:ext cx="7772400" cy="1447800"/>
          </a:xfrm>
        </p:spPr>
        <p:txBody>
          <a:bodyPr/>
          <a:lstStyle/>
          <a:p>
            <a:r>
              <a:rPr lang="ru-RU" altLang="ru-RU" sz="2800" b="1" dirty="0">
                <a:solidFill>
                  <a:srgbClr val="FF0000"/>
                </a:solidFill>
              </a:rPr>
              <a:t>Ионизационная камера с электродами, параллельными траектории частицы</a:t>
            </a:r>
            <a:br>
              <a:rPr lang="ru-RU" altLang="ru-RU" sz="2800" b="1" dirty="0">
                <a:solidFill>
                  <a:srgbClr val="FF0000"/>
                </a:solidFill>
              </a:rPr>
            </a:br>
            <a:r>
              <a:rPr lang="ru-RU" altLang="ru-RU" sz="2800" b="1" dirty="0">
                <a:solidFill>
                  <a:srgbClr val="FF0000"/>
                </a:solidFill>
              </a:rPr>
              <a:t>Range </a:t>
            </a:r>
            <a:r>
              <a:rPr lang="ru-RU" altLang="ru-RU" sz="2800" b="1" dirty="0" err="1">
                <a:solidFill>
                  <a:srgbClr val="FF0000"/>
                </a:solidFill>
              </a:rPr>
              <a:t>Sensitive</a:t>
            </a:r>
            <a:r>
              <a:rPr lang="ru-RU" altLang="ru-RU" sz="2800" b="1" dirty="0">
                <a:solidFill>
                  <a:srgbClr val="FF0000"/>
                </a:solidFill>
              </a:rPr>
              <a:t> </a:t>
            </a:r>
            <a:r>
              <a:rPr lang="ru-RU" altLang="ru-RU" sz="2800" b="1" dirty="0" err="1">
                <a:solidFill>
                  <a:srgbClr val="FF0000"/>
                </a:solidFill>
              </a:rPr>
              <a:t>Telescope</a:t>
            </a:r>
            <a:r>
              <a:rPr lang="ru-RU" altLang="ru-RU" sz="2800" b="1" dirty="0">
                <a:solidFill>
                  <a:srgbClr val="FF0000"/>
                </a:solidFill>
              </a:rPr>
              <a:t> </a:t>
            </a:r>
            <a:r>
              <a:rPr lang="ru-RU" altLang="ru-RU" sz="2800" b="1" dirty="0" err="1">
                <a:solidFill>
                  <a:srgbClr val="FF0000"/>
                </a:solidFill>
              </a:rPr>
              <a:t>Detector</a:t>
            </a:r>
            <a:r>
              <a:rPr lang="ru-RU" altLang="ru-RU" sz="2800" b="1" dirty="0">
                <a:solidFill>
                  <a:srgbClr val="FF0000"/>
                </a:solidFill>
              </a:rPr>
              <a:t> (</a:t>
            </a:r>
            <a:r>
              <a:rPr lang="en-US" altLang="ru-RU" sz="2800" b="1" dirty="0">
                <a:solidFill>
                  <a:srgbClr val="FF0000"/>
                </a:solidFill>
              </a:rPr>
              <a:t>RST</a:t>
            </a:r>
            <a:r>
              <a:rPr lang="ru-RU" altLang="ru-RU" sz="2800" b="1" dirty="0">
                <a:solidFill>
                  <a:srgbClr val="FF0000"/>
                </a:solidFill>
              </a:rPr>
              <a:t>)</a:t>
            </a:r>
            <a:endParaRPr lang="ru-RU" altLang="ru-RU" sz="2800" dirty="0">
              <a:solidFill>
                <a:srgbClr val="FF0000"/>
              </a:solidFill>
            </a:endParaRPr>
          </a:p>
        </p:txBody>
      </p:sp>
      <p:pic>
        <p:nvPicPr>
          <p:cNvPr id="48131" name="Picture 7" descr="RSTTeleskop"/>
          <p:cNvPicPr>
            <a:picLocks noGrp="1" noChangeAspect="1" noChangeArrowheads="1"/>
          </p:cNvPicPr>
          <p:nvPr>
            <p:ph sz="half" idx="1"/>
          </p:nvPr>
        </p:nvPicPr>
        <p:blipFill>
          <a:blip r:embed="rId2">
            <a:lum bright="-6000" contrast="12000"/>
            <a:extLst>
              <a:ext uri="{28A0092B-C50C-407E-A947-70E740481C1C}">
                <a14:useLocalDpi xmlns:a14="http://schemas.microsoft.com/office/drawing/2010/main" val="0"/>
              </a:ext>
            </a:extLst>
          </a:blip>
          <a:srcRect/>
          <a:stretch>
            <a:fillRect/>
          </a:stretch>
        </p:blipFill>
        <p:spPr>
          <a:xfrm>
            <a:off x="457200" y="3153960"/>
            <a:ext cx="4572000" cy="2701925"/>
          </a:xfrm>
        </p:spPr>
      </p:pic>
      <p:sp>
        <p:nvSpPr>
          <p:cNvPr id="5" name="Slide Number Placeholder 4">
            <a:extLst>
              <a:ext uri="{FF2B5EF4-FFF2-40B4-BE49-F238E27FC236}">
                <a16:creationId xmlns:a16="http://schemas.microsoft.com/office/drawing/2014/main" id="{2165235C-3CEA-6B86-E473-33C5A7C60D81}"/>
              </a:ext>
            </a:extLst>
          </p:cNvPr>
          <p:cNvSpPr>
            <a:spLocks noGrp="1"/>
          </p:cNvSpPr>
          <p:nvPr>
            <p:ph type="sldNum" sz="quarter" idx="12"/>
          </p:nvPr>
        </p:nvSpPr>
        <p:spPr/>
        <p:txBody>
          <a:bodyPr/>
          <a:lstStyle/>
          <a:p>
            <a:pPr>
              <a:defRPr/>
            </a:pPr>
            <a:fld id="{803CF310-710B-4DF3-B563-7FAA218FEFCB}" type="slidenum">
              <a:rPr lang="en-US" altLang="ru-RU" smtClean="0"/>
              <a:pPr>
                <a:defRPr/>
              </a:pPr>
              <a:t>39</a:t>
            </a:fld>
            <a:endParaRPr lang="en-US" altLang="ru-RU"/>
          </a:p>
        </p:txBody>
      </p:sp>
      <p:sp>
        <p:nvSpPr>
          <p:cNvPr id="3" name="TextBox 2">
            <a:extLst>
              <a:ext uri="{FF2B5EF4-FFF2-40B4-BE49-F238E27FC236}">
                <a16:creationId xmlns:a16="http://schemas.microsoft.com/office/drawing/2014/main" id="{5A91668A-12EF-5847-9E2D-D9C7FB74ECA3}"/>
              </a:ext>
            </a:extLst>
          </p:cNvPr>
          <p:cNvSpPr txBox="1"/>
          <p:nvPr/>
        </p:nvSpPr>
        <p:spPr>
          <a:xfrm>
            <a:off x="876300" y="5958861"/>
            <a:ext cx="3733800" cy="646331"/>
          </a:xfrm>
          <a:prstGeom prst="rect">
            <a:avLst/>
          </a:prstGeom>
          <a:noFill/>
        </p:spPr>
        <p:txBody>
          <a:bodyPr wrap="square">
            <a:spAutoFit/>
          </a:bodyPr>
          <a:lstStyle/>
          <a:p>
            <a:pPr algn="ctr"/>
            <a:r>
              <a:rPr lang="ru-RU" sz="1800" b="1" i="0" u="none" strike="noStrike" dirty="0">
                <a:solidFill>
                  <a:srgbClr val="003399"/>
                </a:solidFill>
                <a:effectLst/>
                <a:cs typeface="Times New Roman" panose="02020603050405020304" pitchFamily="18" charset="0"/>
              </a:rPr>
              <a:t>Чувствительный к пробегу телескоп детекторов</a:t>
            </a:r>
            <a:endParaRPr lang="en-RU" sz="1800" b="1" dirty="0">
              <a:solidFill>
                <a:srgbClr val="003399"/>
              </a:solidFill>
              <a:cs typeface="Times New Roman" panose="02020603050405020304" pitchFamily="18" charset="0"/>
            </a:endParaRPr>
          </a:p>
        </p:txBody>
      </p:sp>
      <p:pic>
        <p:nvPicPr>
          <p:cNvPr id="1026" name="Picture 2">
            <a:extLst>
              <a:ext uri="{FF2B5EF4-FFF2-40B4-BE49-F238E27FC236}">
                <a16:creationId xmlns:a16="http://schemas.microsoft.com/office/drawing/2014/main" id="{D1F9BBBE-9B1F-1F37-A459-32299B5AF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138085"/>
            <a:ext cx="3136900" cy="2717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97B70A-688E-53C3-4A34-379558362994}"/>
              </a:ext>
            </a:extLst>
          </p:cNvPr>
          <p:cNvSpPr txBox="1"/>
          <p:nvPr/>
        </p:nvSpPr>
        <p:spPr>
          <a:xfrm>
            <a:off x="5410200" y="5866529"/>
            <a:ext cx="3200400" cy="830997"/>
          </a:xfrm>
          <a:prstGeom prst="rect">
            <a:avLst/>
          </a:prstGeom>
          <a:noFill/>
        </p:spPr>
        <p:txBody>
          <a:bodyPr wrap="square">
            <a:spAutoFit/>
          </a:bodyPr>
          <a:lstStyle/>
          <a:p>
            <a:pPr algn="ctr"/>
            <a:r>
              <a:rPr lang="ru-RU" sz="1600" b="1" i="0" u="none" strike="noStrike" dirty="0">
                <a:solidFill>
                  <a:srgbClr val="003399"/>
                </a:solidFill>
                <a:effectLst/>
                <a:cs typeface="Times New Roman" panose="02020603050405020304" pitchFamily="18" charset="0"/>
              </a:rPr>
              <a:t>Двумерное распределение </a:t>
            </a:r>
            <a:r>
              <a:rPr lang="en-GB" sz="1600" b="1" i="0" u="none" strike="noStrike" dirty="0">
                <a:solidFill>
                  <a:srgbClr val="003399"/>
                </a:solidFill>
                <a:effectLst/>
                <a:cs typeface="Times New Roman" panose="02020603050405020304" pitchFamily="18" charset="0"/>
              </a:rPr>
              <a:t>V</a:t>
            </a:r>
            <a:r>
              <a:rPr lang="en-GB" sz="1600" b="1" i="0" u="none" strike="noStrike" baseline="-25000" dirty="0">
                <a:solidFill>
                  <a:srgbClr val="003399"/>
                </a:solidFill>
                <a:effectLst/>
                <a:cs typeface="Times New Roman" panose="02020603050405020304" pitchFamily="18" charset="0"/>
              </a:rPr>
              <a:t>1</a:t>
            </a:r>
            <a:r>
              <a:rPr lang="en-GB" sz="1600" b="1" i="0" u="none" strike="noStrike" dirty="0">
                <a:solidFill>
                  <a:srgbClr val="003399"/>
                </a:solidFill>
                <a:effectLst/>
                <a:cs typeface="Times New Roman" panose="02020603050405020304" pitchFamily="18" charset="0"/>
              </a:rPr>
              <a:t>(V</a:t>
            </a:r>
            <a:r>
              <a:rPr lang="en-GB" sz="1600" b="1" i="0" u="none" strike="noStrike" baseline="-25000" dirty="0">
                <a:solidFill>
                  <a:srgbClr val="003399"/>
                </a:solidFill>
                <a:effectLst/>
                <a:cs typeface="Times New Roman" panose="02020603050405020304" pitchFamily="18" charset="0"/>
              </a:rPr>
              <a:t>2</a:t>
            </a:r>
            <a:r>
              <a:rPr lang="en-GB" sz="1600" b="1" i="0" u="none" strike="noStrike" dirty="0">
                <a:solidFill>
                  <a:srgbClr val="003399"/>
                </a:solidFill>
                <a:effectLst/>
                <a:cs typeface="Times New Roman" panose="02020603050405020304" pitchFamily="18" charset="0"/>
              </a:rPr>
              <a:t>). </a:t>
            </a:r>
            <a:r>
              <a:rPr lang="ru-RU" sz="1600" b="1" dirty="0">
                <a:solidFill>
                  <a:srgbClr val="003399"/>
                </a:solidFill>
                <a:cs typeface="Times New Roman" panose="02020603050405020304" pitchFamily="18" charset="0"/>
              </a:rPr>
              <a:t>Идентифицируются </a:t>
            </a:r>
            <a:r>
              <a:rPr lang="ru-RU" sz="1600" b="1" i="0" u="none" strike="noStrike" baseline="30000" dirty="0">
                <a:solidFill>
                  <a:srgbClr val="003399"/>
                </a:solidFill>
                <a:effectLst/>
                <a:cs typeface="Times New Roman" panose="02020603050405020304" pitchFamily="18" charset="0"/>
              </a:rPr>
              <a:t>6</a:t>
            </a:r>
            <a:r>
              <a:rPr lang="en-GB" sz="1600" b="1" i="0" u="none" strike="noStrike" dirty="0">
                <a:solidFill>
                  <a:srgbClr val="003399"/>
                </a:solidFill>
                <a:effectLst/>
                <a:cs typeface="Times New Roman" panose="02020603050405020304" pitchFamily="18" charset="0"/>
              </a:rPr>
              <a:t>Li, </a:t>
            </a:r>
            <a:r>
              <a:rPr lang="en-GB" sz="1600" b="1" i="0" u="none" strike="noStrike" baseline="30000" dirty="0">
                <a:solidFill>
                  <a:srgbClr val="003399"/>
                </a:solidFill>
                <a:effectLst/>
                <a:cs typeface="Times New Roman" panose="02020603050405020304" pitchFamily="18" charset="0"/>
              </a:rPr>
              <a:t>9</a:t>
            </a:r>
            <a:r>
              <a:rPr lang="en-GB" sz="1600" b="1" i="0" u="none" strike="noStrike" dirty="0">
                <a:solidFill>
                  <a:srgbClr val="003399"/>
                </a:solidFill>
                <a:effectLst/>
                <a:cs typeface="Times New Roman" panose="02020603050405020304" pitchFamily="18" charset="0"/>
              </a:rPr>
              <a:t>Be, </a:t>
            </a:r>
            <a:r>
              <a:rPr lang="en-GB" sz="1600" b="1" i="0" u="none" strike="noStrike" baseline="30000" dirty="0">
                <a:solidFill>
                  <a:srgbClr val="003399"/>
                </a:solidFill>
                <a:effectLst/>
                <a:cs typeface="Times New Roman" panose="02020603050405020304" pitchFamily="18" charset="0"/>
              </a:rPr>
              <a:t>10</a:t>
            </a:r>
            <a:r>
              <a:rPr lang="en-GB" sz="1600" b="1" i="0" u="none" strike="noStrike" dirty="0">
                <a:solidFill>
                  <a:srgbClr val="003399"/>
                </a:solidFill>
                <a:effectLst/>
                <a:cs typeface="Times New Roman" panose="02020603050405020304" pitchFamily="18" charset="0"/>
              </a:rPr>
              <a:t>B, </a:t>
            </a:r>
            <a:r>
              <a:rPr lang="en-GB" sz="1600" b="1" i="0" u="none" strike="noStrike" baseline="30000" dirty="0">
                <a:solidFill>
                  <a:srgbClr val="003399"/>
                </a:solidFill>
                <a:effectLst/>
                <a:cs typeface="Times New Roman" panose="02020603050405020304" pitchFamily="18" charset="0"/>
              </a:rPr>
              <a:t>12</a:t>
            </a:r>
            <a:r>
              <a:rPr lang="en-GB" sz="1600" b="1" i="0" u="none" strike="noStrike" dirty="0">
                <a:solidFill>
                  <a:srgbClr val="003399"/>
                </a:solidFill>
                <a:effectLst/>
                <a:cs typeface="Times New Roman" panose="02020603050405020304" pitchFamily="18" charset="0"/>
              </a:rPr>
              <a:t>C, </a:t>
            </a:r>
            <a:r>
              <a:rPr lang="en-GB" sz="1600" b="1" i="0" u="none" strike="noStrike" baseline="30000" dirty="0">
                <a:solidFill>
                  <a:srgbClr val="003399"/>
                </a:solidFill>
                <a:effectLst/>
                <a:cs typeface="Times New Roman" panose="02020603050405020304" pitchFamily="18" charset="0"/>
              </a:rPr>
              <a:t>14</a:t>
            </a:r>
            <a:r>
              <a:rPr lang="en-GB" sz="1600" b="1" i="0" u="none" strike="noStrike" dirty="0">
                <a:solidFill>
                  <a:srgbClr val="003399"/>
                </a:solidFill>
                <a:effectLst/>
                <a:cs typeface="Times New Roman" panose="02020603050405020304" pitchFamily="18" charset="0"/>
              </a:rPr>
              <a:t>N </a:t>
            </a:r>
            <a:r>
              <a:rPr lang="ru-RU" sz="1600" b="1" i="0" u="none" strike="noStrike" dirty="0">
                <a:solidFill>
                  <a:srgbClr val="003399"/>
                </a:solidFill>
                <a:effectLst/>
                <a:cs typeface="Times New Roman" panose="02020603050405020304" pitchFamily="18" charset="0"/>
              </a:rPr>
              <a:t>и </a:t>
            </a:r>
            <a:r>
              <a:rPr lang="ru-RU" sz="1600" b="1" i="0" u="none" strike="noStrike" baseline="30000" dirty="0">
                <a:solidFill>
                  <a:srgbClr val="003399"/>
                </a:solidFill>
                <a:effectLst/>
                <a:cs typeface="Times New Roman" panose="02020603050405020304" pitchFamily="18" charset="0"/>
              </a:rPr>
              <a:t>16</a:t>
            </a:r>
            <a:r>
              <a:rPr lang="en-GB" sz="1600" b="1" i="0" u="none" strike="noStrike" dirty="0">
                <a:solidFill>
                  <a:srgbClr val="003399"/>
                </a:solidFill>
                <a:effectLst/>
                <a:cs typeface="Times New Roman" panose="02020603050405020304" pitchFamily="18" charset="0"/>
              </a:rPr>
              <a:t>O.</a:t>
            </a:r>
            <a:endParaRPr lang="en-RU" sz="1600" b="1" dirty="0">
              <a:solidFill>
                <a:srgbClr val="003399"/>
              </a:solidFill>
              <a:cs typeface="Times New Roman" panose="02020603050405020304" pitchFamily="18" charset="0"/>
            </a:endParaRPr>
          </a:p>
        </p:txBody>
      </p:sp>
      <p:sp>
        <p:nvSpPr>
          <p:cNvPr id="8" name="TextBox 7">
            <a:extLst>
              <a:ext uri="{FF2B5EF4-FFF2-40B4-BE49-F238E27FC236}">
                <a16:creationId xmlns:a16="http://schemas.microsoft.com/office/drawing/2014/main" id="{88CE180D-DDB7-EFD1-4BDE-4BDCECD30697}"/>
              </a:ext>
            </a:extLst>
          </p:cNvPr>
          <p:cNvSpPr txBox="1"/>
          <p:nvPr/>
        </p:nvSpPr>
        <p:spPr>
          <a:xfrm>
            <a:off x="266700" y="1717273"/>
            <a:ext cx="8610600" cy="1169551"/>
          </a:xfrm>
          <a:prstGeom prst="rect">
            <a:avLst/>
          </a:prstGeom>
          <a:noFill/>
        </p:spPr>
        <p:txBody>
          <a:bodyPr wrap="square">
            <a:spAutoFit/>
          </a:bodyPr>
          <a:lstStyle/>
          <a:p>
            <a:pPr algn="just"/>
            <a:r>
              <a:rPr lang="ru-RU" sz="1400" b="1" i="0" u="none" strike="noStrike" dirty="0">
                <a:solidFill>
                  <a:schemeClr val="tx2"/>
                </a:solidFill>
                <a:effectLst/>
                <a:cs typeface="Times New Roman" panose="02020603050405020304" pitchFamily="18" charset="0"/>
              </a:rPr>
              <a:t>В случае резистивного анода сигналы </a:t>
            </a:r>
            <a:r>
              <a:rPr lang="en-GB" sz="1400" b="1" i="0" u="none" strike="noStrike" dirty="0">
                <a:solidFill>
                  <a:schemeClr val="tx2"/>
                </a:solidFill>
                <a:effectLst/>
                <a:cs typeface="Times New Roman" panose="02020603050405020304" pitchFamily="18" charset="0"/>
              </a:rPr>
              <a:t>V</a:t>
            </a:r>
            <a:r>
              <a:rPr lang="en-GB" sz="1400" b="1" i="0" u="none" strike="noStrike" baseline="-25000" dirty="0">
                <a:solidFill>
                  <a:schemeClr val="tx2"/>
                </a:solidFill>
                <a:effectLst/>
                <a:cs typeface="Times New Roman" panose="02020603050405020304" pitchFamily="18" charset="0"/>
              </a:rPr>
              <a:t>1</a:t>
            </a:r>
            <a:r>
              <a:rPr lang="en-GB" sz="1400" b="1" i="0" u="none" strike="noStrike" dirty="0">
                <a:solidFill>
                  <a:schemeClr val="tx2"/>
                </a:solidFill>
                <a:effectLst/>
                <a:cs typeface="Times New Roman" panose="02020603050405020304" pitchFamily="18" charset="0"/>
              </a:rPr>
              <a:t> </a:t>
            </a:r>
            <a:r>
              <a:rPr lang="ru-RU" sz="1400" b="1" i="0" u="none" strike="noStrike" dirty="0">
                <a:solidFill>
                  <a:schemeClr val="tx2"/>
                </a:solidFill>
                <a:effectLst/>
                <a:cs typeface="Times New Roman" panose="02020603050405020304" pitchFamily="18" charset="0"/>
              </a:rPr>
              <a:t>и </a:t>
            </a:r>
            <a:r>
              <a:rPr lang="en-GB" sz="1400" b="1" i="0" u="none" strike="noStrike" dirty="0">
                <a:solidFill>
                  <a:schemeClr val="tx2"/>
                </a:solidFill>
                <a:effectLst/>
                <a:cs typeface="Times New Roman" panose="02020603050405020304" pitchFamily="18" charset="0"/>
              </a:rPr>
              <a:t>V</a:t>
            </a:r>
            <a:r>
              <a:rPr lang="en-GB" sz="1400" b="1" i="0" u="none" strike="noStrike" baseline="-25000" dirty="0">
                <a:solidFill>
                  <a:schemeClr val="tx2"/>
                </a:solidFill>
                <a:effectLst/>
                <a:cs typeface="Times New Roman" panose="02020603050405020304" pitchFamily="18" charset="0"/>
              </a:rPr>
              <a:t>2</a:t>
            </a:r>
            <a:r>
              <a:rPr lang="en-GB" sz="1400" b="1" i="0" u="none" strike="noStrike" dirty="0">
                <a:solidFill>
                  <a:schemeClr val="tx2"/>
                </a:solidFill>
                <a:effectLst/>
                <a:cs typeface="Times New Roman" panose="02020603050405020304" pitchFamily="18" charset="0"/>
              </a:rPr>
              <a:t> </a:t>
            </a:r>
            <a:r>
              <a:rPr lang="ru-RU" sz="1400" b="1" i="0" u="none" strike="noStrike" dirty="0">
                <a:solidFill>
                  <a:schemeClr val="tx2"/>
                </a:solidFill>
                <a:effectLst/>
                <a:cs typeface="Times New Roman" panose="02020603050405020304" pitchFamily="18" charset="0"/>
              </a:rPr>
              <a:t>снимаются с его противоположных концов. Если пробег частицы </a:t>
            </a:r>
            <a:r>
              <a:rPr lang="en-GB" sz="1400" b="1" i="0" u="none" strike="noStrike" dirty="0">
                <a:solidFill>
                  <a:schemeClr val="tx2"/>
                </a:solidFill>
                <a:effectLst/>
                <a:cs typeface="Times New Roman" panose="02020603050405020304" pitchFamily="18" charset="0"/>
              </a:rPr>
              <a:t>R </a:t>
            </a:r>
            <a:r>
              <a:rPr lang="ru-RU" sz="1400" b="1" i="0" u="none" strike="noStrike" dirty="0">
                <a:solidFill>
                  <a:schemeClr val="tx2"/>
                </a:solidFill>
                <a:effectLst/>
                <a:cs typeface="Times New Roman" panose="02020603050405020304" pitchFamily="18" charset="0"/>
              </a:rPr>
              <a:t>больше длины ионизационной камеры </a:t>
            </a:r>
            <a:r>
              <a:rPr lang="en-GB" sz="1400" b="1" i="0" u="none" strike="noStrike" dirty="0">
                <a:solidFill>
                  <a:schemeClr val="tx2"/>
                </a:solidFill>
                <a:effectLst/>
                <a:cs typeface="Times New Roman" panose="02020603050405020304" pitchFamily="18" charset="0"/>
              </a:rPr>
              <a:t>L, </a:t>
            </a:r>
            <a:r>
              <a:rPr lang="ru-RU" sz="1400" b="1" i="0" u="none" strike="noStrike" dirty="0">
                <a:solidFill>
                  <a:schemeClr val="tx2"/>
                </a:solidFill>
                <a:effectLst/>
                <a:cs typeface="Times New Roman" panose="02020603050405020304" pitchFamily="18" charset="0"/>
              </a:rPr>
              <a:t>то она работает как </a:t>
            </a:r>
            <a:r>
              <a:rPr lang="el-GR" sz="1400" b="1" i="0" u="none" strike="noStrike" dirty="0">
                <a:solidFill>
                  <a:schemeClr val="tx2"/>
                </a:solidFill>
                <a:effectLst/>
                <a:cs typeface="Times New Roman" panose="02020603050405020304" pitchFamily="18" charset="0"/>
              </a:rPr>
              <a:t>Δ</a:t>
            </a:r>
            <a:r>
              <a:rPr lang="en-GB" sz="1400" b="1" dirty="0">
                <a:solidFill>
                  <a:schemeClr val="tx2"/>
                </a:solidFill>
                <a:cs typeface="Times New Roman" panose="02020603050405020304" pitchFamily="18" charset="0"/>
              </a:rPr>
              <a:t>E-</a:t>
            </a:r>
            <a:r>
              <a:rPr lang="ru-RU" sz="1400" b="1" dirty="0">
                <a:solidFill>
                  <a:schemeClr val="tx2"/>
                </a:solidFill>
                <a:cs typeface="Times New Roman" panose="02020603050405020304" pitchFamily="18" charset="0"/>
              </a:rPr>
              <a:t>детектор.</a:t>
            </a:r>
            <a:r>
              <a:rPr lang="ru-RU" sz="1400" b="1" i="0" u="none" strike="noStrike" dirty="0">
                <a:solidFill>
                  <a:schemeClr val="tx2"/>
                </a:solidFill>
                <a:effectLst/>
                <a:cs typeface="Times New Roman" panose="02020603050405020304" pitchFamily="18" charset="0"/>
              </a:rPr>
              <a:t> Суммарный сигнал пропорционален энергетическим потерям в камере </a:t>
            </a:r>
            <a:r>
              <a:rPr lang="ru-RU" sz="1400" b="1" dirty="0">
                <a:solidFill>
                  <a:schemeClr val="tx2"/>
                </a:solidFill>
                <a:cs typeface="Times New Roman" panose="02020603050405020304" pitchFamily="18" charset="0"/>
              </a:rPr>
              <a:t>(</a:t>
            </a:r>
            <a:r>
              <a:rPr lang="el-GR" sz="1400" b="1" i="0" u="none" strike="noStrike" dirty="0">
                <a:solidFill>
                  <a:schemeClr val="tx2"/>
                </a:solidFill>
                <a:effectLst/>
                <a:cs typeface="Times New Roman" panose="02020603050405020304" pitchFamily="18" charset="0"/>
              </a:rPr>
              <a:t>Δ</a:t>
            </a:r>
            <a:r>
              <a:rPr lang="en-GB" sz="1400" b="1" dirty="0">
                <a:solidFill>
                  <a:schemeClr val="tx2"/>
                </a:solidFill>
                <a:cs typeface="Times New Roman" panose="02020603050405020304" pitchFamily="18" charset="0"/>
              </a:rPr>
              <a:t>E = k[V</a:t>
            </a:r>
            <a:r>
              <a:rPr lang="en-GB" sz="1400" b="1" baseline="-25000" dirty="0">
                <a:solidFill>
                  <a:schemeClr val="tx2"/>
                </a:solidFill>
                <a:cs typeface="Times New Roman" panose="02020603050405020304" pitchFamily="18" charset="0"/>
              </a:rPr>
              <a:t>1</a:t>
            </a:r>
            <a:r>
              <a:rPr lang="en-GB" sz="1400" b="1" dirty="0">
                <a:solidFill>
                  <a:schemeClr val="tx2"/>
                </a:solidFill>
                <a:cs typeface="Times New Roman" panose="02020603050405020304" pitchFamily="18" charset="0"/>
              </a:rPr>
              <a:t> + V</a:t>
            </a:r>
            <a:r>
              <a:rPr lang="en-GB" sz="1400" b="1" baseline="-25000" dirty="0">
                <a:solidFill>
                  <a:schemeClr val="tx2"/>
                </a:solidFill>
                <a:cs typeface="Times New Roman" panose="02020603050405020304" pitchFamily="18" charset="0"/>
              </a:rPr>
              <a:t>2</a:t>
            </a:r>
            <a:r>
              <a:rPr lang="en-GB" sz="1400" b="1" dirty="0">
                <a:solidFill>
                  <a:schemeClr val="tx2"/>
                </a:solidFill>
                <a:cs typeface="Times New Roman" panose="02020603050405020304" pitchFamily="18" charset="0"/>
              </a:rPr>
              <a:t>]).</a:t>
            </a:r>
            <a:r>
              <a:rPr lang="en-GB" sz="1400" b="1" i="0" u="none" strike="noStrike" dirty="0">
                <a:solidFill>
                  <a:schemeClr val="tx2"/>
                </a:solidFill>
                <a:effectLst/>
                <a:cs typeface="Times New Roman" panose="02020603050405020304" pitchFamily="18" charset="0"/>
              </a:rPr>
              <a:t> </a:t>
            </a:r>
            <a:r>
              <a:rPr lang="ru-RU" sz="1400" b="1" i="0" u="none" strike="noStrike" dirty="0">
                <a:solidFill>
                  <a:schemeClr val="tx2"/>
                </a:solidFill>
                <a:effectLst/>
                <a:cs typeface="Times New Roman" panose="02020603050405020304" pitchFamily="18" charset="0"/>
              </a:rPr>
              <a:t>Если </a:t>
            </a:r>
            <a:r>
              <a:rPr lang="en-GB" sz="1400" b="1" i="0" u="none" strike="noStrike" dirty="0">
                <a:solidFill>
                  <a:schemeClr val="tx2"/>
                </a:solidFill>
                <a:effectLst/>
                <a:cs typeface="Times New Roman" panose="02020603050405020304" pitchFamily="18" charset="0"/>
              </a:rPr>
              <a:t>R &lt; L </a:t>
            </a:r>
            <a:r>
              <a:rPr lang="ru-RU" sz="1400" b="1" i="0" u="none" strike="noStrike" dirty="0">
                <a:solidFill>
                  <a:schemeClr val="tx2"/>
                </a:solidFill>
                <a:effectLst/>
                <a:cs typeface="Times New Roman" panose="02020603050405020304" pitchFamily="18" charset="0"/>
              </a:rPr>
              <a:t>система работает в другом режиме. Заряд, который попадает на его сегмент </a:t>
            </a:r>
            <a:r>
              <a:rPr lang="en-GB" sz="1400" b="1" i="0" u="none" strike="noStrike" dirty="0">
                <a:solidFill>
                  <a:schemeClr val="tx2"/>
                </a:solidFill>
                <a:effectLst/>
                <a:cs typeface="Times New Roman" panose="02020603050405020304" pitchFamily="18" charset="0"/>
              </a:rPr>
              <a:t>dx, </a:t>
            </a:r>
            <a:r>
              <a:rPr lang="ru-RU" sz="1400" b="1" i="0" u="none" strike="noStrike" dirty="0">
                <a:solidFill>
                  <a:schemeClr val="tx2"/>
                </a:solidFill>
                <a:effectLst/>
                <a:cs typeface="Times New Roman" panose="02020603050405020304" pitchFamily="18" charset="0"/>
              </a:rPr>
              <a:t>пропорционален величине ионизационных потерь. Сигналы </a:t>
            </a:r>
            <a:r>
              <a:rPr lang="en-GB" sz="1400" b="1" i="0" u="none" strike="noStrike" dirty="0">
                <a:solidFill>
                  <a:schemeClr val="tx2"/>
                </a:solidFill>
                <a:effectLst/>
                <a:cs typeface="Times New Roman" panose="02020603050405020304" pitchFamily="18" charset="0"/>
              </a:rPr>
              <a:t>V</a:t>
            </a:r>
            <a:r>
              <a:rPr lang="en-GB" sz="1400" b="1" i="0" u="none" strike="noStrike" baseline="-25000" dirty="0">
                <a:solidFill>
                  <a:schemeClr val="tx2"/>
                </a:solidFill>
                <a:effectLst/>
                <a:cs typeface="Times New Roman" panose="02020603050405020304" pitchFamily="18" charset="0"/>
              </a:rPr>
              <a:t>1</a:t>
            </a:r>
            <a:r>
              <a:rPr lang="en-GB" sz="1400" b="1" i="0" u="none" strike="noStrike" dirty="0">
                <a:solidFill>
                  <a:schemeClr val="tx2"/>
                </a:solidFill>
                <a:effectLst/>
                <a:cs typeface="Times New Roman" panose="02020603050405020304" pitchFamily="18" charset="0"/>
              </a:rPr>
              <a:t> </a:t>
            </a:r>
            <a:r>
              <a:rPr lang="ru-RU" sz="1400" b="1" i="0" u="none" strike="noStrike" dirty="0">
                <a:solidFill>
                  <a:schemeClr val="tx2"/>
                </a:solidFill>
                <a:effectLst/>
                <a:cs typeface="Times New Roman" panose="02020603050405020304" pitchFamily="18" charset="0"/>
              </a:rPr>
              <a:t>и </a:t>
            </a:r>
            <a:r>
              <a:rPr lang="en-GB" sz="1400" b="1" i="0" u="none" strike="noStrike" dirty="0">
                <a:solidFill>
                  <a:schemeClr val="tx2"/>
                </a:solidFill>
                <a:effectLst/>
                <a:cs typeface="Times New Roman" panose="02020603050405020304" pitchFamily="18" charset="0"/>
              </a:rPr>
              <a:t>V</a:t>
            </a:r>
            <a:r>
              <a:rPr lang="en-GB" sz="1400" b="1" i="0" u="none" strike="noStrike" baseline="-25000" dirty="0">
                <a:solidFill>
                  <a:schemeClr val="tx2"/>
                </a:solidFill>
                <a:effectLst/>
                <a:cs typeface="Times New Roman" panose="02020603050405020304" pitchFamily="18" charset="0"/>
              </a:rPr>
              <a:t>2</a:t>
            </a:r>
            <a:r>
              <a:rPr lang="en-GB" sz="1400" b="1" i="0" u="none" strike="noStrike" dirty="0">
                <a:solidFill>
                  <a:schemeClr val="tx2"/>
                </a:solidFill>
                <a:effectLst/>
                <a:cs typeface="Times New Roman" panose="02020603050405020304" pitchFamily="18" charset="0"/>
              </a:rPr>
              <a:t> </a:t>
            </a:r>
            <a:r>
              <a:rPr lang="ru-RU" sz="1400" b="1" i="0" u="none" strike="noStrike" dirty="0">
                <a:solidFill>
                  <a:schemeClr val="tx2"/>
                </a:solidFill>
                <a:effectLst/>
                <a:cs typeface="Times New Roman" panose="02020603050405020304" pitchFamily="18" charset="0"/>
              </a:rPr>
              <a:t>используются для идентификации.</a:t>
            </a:r>
            <a:endParaRPr lang="en-RU" sz="1400" b="1" dirty="0">
              <a:solidFill>
                <a:schemeClr val="tx2"/>
              </a:solidFill>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85800" y="228600"/>
            <a:ext cx="7772400" cy="838200"/>
          </a:xfrm>
        </p:spPr>
        <p:txBody>
          <a:bodyPr/>
          <a:lstStyle/>
          <a:p>
            <a:pPr eaLnBrk="1" hangingPunct="1"/>
            <a:r>
              <a:rPr lang="ru-RU" altLang="ru-RU" sz="3200" b="1" dirty="0">
                <a:solidFill>
                  <a:srgbClr val="FF0000"/>
                </a:solidFill>
              </a:rPr>
              <a:t>Анализ кинематики реакции</a:t>
            </a:r>
            <a:r>
              <a:rPr lang="en-US" altLang="ru-RU" sz="3200" b="1" dirty="0">
                <a:solidFill>
                  <a:srgbClr val="FF0000"/>
                </a:solidFill>
              </a:rPr>
              <a:t> (2V-2E)</a:t>
            </a:r>
            <a:endParaRPr lang="ru-RU" altLang="ru-RU" sz="3200" b="1" dirty="0">
              <a:solidFill>
                <a:srgbClr val="FF0000"/>
              </a:solidFill>
            </a:endParaRPr>
          </a:p>
        </p:txBody>
      </p:sp>
      <p:graphicFrame>
        <p:nvGraphicFramePr>
          <p:cNvPr id="7172" name="Object 2"/>
          <p:cNvGraphicFramePr>
            <a:graphicFrameLocks noGrp="1" noChangeAspect="1"/>
          </p:cNvGraphicFramePr>
          <p:nvPr>
            <p:ph sz="half" idx="1"/>
            <p:extLst>
              <p:ext uri="{D42A27DB-BD31-4B8C-83A1-F6EECF244321}">
                <p14:modId xmlns:p14="http://schemas.microsoft.com/office/powerpoint/2010/main" val="3942452971"/>
              </p:ext>
            </p:extLst>
          </p:nvPr>
        </p:nvGraphicFramePr>
        <p:xfrm>
          <a:off x="304800" y="1568920"/>
          <a:ext cx="5860436" cy="4329759"/>
        </p:xfrm>
        <a:graphic>
          <a:graphicData uri="http://schemas.openxmlformats.org/presentationml/2006/ole">
            <mc:AlternateContent xmlns:mc="http://schemas.openxmlformats.org/markup-compatibility/2006">
              <mc:Choice xmlns:v="urn:schemas-microsoft-com:vml" Requires="v">
                <p:oleObj name="CorelDRAW" r:id="rId2" imgW="6331170" imgH="4677043" progId="CorelDRAW.Graphic.12">
                  <p:embed/>
                </p:oleObj>
              </mc:Choice>
              <mc:Fallback>
                <p:oleObj name="CorelDRAW" r:id="rId2" imgW="6331170" imgH="4677043" progId="CorelDRAW.Graphic.12">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68920"/>
                        <a:ext cx="5860436" cy="4329759"/>
                      </a:xfrm>
                      <a:prstGeom prst="rect">
                        <a:avLst/>
                      </a:prstGeom>
                      <a:noFill/>
                      <a:ln>
                        <a:noFill/>
                      </a:ln>
                      <a:effectLst/>
                    </p:spPr>
                  </p:pic>
                </p:oleObj>
              </mc:Fallback>
            </mc:AlternateContent>
          </a:graphicData>
        </a:graphic>
      </p:graphicFrame>
      <p:pic>
        <p:nvPicPr>
          <p:cNvPr id="7173" name="Picture 4" descr="mtke355"/>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a:xfrm>
            <a:off x="6240916" y="1500981"/>
            <a:ext cx="2881313" cy="4465638"/>
          </a:xfrm>
          <a:solidFill>
            <a:srgbClr val="FFFFFF"/>
          </a:solidFill>
        </p:spPr>
      </p:pic>
      <p:sp>
        <p:nvSpPr>
          <p:cNvPr id="4" name="Slide Number Placeholder 3">
            <a:extLst>
              <a:ext uri="{FF2B5EF4-FFF2-40B4-BE49-F238E27FC236}">
                <a16:creationId xmlns:a16="http://schemas.microsoft.com/office/drawing/2014/main" id="{B2557DA4-9DC3-9481-A9AA-38072D8D4F41}"/>
              </a:ext>
            </a:extLst>
          </p:cNvPr>
          <p:cNvSpPr>
            <a:spLocks noGrp="1"/>
          </p:cNvSpPr>
          <p:nvPr>
            <p:ph type="sldNum" sz="quarter" idx="12"/>
          </p:nvPr>
        </p:nvSpPr>
        <p:spPr/>
        <p:txBody>
          <a:bodyPr/>
          <a:lstStyle/>
          <a:p>
            <a:pPr>
              <a:defRPr/>
            </a:pPr>
            <a:fld id="{803CF310-710B-4DF3-B563-7FAA218FEFCB}" type="slidenum">
              <a:rPr lang="en-US" altLang="ru-RU" smtClean="0"/>
              <a:pPr>
                <a:defRPr/>
              </a:pPr>
              <a:t>4</a:t>
            </a:fld>
            <a:endParaRPr lang="en-US" altLang="ru-RU"/>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178"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3032125"/>
            <a:ext cx="7772400" cy="3216275"/>
          </a:xfrm>
          <a:noFill/>
        </p:spPr>
      </p:pic>
      <p:pic>
        <p:nvPicPr>
          <p:cNvPr id="50179" name="Picture 7"/>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auto">
          <a:xfrm>
            <a:off x="719138" y="228600"/>
            <a:ext cx="5480050"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8"/>
          <p:cNvSpPr txBox="1">
            <a:spLocks noChangeArrowheads="1"/>
          </p:cNvSpPr>
          <p:nvPr/>
        </p:nvSpPr>
        <p:spPr bwMode="auto">
          <a:xfrm>
            <a:off x="1447800" y="6286500"/>
            <a:ext cx="804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ru-RU" sz="1800" b="1" dirty="0">
                <a:solidFill>
                  <a:srgbClr val="003399"/>
                </a:solidFill>
              </a:rPr>
              <a:t>Z </a:t>
            </a:r>
            <a:r>
              <a:rPr lang="en-US" altLang="ru-RU" sz="1800" b="1" dirty="0">
                <a:solidFill>
                  <a:srgbClr val="003399"/>
                </a:solidFill>
                <a:cs typeface="Times New Roman" panose="02020603050405020304" pitchFamily="18" charset="0"/>
              </a:rPr>
              <a:t>≈ 26</a:t>
            </a:r>
          </a:p>
        </p:txBody>
      </p:sp>
      <p:sp>
        <p:nvSpPr>
          <p:cNvPr id="50181" name="Text Box 9"/>
          <p:cNvSpPr txBox="1">
            <a:spLocks noChangeArrowheads="1"/>
          </p:cNvSpPr>
          <p:nvPr/>
        </p:nvSpPr>
        <p:spPr bwMode="auto">
          <a:xfrm>
            <a:off x="5345113" y="6286500"/>
            <a:ext cx="11636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ru-RU" sz="1800" b="1">
                <a:solidFill>
                  <a:srgbClr val="003399"/>
                </a:solidFill>
              </a:rPr>
              <a:t>Z = 90 </a:t>
            </a:r>
            <a:r>
              <a:rPr lang="en-US" altLang="ru-RU" sz="1800" b="1">
                <a:solidFill>
                  <a:srgbClr val="003399"/>
                </a:solidFill>
                <a:cs typeface="Times New Roman" panose="02020603050405020304" pitchFamily="18" charset="0"/>
              </a:rPr>
              <a:t>± 4</a:t>
            </a:r>
          </a:p>
        </p:txBody>
      </p:sp>
      <p:sp>
        <p:nvSpPr>
          <p:cNvPr id="2" name="TextBox 1"/>
          <p:cNvSpPr txBox="1"/>
          <p:nvPr/>
        </p:nvSpPr>
        <p:spPr>
          <a:xfrm>
            <a:off x="6400800" y="885825"/>
            <a:ext cx="2133600" cy="1323975"/>
          </a:xfrm>
          <a:prstGeom prst="rect">
            <a:avLst/>
          </a:prstGeom>
          <a:noFill/>
        </p:spPr>
        <p:txBody>
          <a:bodyPr>
            <a:spAutoFit/>
          </a:bodyPr>
          <a:lstStyle/>
          <a:p>
            <a:pPr eaLnBrk="1" hangingPunct="1">
              <a:defRPr/>
            </a:pPr>
            <a:r>
              <a:rPr lang="en-US" sz="2000" b="1" dirty="0">
                <a:solidFill>
                  <a:srgbClr val="7030A0"/>
                </a:solidFill>
              </a:rPr>
              <a:t>6 October 1966</a:t>
            </a:r>
          </a:p>
          <a:p>
            <a:pPr eaLnBrk="1" hangingPunct="1">
              <a:defRPr/>
            </a:pPr>
            <a:r>
              <a:rPr lang="en-US" sz="2000" b="1" dirty="0">
                <a:solidFill>
                  <a:srgbClr val="7030A0"/>
                </a:solidFill>
              </a:rPr>
              <a:t>14.5 h,</a:t>
            </a:r>
          </a:p>
          <a:p>
            <a:pPr eaLnBrk="1" hangingPunct="1">
              <a:defRPr/>
            </a:pPr>
            <a:r>
              <a:rPr lang="en-US" sz="2000" b="1" dirty="0">
                <a:solidFill>
                  <a:srgbClr val="7030A0"/>
                </a:solidFill>
              </a:rPr>
              <a:t>4.5 m</a:t>
            </a:r>
            <a:r>
              <a:rPr lang="en-US" sz="2000" b="1" baseline="30000" dirty="0">
                <a:solidFill>
                  <a:srgbClr val="7030A0"/>
                </a:solidFill>
              </a:rPr>
              <a:t>2</a:t>
            </a:r>
            <a:r>
              <a:rPr lang="en-US" sz="2000" b="1" dirty="0">
                <a:solidFill>
                  <a:srgbClr val="7030A0"/>
                </a:solidFill>
              </a:rPr>
              <a:t>, 4 g/cm</a:t>
            </a:r>
            <a:r>
              <a:rPr lang="en-US" sz="2000" b="1" baseline="30000" dirty="0">
                <a:solidFill>
                  <a:srgbClr val="7030A0"/>
                </a:solidFill>
              </a:rPr>
              <a:t>2</a:t>
            </a:r>
          </a:p>
          <a:p>
            <a:pPr eaLnBrk="1" hangingPunct="1">
              <a:defRPr/>
            </a:pPr>
            <a:r>
              <a:rPr lang="en-US" sz="2000" b="1" dirty="0">
                <a:solidFill>
                  <a:srgbClr val="7030A0"/>
                </a:solidFill>
              </a:rPr>
              <a:t>Z ≥ 21, N ≈ 2×10</a:t>
            </a:r>
            <a:r>
              <a:rPr lang="en-US" sz="2000" b="1" baseline="30000" dirty="0">
                <a:solidFill>
                  <a:srgbClr val="7030A0"/>
                </a:solidFill>
              </a:rPr>
              <a:t>5</a:t>
            </a:r>
            <a:endParaRPr lang="ru-RU" sz="2000" b="1" baseline="30000" dirty="0">
              <a:solidFill>
                <a:srgbClr val="7030A0"/>
              </a:solidFill>
            </a:endParaRPr>
          </a:p>
        </p:txBody>
      </p:sp>
      <p:sp>
        <p:nvSpPr>
          <p:cNvPr id="6" name="Slide Number Placeholder 5">
            <a:extLst>
              <a:ext uri="{FF2B5EF4-FFF2-40B4-BE49-F238E27FC236}">
                <a16:creationId xmlns:a16="http://schemas.microsoft.com/office/drawing/2014/main" id="{3A2E799E-04D4-0C62-28E1-D17CA70C5D53}"/>
              </a:ext>
            </a:extLst>
          </p:cNvPr>
          <p:cNvSpPr>
            <a:spLocks noGrp="1"/>
          </p:cNvSpPr>
          <p:nvPr>
            <p:ph type="sldNum" sz="quarter" idx="12"/>
          </p:nvPr>
        </p:nvSpPr>
        <p:spPr/>
        <p:txBody>
          <a:bodyPr/>
          <a:lstStyle/>
          <a:p>
            <a:pPr>
              <a:defRPr/>
            </a:pPr>
            <a:fld id="{4D1111E4-4A7E-4B63-83E7-AE6030EFCF47}" type="slidenum">
              <a:rPr lang="en-US" altLang="ru-RU" smtClean="0"/>
              <a:pPr>
                <a:defRPr/>
              </a:pPr>
              <a:t>40</a:t>
            </a:fld>
            <a:endParaRPr lang="en-US" altLang="ru-RU"/>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705600" y="838200"/>
            <a:ext cx="541338" cy="581025"/>
            <a:chOff x="4172" y="443"/>
            <a:chExt cx="341" cy="366"/>
          </a:xfrm>
        </p:grpSpPr>
        <p:sp>
          <p:nvSpPr>
            <p:cNvPr id="51279" name="Freeform 3"/>
            <p:cNvSpPr>
              <a:spLocks/>
            </p:cNvSpPr>
            <p:nvPr/>
          </p:nvSpPr>
          <p:spPr bwMode="auto">
            <a:xfrm>
              <a:off x="4172" y="443"/>
              <a:ext cx="341" cy="366"/>
            </a:xfrm>
            <a:custGeom>
              <a:avLst/>
              <a:gdLst>
                <a:gd name="T0" fmla="*/ 1647156 w 57"/>
                <a:gd name="T1" fmla="*/ 102456576 h 61"/>
                <a:gd name="T2" fmla="*/ 91871939 w 57"/>
                <a:gd name="T3" fmla="*/ 102456576 h 61"/>
                <a:gd name="T4" fmla="*/ 93519094 w 57"/>
                <a:gd name="T5" fmla="*/ 102456576 h 61"/>
                <a:gd name="T6" fmla="*/ 93519094 w 57"/>
                <a:gd name="T7" fmla="*/ 0 h 61"/>
                <a:gd name="T8" fmla="*/ 91871939 w 57"/>
                <a:gd name="T9" fmla="*/ 0 h 61"/>
                <a:gd name="T10" fmla="*/ 1647156 w 57"/>
                <a:gd name="T11" fmla="*/ 0 h 61"/>
                <a:gd name="T12" fmla="*/ 0 w 57"/>
                <a:gd name="T13" fmla="*/ 0 h 61"/>
                <a:gd name="T14" fmla="*/ 0 w 57"/>
                <a:gd name="T15" fmla="*/ 102456576 h 61"/>
                <a:gd name="T16" fmla="*/ 1647156 w 57"/>
                <a:gd name="T17" fmla="*/ 102456576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61"/>
                <a:gd name="T29" fmla="*/ 57 w 57"/>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61">
                  <a:moveTo>
                    <a:pt x="1" y="61"/>
                  </a:moveTo>
                  <a:lnTo>
                    <a:pt x="56" y="61"/>
                  </a:lnTo>
                  <a:cubicBezTo>
                    <a:pt x="57" y="61"/>
                    <a:pt x="57" y="61"/>
                    <a:pt x="57" y="61"/>
                  </a:cubicBezTo>
                  <a:lnTo>
                    <a:pt x="57" y="0"/>
                  </a:lnTo>
                  <a:cubicBezTo>
                    <a:pt x="57" y="0"/>
                    <a:pt x="57" y="0"/>
                    <a:pt x="56" y="0"/>
                  </a:cubicBezTo>
                  <a:lnTo>
                    <a:pt x="1" y="0"/>
                  </a:lnTo>
                  <a:cubicBezTo>
                    <a:pt x="0" y="0"/>
                    <a:pt x="0" y="0"/>
                    <a:pt x="0" y="0"/>
                  </a:cubicBezTo>
                  <a:lnTo>
                    <a:pt x="0" y="61"/>
                  </a:lnTo>
                  <a:cubicBezTo>
                    <a:pt x="0" y="61"/>
                    <a:pt x="0" y="61"/>
                    <a:pt x="1" y="61"/>
                  </a:cubicBezTo>
                  <a:close/>
                </a:path>
              </a:pathLst>
            </a:custGeom>
            <a:solidFill>
              <a:srgbClr val="FDFE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1280" name="Freeform 4"/>
            <p:cNvSpPr>
              <a:spLocks/>
            </p:cNvSpPr>
            <p:nvPr/>
          </p:nvSpPr>
          <p:spPr bwMode="auto">
            <a:xfrm>
              <a:off x="4172" y="443"/>
              <a:ext cx="341" cy="366"/>
            </a:xfrm>
            <a:custGeom>
              <a:avLst/>
              <a:gdLst>
                <a:gd name="T0" fmla="*/ 1647156 w 57"/>
                <a:gd name="T1" fmla="*/ 102456576 h 61"/>
                <a:gd name="T2" fmla="*/ 91871939 w 57"/>
                <a:gd name="T3" fmla="*/ 102456576 h 61"/>
                <a:gd name="T4" fmla="*/ 93519094 w 57"/>
                <a:gd name="T5" fmla="*/ 102456576 h 61"/>
                <a:gd name="T6" fmla="*/ 93519094 w 57"/>
                <a:gd name="T7" fmla="*/ 0 h 61"/>
                <a:gd name="T8" fmla="*/ 91871939 w 57"/>
                <a:gd name="T9" fmla="*/ 0 h 61"/>
                <a:gd name="T10" fmla="*/ 1647156 w 57"/>
                <a:gd name="T11" fmla="*/ 0 h 61"/>
                <a:gd name="T12" fmla="*/ 0 w 57"/>
                <a:gd name="T13" fmla="*/ 0 h 61"/>
                <a:gd name="T14" fmla="*/ 0 w 57"/>
                <a:gd name="T15" fmla="*/ 102456576 h 61"/>
                <a:gd name="T16" fmla="*/ 1647156 w 57"/>
                <a:gd name="T17" fmla="*/ 102456576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61"/>
                <a:gd name="T29" fmla="*/ 57 w 57"/>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61">
                  <a:moveTo>
                    <a:pt x="1" y="61"/>
                  </a:moveTo>
                  <a:lnTo>
                    <a:pt x="56" y="61"/>
                  </a:lnTo>
                  <a:cubicBezTo>
                    <a:pt x="57" y="61"/>
                    <a:pt x="57" y="61"/>
                    <a:pt x="57" y="61"/>
                  </a:cubicBezTo>
                  <a:lnTo>
                    <a:pt x="57" y="0"/>
                  </a:lnTo>
                  <a:cubicBezTo>
                    <a:pt x="57" y="0"/>
                    <a:pt x="57" y="0"/>
                    <a:pt x="56" y="0"/>
                  </a:cubicBezTo>
                  <a:lnTo>
                    <a:pt x="1" y="0"/>
                  </a:lnTo>
                  <a:cubicBezTo>
                    <a:pt x="0" y="0"/>
                    <a:pt x="0" y="0"/>
                    <a:pt x="0" y="0"/>
                  </a:cubicBezTo>
                  <a:lnTo>
                    <a:pt x="0" y="61"/>
                  </a:lnTo>
                  <a:cubicBezTo>
                    <a:pt x="0" y="61"/>
                    <a:pt x="0" y="61"/>
                    <a:pt x="1" y="61"/>
                  </a:cubicBezTo>
                  <a:close/>
                </a:path>
              </a:pathLst>
            </a:custGeom>
            <a:noFill/>
            <a:ln w="0">
              <a:solidFill>
                <a:srgbClr val="24211D"/>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00709" name="Rectangle 5"/>
            <p:cNvSpPr>
              <a:spLocks noChangeArrowheads="1"/>
            </p:cNvSpPr>
            <p:nvPr/>
          </p:nvSpPr>
          <p:spPr bwMode="auto">
            <a:xfrm>
              <a:off x="4267" y="595"/>
              <a:ext cx="239" cy="192"/>
            </a:xfrm>
            <a:prstGeom prst="rect">
              <a:avLst/>
            </a:prstGeom>
            <a:noFill/>
            <a:ln w="9525">
              <a:noFill/>
              <a:miter lim="800000"/>
              <a:headEnd/>
              <a:tailEnd/>
            </a:ln>
          </p:spPr>
          <p:txBody>
            <a:bodyPr wrap="none" lIns="0" tIns="0" rIns="0" bIns="0">
              <a:spAutoFit/>
            </a:bodyPr>
            <a:lstStyle/>
            <a:p>
              <a:pPr eaLnBrk="1" hangingPunct="1">
                <a:defRPr/>
              </a:pPr>
              <a:r>
                <a:rPr lang="ru-RU" sz="2000" b="1">
                  <a:solidFill>
                    <a:srgbClr val="24211D"/>
                  </a:solidFill>
                </a:rPr>
                <a:t>115</a:t>
              </a:r>
              <a:endParaRPr lang="ru-RU" b="1">
                <a:effectLst>
                  <a:outerShdw blurRad="38100" dist="38100" dir="2700000" algn="tl">
                    <a:srgbClr val="FFFFFF"/>
                  </a:outerShdw>
                </a:effectLst>
                <a:latin typeface="Arial Cyr" pitchFamily="34" charset="-52"/>
              </a:endParaRPr>
            </a:p>
          </p:txBody>
        </p:sp>
        <p:sp>
          <p:nvSpPr>
            <p:cNvPr id="200710" name="Rectangle 6"/>
            <p:cNvSpPr>
              <a:spLocks noChangeArrowheads="1"/>
            </p:cNvSpPr>
            <p:nvPr/>
          </p:nvSpPr>
          <p:spPr bwMode="auto">
            <a:xfrm>
              <a:off x="4204" y="497"/>
              <a:ext cx="155" cy="125"/>
            </a:xfrm>
            <a:prstGeom prst="rect">
              <a:avLst/>
            </a:prstGeom>
            <a:noFill/>
            <a:ln w="9525">
              <a:noFill/>
              <a:miter lim="800000"/>
              <a:headEnd/>
              <a:tailEnd/>
            </a:ln>
          </p:spPr>
          <p:txBody>
            <a:bodyPr wrap="none" lIns="0" tIns="0" rIns="0" bIns="0">
              <a:spAutoFit/>
            </a:bodyPr>
            <a:lstStyle/>
            <a:p>
              <a:pPr eaLnBrk="1" hangingPunct="1">
                <a:defRPr/>
              </a:pPr>
              <a:r>
                <a:rPr lang="ru-RU" sz="1300" b="1">
                  <a:solidFill>
                    <a:srgbClr val="24211D"/>
                  </a:solidFill>
                </a:rPr>
                <a:t>288</a:t>
              </a:r>
              <a:endParaRPr lang="ru-RU" b="1">
                <a:effectLst>
                  <a:outerShdw blurRad="38100" dist="38100" dir="2700000" algn="tl">
                    <a:srgbClr val="FFFFFF"/>
                  </a:outerShdw>
                </a:effectLst>
                <a:latin typeface="Arial Cyr" pitchFamily="34" charset="-52"/>
              </a:endParaRPr>
            </a:p>
          </p:txBody>
        </p:sp>
      </p:grpSp>
      <p:grpSp>
        <p:nvGrpSpPr>
          <p:cNvPr id="3" name="Group 7"/>
          <p:cNvGrpSpPr>
            <a:grpSpLocks/>
          </p:cNvGrpSpPr>
          <p:nvPr/>
        </p:nvGrpSpPr>
        <p:grpSpPr bwMode="auto">
          <a:xfrm>
            <a:off x="6704013" y="333375"/>
            <a:ext cx="295275" cy="471487"/>
            <a:chOff x="4171" y="125"/>
            <a:chExt cx="186" cy="297"/>
          </a:xfrm>
        </p:grpSpPr>
        <p:sp>
          <p:nvSpPr>
            <p:cNvPr id="200712" name="Rectangle 8"/>
            <p:cNvSpPr>
              <a:spLocks noChangeArrowheads="1"/>
            </p:cNvSpPr>
            <p:nvPr/>
          </p:nvSpPr>
          <p:spPr bwMode="auto">
            <a:xfrm>
              <a:off x="4171" y="161"/>
              <a:ext cx="107" cy="192"/>
            </a:xfrm>
            <a:prstGeom prst="rect">
              <a:avLst/>
            </a:prstGeom>
            <a:noFill/>
            <a:ln w="9525">
              <a:noFill/>
              <a:miter lim="800000"/>
              <a:headEnd/>
              <a:tailEnd/>
            </a:ln>
          </p:spPr>
          <p:txBody>
            <a:bodyPr wrap="none" lIns="0" tIns="0" rIns="0" bIns="0">
              <a:spAutoFit/>
            </a:bodyPr>
            <a:lstStyle/>
            <a:p>
              <a:pPr eaLnBrk="1" hangingPunct="1">
                <a:defRPr/>
              </a:pPr>
              <a:r>
                <a:rPr lang="ru-RU" sz="2000"/>
                <a:t>R</a:t>
              </a:r>
              <a:endParaRPr lang="ru-RU">
                <a:effectLst>
                  <a:outerShdw blurRad="38100" dist="38100" dir="2700000" algn="tl">
                    <a:srgbClr val="FFFFFF"/>
                  </a:outerShdw>
                </a:effectLst>
                <a:latin typeface="Arial Cyr" pitchFamily="34" charset="-52"/>
              </a:endParaRPr>
            </a:p>
          </p:txBody>
        </p:sp>
        <p:sp>
          <p:nvSpPr>
            <p:cNvPr id="51277" name="Line 9"/>
            <p:cNvSpPr>
              <a:spLocks noChangeShapeType="1"/>
            </p:cNvSpPr>
            <p:nvPr/>
          </p:nvSpPr>
          <p:spPr bwMode="auto">
            <a:xfrm>
              <a:off x="4340" y="125"/>
              <a:ext cx="1" cy="27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1278" name="Freeform 10"/>
            <p:cNvSpPr>
              <a:spLocks/>
            </p:cNvSpPr>
            <p:nvPr/>
          </p:nvSpPr>
          <p:spPr bwMode="auto">
            <a:xfrm>
              <a:off x="4322" y="374"/>
              <a:ext cx="35" cy="48"/>
            </a:xfrm>
            <a:custGeom>
              <a:avLst/>
              <a:gdLst>
                <a:gd name="T0" fmla="*/ 18 w 36"/>
                <a:gd name="T1" fmla="*/ 0 h 48"/>
                <a:gd name="T2" fmla="*/ 28 w 36"/>
                <a:gd name="T3" fmla="*/ 0 h 48"/>
                <a:gd name="T4" fmla="*/ 18 w 36"/>
                <a:gd name="T5" fmla="*/ 48 h 48"/>
                <a:gd name="T6" fmla="*/ 0 w 36"/>
                <a:gd name="T7" fmla="*/ 0 h 48"/>
                <a:gd name="T8" fmla="*/ 18 w 36"/>
                <a:gd name="T9" fmla="*/ 0 h 48"/>
                <a:gd name="T10" fmla="*/ 0 60000 65536"/>
                <a:gd name="T11" fmla="*/ 0 60000 65536"/>
                <a:gd name="T12" fmla="*/ 0 60000 65536"/>
                <a:gd name="T13" fmla="*/ 0 60000 65536"/>
                <a:gd name="T14" fmla="*/ 0 60000 65536"/>
                <a:gd name="T15" fmla="*/ 0 w 36"/>
                <a:gd name="T16" fmla="*/ 0 h 48"/>
                <a:gd name="T17" fmla="*/ 36 w 36"/>
                <a:gd name="T18" fmla="*/ 48 h 48"/>
              </a:gdLst>
              <a:ahLst/>
              <a:cxnLst>
                <a:cxn ang="T10">
                  <a:pos x="T0" y="T1"/>
                </a:cxn>
                <a:cxn ang="T11">
                  <a:pos x="T2" y="T3"/>
                </a:cxn>
                <a:cxn ang="T12">
                  <a:pos x="T4" y="T5"/>
                </a:cxn>
                <a:cxn ang="T13">
                  <a:pos x="T6" y="T7"/>
                </a:cxn>
                <a:cxn ang="T14">
                  <a:pos x="T8" y="T9"/>
                </a:cxn>
              </a:cxnLst>
              <a:rect l="T15" t="T16" r="T17" b="T18"/>
              <a:pathLst>
                <a:path w="36" h="48">
                  <a:moveTo>
                    <a:pt x="18" y="0"/>
                  </a:moveTo>
                  <a:lnTo>
                    <a:pt x="36" y="0"/>
                  </a:lnTo>
                  <a:lnTo>
                    <a:pt x="18" y="48"/>
                  </a:lnTo>
                  <a:lnTo>
                    <a:pt x="0" y="0"/>
                  </a:lnTo>
                  <a:lnTo>
                    <a:pt x="18" y="0"/>
                  </a:lnTo>
                </a:path>
              </a:pathLst>
            </a:custGeom>
            <a:solidFill>
              <a:srgbClr val="FF0000"/>
            </a:solidFill>
            <a:ln w="0">
              <a:solidFill>
                <a:srgbClr val="FF0000"/>
              </a:solidFill>
              <a:round/>
              <a:headEnd/>
              <a:tailEnd/>
            </a:ln>
          </p:spPr>
          <p:txBody>
            <a:bodyPr/>
            <a:lstStyle/>
            <a:p>
              <a:endParaRPr lang="ru-RU"/>
            </a:p>
          </p:txBody>
        </p:sp>
      </p:grpSp>
      <p:grpSp>
        <p:nvGrpSpPr>
          <p:cNvPr id="4" name="Group 11"/>
          <p:cNvGrpSpPr>
            <a:grpSpLocks/>
          </p:cNvGrpSpPr>
          <p:nvPr/>
        </p:nvGrpSpPr>
        <p:grpSpPr bwMode="auto">
          <a:xfrm>
            <a:off x="5907088" y="1203325"/>
            <a:ext cx="1870075" cy="1016000"/>
            <a:chOff x="3760" y="673"/>
            <a:chExt cx="1177" cy="640"/>
          </a:xfrm>
        </p:grpSpPr>
        <p:sp>
          <p:nvSpPr>
            <p:cNvPr id="200716" name="Rectangle 12"/>
            <p:cNvSpPr>
              <a:spLocks noChangeArrowheads="1"/>
            </p:cNvSpPr>
            <p:nvPr/>
          </p:nvSpPr>
          <p:spPr bwMode="auto">
            <a:xfrm>
              <a:off x="4250" y="852"/>
              <a:ext cx="687" cy="163"/>
            </a:xfrm>
            <a:prstGeom prst="rect">
              <a:avLst/>
            </a:prstGeom>
            <a:noFill/>
            <a:ln w="9525">
              <a:noFill/>
              <a:miter lim="800000"/>
              <a:headEnd/>
              <a:tailEnd/>
            </a:ln>
          </p:spPr>
          <p:txBody>
            <a:bodyPr wrap="none" lIns="0" tIns="0" rIns="0" bIns="0">
              <a:spAutoFit/>
            </a:bodyPr>
            <a:lstStyle/>
            <a:p>
              <a:pPr eaLnBrk="1" hangingPunct="1">
                <a:defRPr/>
              </a:pPr>
              <a:r>
                <a:rPr lang="ru-RU" sz="1700"/>
                <a:t>10.46 MeV  </a:t>
              </a:r>
              <a:endParaRPr lang="ru-RU">
                <a:effectLst>
                  <a:outerShdw blurRad="38100" dist="38100" dir="2700000" algn="tl">
                    <a:srgbClr val="FFFFFF"/>
                  </a:outerShdw>
                </a:effectLst>
                <a:latin typeface="Arial Cyr" pitchFamily="34" charset="-52"/>
              </a:endParaRPr>
            </a:p>
          </p:txBody>
        </p:sp>
        <p:sp>
          <p:nvSpPr>
            <p:cNvPr id="200717" name="Rectangle 13"/>
            <p:cNvSpPr>
              <a:spLocks noChangeArrowheads="1"/>
            </p:cNvSpPr>
            <p:nvPr/>
          </p:nvSpPr>
          <p:spPr bwMode="auto">
            <a:xfrm>
              <a:off x="4248" y="979"/>
              <a:ext cx="406" cy="163"/>
            </a:xfrm>
            <a:prstGeom prst="rect">
              <a:avLst/>
            </a:prstGeom>
            <a:noFill/>
            <a:ln w="9525">
              <a:noFill/>
              <a:miter lim="800000"/>
              <a:headEnd/>
              <a:tailEnd/>
            </a:ln>
          </p:spPr>
          <p:txBody>
            <a:bodyPr wrap="none" lIns="0" tIns="0" rIns="0" bIns="0">
              <a:spAutoFit/>
            </a:bodyPr>
            <a:lstStyle/>
            <a:p>
              <a:pPr eaLnBrk="1" hangingPunct="1">
                <a:defRPr/>
              </a:pPr>
              <a:r>
                <a:rPr lang="ru-RU" sz="1700"/>
                <a:t>125 ms</a:t>
              </a:r>
              <a:endParaRPr lang="ru-RU">
                <a:effectLst>
                  <a:outerShdw blurRad="38100" dist="38100" dir="2700000" algn="tl">
                    <a:srgbClr val="FFFFFF"/>
                  </a:outerShdw>
                </a:effectLst>
                <a:latin typeface="Arial Cyr" pitchFamily="34" charset="-52"/>
              </a:endParaRPr>
            </a:p>
          </p:txBody>
        </p:sp>
        <p:sp>
          <p:nvSpPr>
            <p:cNvPr id="51267" name="Line 14"/>
            <p:cNvSpPr>
              <a:spLocks noChangeShapeType="1"/>
            </p:cNvSpPr>
            <p:nvPr/>
          </p:nvSpPr>
          <p:spPr bwMode="auto">
            <a:xfrm flipH="1">
              <a:off x="4105" y="809"/>
              <a:ext cx="174" cy="120"/>
            </a:xfrm>
            <a:prstGeom prst="line">
              <a:avLst/>
            </a:prstGeom>
            <a:noFill/>
            <a:ln w="0">
              <a:solidFill>
                <a:srgbClr val="EB3D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1268" name="Freeform 15"/>
            <p:cNvSpPr>
              <a:spLocks/>
            </p:cNvSpPr>
            <p:nvPr/>
          </p:nvSpPr>
          <p:spPr bwMode="auto">
            <a:xfrm>
              <a:off x="4087" y="893"/>
              <a:ext cx="102" cy="48"/>
            </a:xfrm>
            <a:custGeom>
              <a:avLst/>
              <a:gdLst>
                <a:gd name="T0" fmla="*/ 10077696 w 17"/>
                <a:gd name="T1" fmla="*/ 0 h 8"/>
                <a:gd name="T2" fmla="*/ 0 w 17"/>
                <a:gd name="T3" fmla="*/ 13436928 h 8"/>
                <a:gd name="T4" fmla="*/ 28553472 w 17"/>
                <a:gd name="T5" fmla="*/ 0 h 8"/>
                <a:gd name="T6" fmla="*/ 10077696 w 17"/>
                <a:gd name="T7" fmla="*/ 0 h 8"/>
                <a:gd name="T8" fmla="*/ 0 60000 65536"/>
                <a:gd name="T9" fmla="*/ 0 60000 65536"/>
                <a:gd name="T10" fmla="*/ 0 60000 65536"/>
                <a:gd name="T11" fmla="*/ 0 60000 65536"/>
                <a:gd name="T12" fmla="*/ 0 w 17"/>
                <a:gd name="T13" fmla="*/ 0 h 8"/>
                <a:gd name="T14" fmla="*/ 17 w 17"/>
                <a:gd name="T15" fmla="*/ 8 h 8"/>
              </a:gdLst>
              <a:ahLst/>
              <a:cxnLst>
                <a:cxn ang="T8">
                  <a:pos x="T0" y="T1"/>
                </a:cxn>
                <a:cxn ang="T9">
                  <a:pos x="T2" y="T3"/>
                </a:cxn>
                <a:cxn ang="T10">
                  <a:pos x="T4" y="T5"/>
                </a:cxn>
                <a:cxn ang="T11">
                  <a:pos x="T6" y="T7"/>
                </a:cxn>
              </a:cxnLst>
              <a:rect l="T12" t="T13" r="T14" b="T15"/>
              <a:pathLst>
                <a:path w="17" h="8">
                  <a:moveTo>
                    <a:pt x="6" y="0"/>
                  </a:moveTo>
                  <a:lnTo>
                    <a:pt x="0" y="8"/>
                  </a:lnTo>
                  <a:lnTo>
                    <a:pt x="17" y="0"/>
                  </a:lnTo>
                  <a:lnTo>
                    <a:pt x="6" y="0"/>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1269" name="Freeform 16"/>
            <p:cNvSpPr>
              <a:spLocks/>
            </p:cNvSpPr>
            <p:nvPr/>
          </p:nvSpPr>
          <p:spPr bwMode="auto">
            <a:xfrm>
              <a:off x="4087" y="893"/>
              <a:ext cx="102" cy="48"/>
            </a:xfrm>
            <a:custGeom>
              <a:avLst/>
              <a:gdLst>
                <a:gd name="T0" fmla="*/ 10077696 w 17"/>
                <a:gd name="T1" fmla="*/ 0 h 8"/>
                <a:gd name="T2" fmla="*/ 0 w 17"/>
                <a:gd name="T3" fmla="*/ 13436928 h 8"/>
                <a:gd name="T4" fmla="*/ 28553472 w 17"/>
                <a:gd name="T5" fmla="*/ 0 h 8"/>
                <a:gd name="T6" fmla="*/ 10077696 w 17"/>
                <a:gd name="T7" fmla="*/ 0 h 8"/>
                <a:gd name="T8" fmla="*/ 0 60000 65536"/>
                <a:gd name="T9" fmla="*/ 0 60000 65536"/>
                <a:gd name="T10" fmla="*/ 0 60000 65536"/>
                <a:gd name="T11" fmla="*/ 0 60000 65536"/>
                <a:gd name="T12" fmla="*/ 0 w 17"/>
                <a:gd name="T13" fmla="*/ 0 h 8"/>
                <a:gd name="T14" fmla="*/ 17 w 17"/>
                <a:gd name="T15" fmla="*/ 8 h 8"/>
              </a:gdLst>
              <a:ahLst/>
              <a:cxnLst>
                <a:cxn ang="T8">
                  <a:pos x="T0" y="T1"/>
                </a:cxn>
                <a:cxn ang="T9">
                  <a:pos x="T2" y="T3"/>
                </a:cxn>
                <a:cxn ang="T10">
                  <a:pos x="T4" y="T5"/>
                </a:cxn>
                <a:cxn ang="T11">
                  <a:pos x="T6" y="T7"/>
                </a:cxn>
              </a:cxnLst>
              <a:rect l="T12" t="T13" r="T14" b="T15"/>
              <a:pathLst>
                <a:path w="17" h="8">
                  <a:moveTo>
                    <a:pt x="6" y="0"/>
                  </a:moveTo>
                  <a:lnTo>
                    <a:pt x="0" y="8"/>
                  </a:lnTo>
                  <a:lnTo>
                    <a:pt x="17" y="0"/>
                  </a:lnTo>
                  <a:lnTo>
                    <a:pt x="6" y="0"/>
                  </a:lnTo>
                  <a:close/>
                </a:path>
              </a:pathLst>
            </a:custGeom>
            <a:noFill/>
            <a:ln w="0">
              <a:solidFill>
                <a:srgbClr val="EB3D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00721" name="Rectangle 17"/>
            <p:cNvSpPr>
              <a:spLocks noChangeArrowheads="1"/>
            </p:cNvSpPr>
            <p:nvPr/>
          </p:nvSpPr>
          <p:spPr bwMode="auto">
            <a:xfrm>
              <a:off x="4092" y="796"/>
              <a:ext cx="44" cy="106"/>
            </a:xfrm>
            <a:prstGeom prst="rect">
              <a:avLst/>
            </a:prstGeom>
            <a:noFill/>
            <a:ln w="9525">
              <a:noFill/>
              <a:miter lim="800000"/>
              <a:headEnd/>
              <a:tailEnd/>
            </a:ln>
          </p:spPr>
          <p:txBody>
            <a:bodyPr wrap="none" lIns="0" tIns="0" rIns="0" bIns="0">
              <a:spAutoFit/>
            </a:bodyPr>
            <a:lstStyle/>
            <a:p>
              <a:pPr eaLnBrk="1" hangingPunct="1">
                <a:defRPr/>
              </a:pPr>
              <a:r>
                <a:rPr lang="ru-RU" sz="1100">
                  <a:solidFill>
                    <a:srgbClr val="EB3D00"/>
                  </a:solidFill>
                </a:rPr>
                <a:t>1</a:t>
              </a:r>
              <a:endParaRPr lang="ru-RU">
                <a:effectLst>
                  <a:outerShdw blurRad="38100" dist="38100" dir="2700000" algn="tl">
                    <a:srgbClr val="FFFFFF"/>
                  </a:outerShdw>
                </a:effectLst>
                <a:latin typeface="Arial Cyr" pitchFamily="34" charset="-52"/>
              </a:endParaRPr>
            </a:p>
          </p:txBody>
        </p:sp>
        <p:sp>
          <p:nvSpPr>
            <p:cNvPr id="200722" name="Rectangle 18"/>
            <p:cNvSpPr>
              <a:spLocks noChangeArrowheads="1"/>
            </p:cNvSpPr>
            <p:nvPr/>
          </p:nvSpPr>
          <p:spPr bwMode="auto">
            <a:xfrm>
              <a:off x="4004" y="673"/>
              <a:ext cx="106" cy="202"/>
            </a:xfrm>
            <a:prstGeom prst="rect">
              <a:avLst/>
            </a:prstGeom>
            <a:noFill/>
            <a:ln w="9525">
              <a:noFill/>
              <a:miter lim="800000"/>
              <a:headEnd/>
              <a:tailEnd/>
            </a:ln>
          </p:spPr>
          <p:txBody>
            <a:bodyPr wrap="none" lIns="0" tIns="0" rIns="0" bIns="0">
              <a:spAutoFit/>
            </a:bodyPr>
            <a:lstStyle/>
            <a:p>
              <a:pPr eaLnBrk="1" hangingPunct="1">
                <a:defRPr/>
              </a:pPr>
              <a:r>
                <a:rPr lang="ru-RU" sz="2100">
                  <a:solidFill>
                    <a:srgbClr val="EB3D00"/>
                  </a:solidFill>
                  <a:latin typeface="Symbol" pitchFamily="18" charset="2"/>
                </a:rPr>
                <a:t>a</a:t>
              </a:r>
              <a:endParaRPr lang="ru-RU">
                <a:effectLst>
                  <a:outerShdw blurRad="38100" dist="38100" dir="2700000" algn="tl">
                    <a:srgbClr val="FFFFFF"/>
                  </a:outerShdw>
                </a:effectLst>
                <a:latin typeface="Arial Cyr" pitchFamily="34" charset="-52"/>
              </a:endParaRPr>
            </a:p>
          </p:txBody>
        </p:sp>
        <p:sp>
          <p:nvSpPr>
            <p:cNvPr id="51272" name="Freeform 19"/>
            <p:cNvSpPr>
              <a:spLocks/>
            </p:cNvSpPr>
            <p:nvPr/>
          </p:nvSpPr>
          <p:spPr bwMode="auto">
            <a:xfrm>
              <a:off x="3760" y="941"/>
              <a:ext cx="336" cy="372"/>
            </a:xfrm>
            <a:custGeom>
              <a:avLst/>
              <a:gdLst>
                <a:gd name="T0" fmla="*/ 0 w 56"/>
                <a:gd name="T1" fmla="*/ 104136192 h 62"/>
                <a:gd name="T2" fmla="*/ 94058496 w 56"/>
                <a:gd name="T3" fmla="*/ 104136192 h 62"/>
                <a:gd name="T4" fmla="*/ 94058496 w 56"/>
                <a:gd name="T5" fmla="*/ 104136192 h 62"/>
                <a:gd name="T6" fmla="*/ 94058496 w 56"/>
                <a:gd name="T7" fmla="*/ 1679616 h 62"/>
                <a:gd name="T8" fmla="*/ 94058496 w 56"/>
                <a:gd name="T9" fmla="*/ 0 h 62"/>
                <a:gd name="T10" fmla="*/ 0 w 56"/>
                <a:gd name="T11" fmla="*/ 0 h 62"/>
                <a:gd name="T12" fmla="*/ 0 w 56"/>
                <a:gd name="T13" fmla="*/ 1679616 h 62"/>
                <a:gd name="T14" fmla="*/ 0 w 56"/>
                <a:gd name="T15" fmla="*/ 104136192 h 62"/>
                <a:gd name="T16" fmla="*/ 0 w 56"/>
                <a:gd name="T17" fmla="*/ 104136192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62"/>
                <a:gd name="T29" fmla="*/ 56 w 56"/>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62">
                  <a:moveTo>
                    <a:pt x="0" y="62"/>
                  </a:moveTo>
                  <a:lnTo>
                    <a:pt x="56" y="62"/>
                  </a:lnTo>
                  <a:cubicBezTo>
                    <a:pt x="56" y="62"/>
                    <a:pt x="56" y="62"/>
                    <a:pt x="56" y="62"/>
                  </a:cubicBezTo>
                  <a:lnTo>
                    <a:pt x="56" y="1"/>
                  </a:lnTo>
                  <a:cubicBezTo>
                    <a:pt x="56" y="1"/>
                    <a:pt x="56" y="0"/>
                    <a:pt x="56" y="0"/>
                  </a:cubicBezTo>
                  <a:lnTo>
                    <a:pt x="0" y="0"/>
                  </a:lnTo>
                  <a:cubicBezTo>
                    <a:pt x="0" y="0"/>
                    <a:pt x="0" y="1"/>
                    <a:pt x="0" y="1"/>
                  </a:cubicBezTo>
                  <a:lnTo>
                    <a:pt x="0" y="62"/>
                  </a:lnTo>
                  <a:cubicBezTo>
                    <a:pt x="0" y="62"/>
                    <a:pt x="0" y="62"/>
                    <a:pt x="0" y="62"/>
                  </a:cubicBezTo>
                  <a:close/>
                </a:path>
              </a:pathLst>
            </a:custGeom>
            <a:solidFill>
              <a:srgbClr val="FDFE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1273" name="Freeform 20"/>
            <p:cNvSpPr>
              <a:spLocks/>
            </p:cNvSpPr>
            <p:nvPr/>
          </p:nvSpPr>
          <p:spPr bwMode="auto">
            <a:xfrm>
              <a:off x="3760" y="941"/>
              <a:ext cx="336" cy="372"/>
            </a:xfrm>
            <a:custGeom>
              <a:avLst/>
              <a:gdLst>
                <a:gd name="T0" fmla="*/ 0 w 56"/>
                <a:gd name="T1" fmla="*/ 104136192 h 62"/>
                <a:gd name="T2" fmla="*/ 94058496 w 56"/>
                <a:gd name="T3" fmla="*/ 104136192 h 62"/>
                <a:gd name="T4" fmla="*/ 94058496 w 56"/>
                <a:gd name="T5" fmla="*/ 104136192 h 62"/>
                <a:gd name="T6" fmla="*/ 94058496 w 56"/>
                <a:gd name="T7" fmla="*/ 1679616 h 62"/>
                <a:gd name="T8" fmla="*/ 94058496 w 56"/>
                <a:gd name="T9" fmla="*/ 0 h 62"/>
                <a:gd name="T10" fmla="*/ 0 w 56"/>
                <a:gd name="T11" fmla="*/ 0 h 62"/>
                <a:gd name="T12" fmla="*/ 0 w 56"/>
                <a:gd name="T13" fmla="*/ 1679616 h 62"/>
                <a:gd name="T14" fmla="*/ 0 w 56"/>
                <a:gd name="T15" fmla="*/ 104136192 h 62"/>
                <a:gd name="T16" fmla="*/ 0 w 56"/>
                <a:gd name="T17" fmla="*/ 104136192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62"/>
                <a:gd name="T29" fmla="*/ 56 w 56"/>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62">
                  <a:moveTo>
                    <a:pt x="0" y="62"/>
                  </a:moveTo>
                  <a:lnTo>
                    <a:pt x="56" y="62"/>
                  </a:lnTo>
                  <a:cubicBezTo>
                    <a:pt x="56" y="62"/>
                    <a:pt x="56" y="62"/>
                    <a:pt x="56" y="62"/>
                  </a:cubicBezTo>
                  <a:lnTo>
                    <a:pt x="56" y="1"/>
                  </a:lnTo>
                  <a:cubicBezTo>
                    <a:pt x="56" y="1"/>
                    <a:pt x="56" y="0"/>
                    <a:pt x="56" y="0"/>
                  </a:cubicBezTo>
                  <a:lnTo>
                    <a:pt x="0" y="0"/>
                  </a:lnTo>
                  <a:cubicBezTo>
                    <a:pt x="0" y="0"/>
                    <a:pt x="0" y="1"/>
                    <a:pt x="0" y="1"/>
                  </a:cubicBezTo>
                  <a:lnTo>
                    <a:pt x="0" y="62"/>
                  </a:lnTo>
                  <a:cubicBezTo>
                    <a:pt x="0" y="62"/>
                    <a:pt x="0" y="62"/>
                    <a:pt x="0" y="62"/>
                  </a:cubicBezTo>
                  <a:close/>
                </a:path>
              </a:pathLst>
            </a:custGeom>
            <a:noFill/>
            <a:ln w="0">
              <a:solidFill>
                <a:srgbClr val="24211D"/>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00725" name="Rectangle 21"/>
            <p:cNvSpPr>
              <a:spLocks noChangeArrowheads="1"/>
            </p:cNvSpPr>
            <p:nvPr/>
          </p:nvSpPr>
          <p:spPr bwMode="auto">
            <a:xfrm>
              <a:off x="3855" y="1099"/>
              <a:ext cx="240" cy="192"/>
            </a:xfrm>
            <a:prstGeom prst="rect">
              <a:avLst/>
            </a:prstGeom>
            <a:noFill/>
            <a:ln w="9525">
              <a:noFill/>
              <a:miter lim="800000"/>
              <a:headEnd/>
              <a:tailEnd/>
            </a:ln>
          </p:spPr>
          <p:txBody>
            <a:bodyPr wrap="none" lIns="0" tIns="0" rIns="0" bIns="0">
              <a:spAutoFit/>
            </a:bodyPr>
            <a:lstStyle/>
            <a:p>
              <a:pPr eaLnBrk="1" hangingPunct="1">
                <a:defRPr/>
              </a:pPr>
              <a:r>
                <a:rPr lang="ru-RU" sz="2000">
                  <a:solidFill>
                    <a:srgbClr val="24211D"/>
                  </a:solidFill>
                </a:rPr>
                <a:t>113</a:t>
              </a:r>
              <a:endParaRPr lang="ru-RU">
                <a:effectLst>
                  <a:outerShdw blurRad="38100" dist="38100" dir="2700000" algn="tl">
                    <a:srgbClr val="FFFFFF"/>
                  </a:outerShdw>
                </a:effectLst>
                <a:latin typeface="Arial Cyr" pitchFamily="34" charset="-52"/>
              </a:endParaRPr>
            </a:p>
          </p:txBody>
        </p:sp>
        <p:sp>
          <p:nvSpPr>
            <p:cNvPr id="200726" name="Rectangle 22"/>
            <p:cNvSpPr>
              <a:spLocks noChangeArrowheads="1"/>
            </p:cNvSpPr>
            <p:nvPr/>
          </p:nvSpPr>
          <p:spPr bwMode="auto">
            <a:xfrm>
              <a:off x="3812" y="998"/>
              <a:ext cx="156" cy="125"/>
            </a:xfrm>
            <a:prstGeom prst="rect">
              <a:avLst/>
            </a:prstGeom>
            <a:noFill/>
            <a:ln w="9525">
              <a:noFill/>
              <a:miter lim="800000"/>
              <a:headEnd/>
              <a:tailEnd/>
            </a:ln>
          </p:spPr>
          <p:txBody>
            <a:bodyPr wrap="none" lIns="0" tIns="0" rIns="0" bIns="0">
              <a:spAutoFit/>
            </a:bodyPr>
            <a:lstStyle/>
            <a:p>
              <a:pPr eaLnBrk="1" hangingPunct="1">
                <a:defRPr/>
              </a:pPr>
              <a:r>
                <a:rPr lang="ru-RU" sz="1300" b="1">
                  <a:solidFill>
                    <a:srgbClr val="24211D"/>
                  </a:solidFill>
                </a:rPr>
                <a:t>284</a:t>
              </a:r>
              <a:endParaRPr lang="ru-RU" b="1">
                <a:effectLst>
                  <a:outerShdw blurRad="38100" dist="38100" dir="2700000" algn="tl">
                    <a:srgbClr val="FFFFFF"/>
                  </a:outerShdw>
                </a:effectLst>
                <a:latin typeface="Arial Cyr" pitchFamily="34" charset="-52"/>
              </a:endParaRPr>
            </a:p>
          </p:txBody>
        </p:sp>
      </p:grpSp>
      <p:grpSp>
        <p:nvGrpSpPr>
          <p:cNvPr id="5" name="Group 23"/>
          <p:cNvGrpSpPr>
            <a:grpSpLocks/>
          </p:cNvGrpSpPr>
          <p:nvPr/>
        </p:nvGrpSpPr>
        <p:grpSpPr bwMode="auto">
          <a:xfrm>
            <a:off x="4262438" y="2803525"/>
            <a:ext cx="1879600" cy="996950"/>
            <a:chOff x="2905" y="1681"/>
            <a:chExt cx="1184" cy="628"/>
          </a:xfrm>
        </p:grpSpPr>
        <p:sp>
          <p:nvSpPr>
            <p:cNvPr id="51255" name="Freeform 24"/>
            <p:cNvSpPr>
              <a:spLocks/>
            </p:cNvSpPr>
            <p:nvPr/>
          </p:nvSpPr>
          <p:spPr bwMode="auto">
            <a:xfrm>
              <a:off x="2905" y="1937"/>
              <a:ext cx="342" cy="372"/>
            </a:xfrm>
            <a:custGeom>
              <a:avLst/>
              <a:gdLst>
                <a:gd name="T0" fmla="*/ 0 w 57"/>
                <a:gd name="T1" fmla="*/ 104136192 h 62"/>
                <a:gd name="T2" fmla="*/ 94058496 w 57"/>
                <a:gd name="T3" fmla="*/ 104136192 h 62"/>
                <a:gd name="T4" fmla="*/ 95738112 w 57"/>
                <a:gd name="T5" fmla="*/ 102456576 h 62"/>
                <a:gd name="T6" fmla="*/ 95738112 w 57"/>
                <a:gd name="T7" fmla="*/ 1679616 h 62"/>
                <a:gd name="T8" fmla="*/ 94058496 w 57"/>
                <a:gd name="T9" fmla="*/ 0 h 62"/>
                <a:gd name="T10" fmla="*/ 0 w 57"/>
                <a:gd name="T11" fmla="*/ 0 h 62"/>
                <a:gd name="T12" fmla="*/ 0 w 57"/>
                <a:gd name="T13" fmla="*/ 1679616 h 62"/>
                <a:gd name="T14" fmla="*/ 0 w 57"/>
                <a:gd name="T15" fmla="*/ 102456576 h 62"/>
                <a:gd name="T16" fmla="*/ 0 w 57"/>
                <a:gd name="T17" fmla="*/ 104136192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62"/>
                <a:gd name="T29" fmla="*/ 57 w 57"/>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62">
                  <a:moveTo>
                    <a:pt x="0" y="62"/>
                  </a:moveTo>
                  <a:lnTo>
                    <a:pt x="56" y="62"/>
                  </a:lnTo>
                  <a:cubicBezTo>
                    <a:pt x="56" y="62"/>
                    <a:pt x="57" y="62"/>
                    <a:pt x="57" y="61"/>
                  </a:cubicBezTo>
                  <a:lnTo>
                    <a:pt x="57" y="1"/>
                  </a:lnTo>
                  <a:cubicBezTo>
                    <a:pt x="57" y="0"/>
                    <a:pt x="56" y="0"/>
                    <a:pt x="56" y="0"/>
                  </a:cubicBezTo>
                  <a:lnTo>
                    <a:pt x="0" y="0"/>
                  </a:lnTo>
                  <a:cubicBezTo>
                    <a:pt x="0" y="0"/>
                    <a:pt x="0" y="0"/>
                    <a:pt x="0" y="1"/>
                  </a:cubicBezTo>
                  <a:lnTo>
                    <a:pt x="0" y="61"/>
                  </a:lnTo>
                  <a:cubicBezTo>
                    <a:pt x="0" y="62"/>
                    <a:pt x="0" y="62"/>
                    <a:pt x="0" y="62"/>
                  </a:cubicBezTo>
                  <a:close/>
                </a:path>
              </a:pathLst>
            </a:custGeom>
            <a:solidFill>
              <a:srgbClr val="FDFE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1256" name="Freeform 25"/>
            <p:cNvSpPr>
              <a:spLocks/>
            </p:cNvSpPr>
            <p:nvPr/>
          </p:nvSpPr>
          <p:spPr bwMode="auto">
            <a:xfrm>
              <a:off x="2905" y="1937"/>
              <a:ext cx="342" cy="372"/>
            </a:xfrm>
            <a:custGeom>
              <a:avLst/>
              <a:gdLst>
                <a:gd name="T0" fmla="*/ 0 w 57"/>
                <a:gd name="T1" fmla="*/ 104136192 h 62"/>
                <a:gd name="T2" fmla="*/ 94058496 w 57"/>
                <a:gd name="T3" fmla="*/ 104136192 h 62"/>
                <a:gd name="T4" fmla="*/ 95738112 w 57"/>
                <a:gd name="T5" fmla="*/ 102456576 h 62"/>
                <a:gd name="T6" fmla="*/ 95738112 w 57"/>
                <a:gd name="T7" fmla="*/ 1679616 h 62"/>
                <a:gd name="T8" fmla="*/ 94058496 w 57"/>
                <a:gd name="T9" fmla="*/ 0 h 62"/>
                <a:gd name="T10" fmla="*/ 0 w 57"/>
                <a:gd name="T11" fmla="*/ 0 h 62"/>
                <a:gd name="T12" fmla="*/ 0 w 57"/>
                <a:gd name="T13" fmla="*/ 1679616 h 62"/>
                <a:gd name="T14" fmla="*/ 0 w 57"/>
                <a:gd name="T15" fmla="*/ 102456576 h 62"/>
                <a:gd name="T16" fmla="*/ 0 w 57"/>
                <a:gd name="T17" fmla="*/ 104136192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62"/>
                <a:gd name="T29" fmla="*/ 57 w 57"/>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62">
                  <a:moveTo>
                    <a:pt x="0" y="62"/>
                  </a:moveTo>
                  <a:lnTo>
                    <a:pt x="56" y="62"/>
                  </a:lnTo>
                  <a:cubicBezTo>
                    <a:pt x="56" y="62"/>
                    <a:pt x="57" y="62"/>
                    <a:pt x="57" y="61"/>
                  </a:cubicBezTo>
                  <a:lnTo>
                    <a:pt x="57" y="1"/>
                  </a:lnTo>
                  <a:cubicBezTo>
                    <a:pt x="57" y="0"/>
                    <a:pt x="56" y="0"/>
                    <a:pt x="56" y="0"/>
                  </a:cubicBezTo>
                  <a:lnTo>
                    <a:pt x="0" y="0"/>
                  </a:lnTo>
                  <a:cubicBezTo>
                    <a:pt x="0" y="0"/>
                    <a:pt x="0" y="0"/>
                    <a:pt x="0" y="1"/>
                  </a:cubicBezTo>
                  <a:lnTo>
                    <a:pt x="0" y="61"/>
                  </a:lnTo>
                  <a:cubicBezTo>
                    <a:pt x="0" y="62"/>
                    <a:pt x="0" y="62"/>
                    <a:pt x="0" y="62"/>
                  </a:cubicBezTo>
                  <a:close/>
                </a:path>
              </a:pathLst>
            </a:custGeom>
            <a:noFill/>
            <a:ln w="0">
              <a:solidFill>
                <a:srgbClr val="24211D"/>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00730" name="Rectangle 26"/>
            <p:cNvSpPr>
              <a:spLocks noChangeArrowheads="1"/>
            </p:cNvSpPr>
            <p:nvPr/>
          </p:nvSpPr>
          <p:spPr bwMode="auto">
            <a:xfrm>
              <a:off x="3463" y="1856"/>
              <a:ext cx="626" cy="163"/>
            </a:xfrm>
            <a:prstGeom prst="rect">
              <a:avLst/>
            </a:prstGeom>
            <a:noFill/>
            <a:ln w="9525">
              <a:noFill/>
              <a:miter lim="800000"/>
              <a:headEnd/>
              <a:tailEnd/>
            </a:ln>
          </p:spPr>
          <p:txBody>
            <a:bodyPr wrap="none" lIns="0" tIns="0" rIns="0" bIns="0">
              <a:spAutoFit/>
            </a:bodyPr>
            <a:lstStyle/>
            <a:p>
              <a:pPr eaLnBrk="1" hangingPunct="1">
                <a:defRPr/>
              </a:pPr>
              <a:r>
                <a:rPr lang="ru-RU" sz="1700" b="1" dirty="0"/>
                <a:t>9.75 </a:t>
              </a:r>
              <a:r>
                <a:rPr lang="ru-RU" sz="1700" b="1" dirty="0" err="1"/>
                <a:t>MeV</a:t>
              </a:r>
              <a:r>
                <a:rPr lang="ru-RU" sz="1700" b="1" dirty="0"/>
                <a:t>  </a:t>
              </a:r>
              <a:endParaRPr lang="ru-RU" b="1" dirty="0">
                <a:effectLst>
                  <a:outerShdw blurRad="38100" dist="38100" dir="2700000" algn="tl">
                    <a:srgbClr val="FFFFFF"/>
                  </a:outerShdw>
                </a:effectLst>
                <a:latin typeface="Arial Cyr" pitchFamily="34" charset="-52"/>
              </a:endParaRPr>
            </a:p>
          </p:txBody>
        </p:sp>
        <p:sp>
          <p:nvSpPr>
            <p:cNvPr id="200731" name="Rectangle 27"/>
            <p:cNvSpPr>
              <a:spLocks noChangeArrowheads="1"/>
            </p:cNvSpPr>
            <p:nvPr/>
          </p:nvSpPr>
          <p:spPr bwMode="auto">
            <a:xfrm>
              <a:off x="3464" y="1984"/>
              <a:ext cx="257" cy="163"/>
            </a:xfrm>
            <a:prstGeom prst="rect">
              <a:avLst/>
            </a:prstGeom>
            <a:noFill/>
            <a:ln w="9525">
              <a:noFill/>
              <a:miter lim="800000"/>
              <a:headEnd/>
              <a:tailEnd/>
            </a:ln>
          </p:spPr>
          <p:txBody>
            <a:bodyPr wrap="none" lIns="0" tIns="0" rIns="0" bIns="0">
              <a:spAutoFit/>
            </a:bodyPr>
            <a:lstStyle/>
            <a:p>
              <a:pPr eaLnBrk="1" hangingPunct="1">
                <a:defRPr/>
              </a:pPr>
              <a:r>
                <a:rPr lang="ru-RU" sz="1700" b="1"/>
                <a:t>5.2 s</a:t>
              </a:r>
              <a:endParaRPr lang="ru-RU" b="1">
                <a:effectLst>
                  <a:outerShdw blurRad="38100" dist="38100" dir="2700000" algn="tl">
                    <a:srgbClr val="FFFFFF"/>
                  </a:outerShdw>
                </a:effectLst>
                <a:latin typeface="Arial Cyr" pitchFamily="34" charset="-52"/>
              </a:endParaRPr>
            </a:p>
          </p:txBody>
        </p:sp>
        <p:sp>
          <p:nvSpPr>
            <p:cNvPr id="200732" name="Rectangle 28"/>
            <p:cNvSpPr>
              <a:spLocks noChangeArrowheads="1"/>
            </p:cNvSpPr>
            <p:nvPr/>
          </p:nvSpPr>
          <p:spPr bwMode="auto">
            <a:xfrm>
              <a:off x="3012" y="2090"/>
              <a:ext cx="186" cy="192"/>
            </a:xfrm>
            <a:prstGeom prst="rect">
              <a:avLst/>
            </a:prstGeom>
            <a:noFill/>
            <a:ln w="9525">
              <a:noFill/>
              <a:miter lim="800000"/>
              <a:headEnd/>
              <a:tailEnd/>
            </a:ln>
          </p:spPr>
          <p:txBody>
            <a:bodyPr wrap="none" lIns="0" tIns="0" rIns="0" bIns="0">
              <a:spAutoFit/>
            </a:bodyPr>
            <a:lstStyle/>
            <a:p>
              <a:pPr eaLnBrk="1" hangingPunct="1">
                <a:defRPr/>
              </a:pPr>
              <a:r>
                <a:rPr lang="ru-RU" sz="2000">
                  <a:solidFill>
                    <a:srgbClr val="24211D"/>
                  </a:solidFill>
                </a:rPr>
                <a:t>Mt</a:t>
              </a:r>
              <a:endParaRPr lang="ru-RU">
                <a:effectLst>
                  <a:outerShdw blurRad="38100" dist="38100" dir="2700000" algn="tl">
                    <a:srgbClr val="FFFFFF"/>
                  </a:outerShdw>
                </a:effectLst>
                <a:latin typeface="Arial Cyr" pitchFamily="34" charset="-52"/>
              </a:endParaRPr>
            </a:p>
          </p:txBody>
        </p:sp>
        <p:sp>
          <p:nvSpPr>
            <p:cNvPr id="200733" name="Rectangle 29"/>
            <p:cNvSpPr>
              <a:spLocks noChangeArrowheads="1"/>
            </p:cNvSpPr>
            <p:nvPr/>
          </p:nvSpPr>
          <p:spPr bwMode="auto">
            <a:xfrm>
              <a:off x="2954" y="1993"/>
              <a:ext cx="156" cy="125"/>
            </a:xfrm>
            <a:prstGeom prst="rect">
              <a:avLst/>
            </a:prstGeom>
            <a:noFill/>
            <a:ln w="9525">
              <a:noFill/>
              <a:miter lim="800000"/>
              <a:headEnd/>
              <a:tailEnd/>
            </a:ln>
          </p:spPr>
          <p:txBody>
            <a:bodyPr wrap="none" lIns="0" tIns="0" rIns="0" bIns="0">
              <a:spAutoFit/>
            </a:bodyPr>
            <a:lstStyle/>
            <a:p>
              <a:pPr eaLnBrk="1" hangingPunct="1">
                <a:defRPr/>
              </a:pPr>
              <a:r>
                <a:rPr lang="ru-RU" sz="1300" b="1">
                  <a:solidFill>
                    <a:srgbClr val="24211D"/>
                  </a:solidFill>
                </a:rPr>
                <a:t>276</a:t>
              </a:r>
              <a:endParaRPr lang="ru-RU" b="1">
                <a:effectLst>
                  <a:outerShdw blurRad="38100" dist="38100" dir="2700000" algn="tl">
                    <a:srgbClr val="FFFFFF"/>
                  </a:outerShdw>
                </a:effectLst>
                <a:latin typeface="Arial Cyr" pitchFamily="34" charset="-52"/>
              </a:endParaRPr>
            </a:p>
          </p:txBody>
        </p:sp>
        <p:sp>
          <p:nvSpPr>
            <p:cNvPr id="51261" name="Line 30"/>
            <p:cNvSpPr>
              <a:spLocks noChangeShapeType="1"/>
            </p:cNvSpPr>
            <p:nvPr/>
          </p:nvSpPr>
          <p:spPr bwMode="auto">
            <a:xfrm flipH="1">
              <a:off x="3245" y="1811"/>
              <a:ext cx="180" cy="12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1262" name="Freeform 31"/>
            <p:cNvSpPr>
              <a:spLocks/>
            </p:cNvSpPr>
            <p:nvPr/>
          </p:nvSpPr>
          <p:spPr bwMode="auto">
            <a:xfrm>
              <a:off x="3239" y="1889"/>
              <a:ext cx="108" cy="48"/>
            </a:xfrm>
            <a:custGeom>
              <a:avLst/>
              <a:gdLst>
                <a:gd name="T0" fmla="*/ 10077696 w 18"/>
                <a:gd name="T1" fmla="*/ 0 h 8"/>
                <a:gd name="T2" fmla="*/ 0 w 18"/>
                <a:gd name="T3" fmla="*/ 13436928 h 8"/>
                <a:gd name="T4" fmla="*/ 30233088 w 18"/>
                <a:gd name="T5" fmla="*/ 0 h 8"/>
                <a:gd name="T6" fmla="*/ 10077696 w 18"/>
                <a:gd name="T7" fmla="*/ 0 h 8"/>
                <a:gd name="T8" fmla="*/ 0 60000 65536"/>
                <a:gd name="T9" fmla="*/ 0 60000 65536"/>
                <a:gd name="T10" fmla="*/ 0 60000 65536"/>
                <a:gd name="T11" fmla="*/ 0 60000 65536"/>
                <a:gd name="T12" fmla="*/ 0 w 18"/>
                <a:gd name="T13" fmla="*/ 0 h 8"/>
                <a:gd name="T14" fmla="*/ 18 w 18"/>
                <a:gd name="T15" fmla="*/ 8 h 8"/>
              </a:gdLst>
              <a:ahLst/>
              <a:cxnLst>
                <a:cxn ang="T8">
                  <a:pos x="T0" y="T1"/>
                </a:cxn>
                <a:cxn ang="T9">
                  <a:pos x="T2" y="T3"/>
                </a:cxn>
                <a:cxn ang="T10">
                  <a:pos x="T4" y="T5"/>
                </a:cxn>
                <a:cxn ang="T11">
                  <a:pos x="T6" y="T7"/>
                </a:cxn>
              </a:cxnLst>
              <a:rect l="T12" t="T13" r="T14" b="T15"/>
              <a:pathLst>
                <a:path w="18" h="8">
                  <a:moveTo>
                    <a:pt x="6" y="0"/>
                  </a:moveTo>
                  <a:lnTo>
                    <a:pt x="0" y="8"/>
                  </a:lnTo>
                  <a:lnTo>
                    <a:pt x="18" y="0"/>
                  </a:lnTo>
                  <a:lnTo>
                    <a:pt x="6" y="0"/>
                  </a:lnTo>
                  <a:close/>
                </a:path>
              </a:pathLst>
            </a:custGeom>
            <a:solidFill>
              <a:srgbClr val="EB3D00"/>
            </a:solidFill>
            <a:ln w="0">
              <a:solidFill>
                <a:srgbClr val="EB3D00"/>
              </a:solidFill>
              <a:round/>
              <a:headEnd/>
              <a:tailEnd/>
            </a:ln>
          </p:spPr>
          <p:txBody>
            <a:bodyPr/>
            <a:lstStyle/>
            <a:p>
              <a:endParaRPr lang="ru-RU"/>
            </a:p>
          </p:txBody>
        </p:sp>
        <p:sp>
          <p:nvSpPr>
            <p:cNvPr id="200736" name="Rectangle 32"/>
            <p:cNvSpPr>
              <a:spLocks noChangeArrowheads="1"/>
            </p:cNvSpPr>
            <p:nvPr/>
          </p:nvSpPr>
          <p:spPr bwMode="auto">
            <a:xfrm>
              <a:off x="3232" y="1796"/>
              <a:ext cx="66" cy="106"/>
            </a:xfrm>
            <a:prstGeom prst="rect">
              <a:avLst/>
            </a:prstGeom>
            <a:noFill/>
            <a:ln w="9525">
              <a:noFill/>
              <a:miter lim="800000"/>
              <a:headEnd/>
              <a:tailEnd/>
            </a:ln>
          </p:spPr>
          <p:txBody>
            <a:bodyPr wrap="none" lIns="0" tIns="0" rIns="0" bIns="0">
              <a:spAutoFit/>
            </a:bodyPr>
            <a:lstStyle/>
            <a:p>
              <a:pPr eaLnBrk="1" hangingPunct="1">
                <a:defRPr/>
              </a:pPr>
              <a:r>
                <a:rPr lang="ru-RU" sz="1100">
                  <a:solidFill>
                    <a:srgbClr val="EB3D00"/>
                  </a:solidFill>
                </a:rPr>
                <a:t>3 </a:t>
              </a:r>
              <a:endParaRPr lang="ru-RU">
                <a:effectLst>
                  <a:outerShdw blurRad="38100" dist="38100" dir="2700000" algn="tl">
                    <a:srgbClr val="FFFFFF"/>
                  </a:outerShdw>
                </a:effectLst>
                <a:latin typeface="Arial Cyr" pitchFamily="34" charset="-52"/>
              </a:endParaRPr>
            </a:p>
          </p:txBody>
        </p:sp>
        <p:sp>
          <p:nvSpPr>
            <p:cNvPr id="200737" name="Rectangle 33"/>
            <p:cNvSpPr>
              <a:spLocks noChangeArrowheads="1"/>
            </p:cNvSpPr>
            <p:nvPr/>
          </p:nvSpPr>
          <p:spPr bwMode="auto">
            <a:xfrm>
              <a:off x="3141" y="1681"/>
              <a:ext cx="106" cy="202"/>
            </a:xfrm>
            <a:prstGeom prst="rect">
              <a:avLst/>
            </a:prstGeom>
            <a:noFill/>
            <a:ln w="9525">
              <a:noFill/>
              <a:miter lim="800000"/>
              <a:headEnd/>
              <a:tailEnd/>
            </a:ln>
          </p:spPr>
          <p:txBody>
            <a:bodyPr wrap="none" lIns="0" tIns="0" rIns="0" bIns="0">
              <a:spAutoFit/>
            </a:bodyPr>
            <a:lstStyle/>
            <a:p>
              <a:pPr eaLnBrk="1" hangingPunct="1">
                <a:defRPr/>
              </a:pPr>
              <a:r>
                <a:rPr lang="ru-RU" sz="2100">
                  <a:solidFill>
                    <a:srgbClr val="EB3D00"/>
                  </a:solidFill>
                  <a:latin typeface="Symbol" pitchFamily="18" charset="2"/>
                </a:rPr>
                <a:t>a</a:t>
              </a:r>
              <a:endParaRPr lang="ru-RU">
                <a:effectLst>
                  <a:outerShdw blurRad="38100" dist="38100" dir="2700000" algn="tl">
                    <a:srgbClr val="FFFFFF"/>
                  </a:outerShdw>
                </a:effectLst>
                <a:latin typeface="Arial Cyr" pitchFamily="34" charset="-52"/>
              </a:endParaRPr>
            </a:p>
          </p:txBody>
        </p:sp>
      </p:grpSp>
      <p:grpSp>
        <p:nvGrpSpPr>
          <p:cNvPr id="6" name="Group 34"/>
          <p:cNvGrpSpPr>
            <a:grpSpLocks/>
          </p:cNvGrpSpPr>
          <p:nvPr/>
        </p:nvGrpSpPr>
        <p:grpSpPr bwMode="auto">
          <a:xfrm>
            <a:off x="3448050" y="3589337"/>
            <a:ext cx="1879600" cy="1001713"/>
            <a:chOff x="2483" y="2176"/>
            <a:chExt cx="1184" cy="631"/>
          </a:xfrm>
        </p:grpSpPr>
        <p:sp>
          <p:nvSpPr>
            <p:cNvPr id="51245" name="Freeform 35"/>
            <p:cNvSpPr>
              <a:spLocks/>
            </p:cNvSpPr>
            <p:nvPr/>
          </p:nvSpPr>
          <p:spPr bwMode="auto">
            <a:xfrm>
              <a:off x="2483" y="2435"/>
              <a:ext cx="336" cy="372"/>
            </a:xfrm>
            <a:custGeom>
              <a:avLst/>
              <a:gdLst>
                <a:gd name="T0" fmla="*/ 0 w 56"/>
                <a:gd name="T1" fmla="*/ 104136192 h 62"/>
                <a:gd name="T2" fmla="*/ 94058496 w 56"/>
                <a:gd name="T3" fmla="*/ 104136192 h 62"/>
                <a:gd name="T4" fmla="*/ 94058496 w 56"/>
                <a:gd name="T5" fmla="*/ 102456576 h 62"/>
                <a:gd name="T6" fmla="*/ 94058496 w 56"/>
                <a:gd name="T7" fmla="*/ 1679616 h 62"/>
                <a:gd name="T8" fmla="*/ 94058496 w 56"/>
                <a:gd name="T9" fmla="*/ 0 h 62"/>
                <a:gd name="T10" fmla="*/ 0 w 56"/>
                <a:gd name="T11" fmla="*/ 0 h 62"/>
                <a:gd name="T12" fmla="*/ 0 w 56"/>
                <a:gd name="T13" fmla="*/ 1679616 h 62"/>
                <a:gd name="T14" fmla="*/ 0 w 56"/>
                <a:gd name="T15" fmla="*/ 102456576 h 62"/>
                <a:gd name="T16" fmla="*/ 0 w 56"/>
                <a:gd name="T17" fmla="*/ 104136192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62"/>
                <a:gd name="T29" fmla="*/ 56 w 56"/>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62">
                  <a:moveTo>
                    <a:pt x="0" y="62"/>
                  </a:moveTo>
                  <a:lnTo>
                    <a:pt x="56" y="62"/>
                  </a:lnTo>
                  <a:cubicBezTo>
                    <a:pt x="56" y="62"/>
                    <a:pt x="56" y="62"/>
                    <a:pt x="56" y="61"/>
                  </a:cubicBezTo>
                  <a:lnTo>
                    <a:pt x="56" y="1"/>
                  </a:lnTo>
                  <a:cubicBezTo>
                    <a:pt x="56" y="0"/>
                    <a:pt x="56" y="0"/>
                    <a:pt x="56" y="0"/>
                  </a:cubicBezTo>
                  <a:lnTo>
                    <a:pt x="0" y="0"/>
                  </a:lnTo>
                  <a:cubicBezTo>
                    <a:pt x="0" y="0"/>
                    <a:pt x="0" y="0"/>
                    <a:pt x="0" y="1"/>
                  </a:cubicBezTo>
                  <a:lnTo>
                    <a:pt x="0" y="61"/>
                  </a:lnTo>
                  <a:cubicBezTo>
                    <a:pt x="0" y="62"/>
                    <a:pt x="0" y="62"/>
                    <a:pt x="0" y="62"/>
                  </a:cubicBezTo>
                  <a:close/>
                </a:path>
              </a:pathLst>
            </a:custGeom>
            <a:solidFill>
              <a:srgbClr val="FDFE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1246" name="Freeform 36"/>
            <p:cNvSpPr>
              <a:spLocks/>
            </p:cNvSpPr>
            <p:nvPr/>
          </p:nvSpPr>
          <p:spPr bwMode="auto">
            <a:xfrm>
              <a:off x="2483" y="2435"/>
              <a:ext cx="336" cy="372"/>
            </a:xfrm>
            <a:custGeom>
              <a:avLst/>
              <a:gdLst>
                <a:gd name="T0" fmla="*/ 0 w 56"/>
                <a:gd name="T1" fmla="*/ 104136192 h 62"/>
                <a:gd name="T2" fmla="*/ 94058496 w 56"/>
                <a:gd name="T3" fmla="*/ 104136192 h 62"/>
                <a:gd name="T4" fmla="*/ 94058496 w 56"/>
                <a:gd name="T5" fmla="*/ 102456576 h 62"/>
                <a:gd name="T6" fmla="*/ 94058496 w 56"/>
                <a:gd name="T7" fmla="*/ 1679616 h 62"/>
                <a:gd name="T8" fmla="*/ 94058496 w 56"/>
                <a:gd name="T9" fmla="*/ 0 h 62"/>
                <a:gd name="T10" fmla="*/ 0 w 56"/>
                <a:gd name="T11" fmla="*/ 0 h 62"/>
                <a:gd name="T12" fmla="*/ 0 w 56"/>
                <a:gd name="T13" fmla="*/ 1679616 h 62"/>
                <a:gd name="T14" fmla="*/ 0 w 56"/>
                <a:gd name="T15" fmla="*/ 102456576 h 62"/>
                <a:gd name="T16" fmla="*/ 0 w 56"/>
                <a:gd name="T17" fmla="*/ 104136192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62"/>
                <a:gd name="T29" fmla="*/ 56 w 56"/>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62">
                  <a:moveTo>
                    <a:pt x="0" y="62"/>
                  </a:moveTo>
                  <a:lnTo>
                    <a:pt x="56" y="62"/>
                  </a:lnTo>
                  <a:cubicBezTo>
                    <a:pt x="56" y="62"/>
                    <a:pt x="56" y="62"/>
                    <a:pt x="56" y="61"/>
                  </a:cubicBezTo>
                  <a:lnTo>
                    <a:pt x="56" y="1"/>
                  </a:lnTo>
                  <a:cubicBezTo>
                    <a:pt x="56" y="0"/>
                    <a:pt x="56" y="0"/>
                    <a:pt x="56" y="0"/>
                  </a:cubicBezTo>
                  <a:lnTo>
                    <a:pt x="0" y="0"/>
                  </a:lnTo>
                  <a:cubicBezTo>
                    <a:pt x="0" y="0"/>
                    <a:pt x="0" y="0"/>
                    <a:pt x="0" y="1"/>
                  </a:cubicBezTo>
                  <a:lnTo>
                    <a:pt x="0" y="61"/>
                  </a:lnTo>
                  <a:cubicBezTo>
                    <a:pt x="0" y="62"/>
                    <a:pt x="0" y="62"/>
                    <a:pt x="0" y="62"/>
                  </a:cubicBezTo>
                  <a:close/>
                </a:path>
              </a:pathLst>
            </a:custGeom>
            <a:noFill/>
            <a:ln w="0">
              <a:solidFill>
                <a:srgbClr val="24211D"/>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00741" name="Rectangle 37"/>
            <p:cNvSpPr>
              <a:spLocks noChangeArrowheads="1"/>
            </p:cNvSpPr>
            <p:nvPr/>
          </p:nvSpPr>
          <p:spPr bwMode="auto">
            <a:xfrm>
              <a:off x="3041" y="2353"/>
              <a:ext cx="626" cy="163"/>
            </a:xfrm>
            <a:prstGeom prst="rect">
              <a:avLst/>
            </a:prstGeom>
            <a:noFill/>
            <a:ln w="9525">
              <a:noFill/>
              <a:miter lim="800000"/>
              <a:headEnd/>
              <a:tailEnd/>
            </a:ln>
          </p:spPr>
          <p:txBody>
            <a:bodyPr wrap="none" lIns="0" tIns="0" rIns="0" bIns="0">
              <a:spAutoFit/>
            </a:bodyPr>
            <a:lstStyle/>
            <a:p>
              <a:pPr eaLnBrk="1" hangingPunct="1">
                <a:defRPr/>
              </a:pPr>
              <a:r>
                <a:rPr lang="ru-RU" sz="1700" b="1"/>
                <a:t>9.71 MeV  </a:t>
              </a:r>
              <a:endParaRPr lang="ru-RU" b="1">
                <a:effectLst>
                  <a:outerShdw blurRad="38100" dist="38100" dir="2700000" algn="tl">
                    <a:srgbClr val="FFFFFF"/>
                  </a:outerShdw>
                </a:effectLst>
                <a:latin typeface="Arial Cyr" pitchFamily="34" charset="-52"/>
              </a:endParaRPr>
            </a:p>
          </p:txBody>
        </p:sp>
        <p:sp>
          <p:nvSpPr>
            <p:cNvPr id="200742" name="Rectangle 38"/>
            <p:cNvSpPr>
              <a:spLocks noChangeArrowheads="1"/>
            </p:cNvSpPr>
            <p:nvPr/>
          </p:nvSpPr>
          <p:spPr bwMode="auto">
            <a:xfrm>
              <a:off x="3042" y="2482"/>
              <a:ext cx="325" cy="163"/>
            </a:xfrm>
            <a:prstGeom prst="rect">
              <a:avLst/>
            </a:prstGeom>
            <a:noFill/>
            <a:ln w="9525">
              <a:noFill/>
              <a:miter lim="800000"/>
              <a:headEnd/>
              <a:tailEnd/>
            </a:ln>
          </p:spPr>
          <p:txBody>
            <a:bodyPr wrap="none" lIns="0" tIns="0" rIns="0" bIns="0">
              <a:spAutoFit/>
            </a:bodyPr>
            <a:lstStyle/>
            <a:p>
              <a:pPr eaLnBrk="1" hangingPunct="1">
                <a:defRPr/>
              </a:pPr>
              <a:r>
                <a:rPr lang="ru-RU" sz="1700" b="1"/>
                <a:t>1.03 s</a:t>
              </a:r>
              <a:endParaRPr lang="ru-RU" b="1">
                <a:effectLst>
                  <a:outerShdw blurRad="38100" dist="38100" dir="2700000" algn="tl">
                    <a:srgbClr val="FFFFFF"/>
                  </a:outerShdw>
                </a:effectLst>
                <a:latin typeface="Arial Cyr" pitchFamily="34" charset="-52"/>
              </a:endParaRPr>
            </a:p>
          </p:txBody>
        </p:sp>
        <p:sp>
          <p:nvSpPr>
            <p:cNvPr id="200743" name="Rectangle 39"/>
            <p:cNvSpPr>
              <a:spLocks noChangeArrowheads="1"/>
            </p:cNvSpPr>
            <p:nvPr/>
          </p:nvSpPr>
          <p:spPr bwMode="auto">
            <a:xfrm>
              <a:off x="2586" y="2590"/>
              <a:ext cx="177" cy="182"/>
            </a:xfrm>
            <a:prstGeom prst="rect">
              <a:avLst/>
            </a:prstGeom>
            <a:noFill/>
            <a:ln w="9525">
              <a:noFill/>
              <a:miter lim="800000"/>
              <a:headEnd/>
              <a:tailEnd/>
            </a:ln>
          </p:spPr>
          <p:txBody>
            <a:bodyPr wrap="none" lIns="0" tIns="0" rIns="0" bIns="0">
              <a:spAutoFit/>
            </a:bodyPr>
            <a:lstStyle/>
            <a:p>
              <a:pPr eaLnBrk="1" hangingPunct="1">
                <a:defRPr/>
              </a:pPr>
              <a:r>
                <a:rPr lang="ru-RU" sz="1900">
                  <a:solidFill>
                    <a:srgbClr val="24211D"/>
                  </a:solidFill>
                </a:rPr>
                <a:t>Bh</a:t>
              </a:r>
              <a:endParaRPr lang="ru-RU">
                <a:effectLst>
                  <a:outerShdw blurRad="38100" dist="38100" dir="2700000" algn="tl">
                    <a:srgbClr val="FFFFFF"/>
                  </a:outerShdw>
                </a:effectLst>
                <a:latin typeface="Arial Cyr" pitchFamily="34" charset="-52"/>
              </a:endParaRPr>
            </a:p>
          </p:txBody>
        </p:sp>
        <p:sp>
          <p:nvSpPr>
            <p:cNvPr id="200744" name="Rectangle 40"/>
            <p:cNvSpPr>
              <a:spLocks noChangeArrowheads="1"/>
            </p:cNvSpPr>
            <p:nvPr/>
          </p:nvSpPr>
          <p:spPr bwMode="auto">
            <a:xfrm>
              <a:off x="2532" y="2491"/>
              <a:ext cx="156" cy="125"/>
            </a:xfrm>
            <a:prstGeom prst="rect">
              <a:avLst/>
            </a:prstGeom>
            <a:noFill/>
            <a:ln w="9525">
              <a:noFill/>
              <a:miter lim="800000"/>
              <a:headEnd/>
              <a:tailEnd/>
            </a:ln>
          </p:spPr>
          <p:txBody>
            <a:bodyPr wrap="none" lIns="0" tIns="0" rIns="0" bIns="0">
              <a:spAutoFit/>
            </a:bodyPr>
            <a:lstStyle/>
            <a:p>
              <a:pPr eaLnBrk="1" hangingPunct="1">
                <a:defRPr/>
              </a:pPr>
              <a:r>
                <a:rPr lang="ru-RU" sz="1300" b="1">
                  <a:solidFill>
                    <a:srgbClr val="24211D"/>
                  </a:solidFill>
                </a:rPr>
                <a:t>272</a:t>
              </a:r>
              <a:endParaRPr lang="ru-RU" b="1">
                <a:effectLst>
                  <a:outerShdw blurRad="38100" dist="38100" dir="2700000" algn="tl">
                    <a:srgbClr val="FFFFFF"/>
                  </a:outerShdw>
                </a:effectLst>
                <a:latin typeface="Arial Cyr" pitchFamily="34" charset="-52"/>
              </a:endParaRPr>
            </a:p>
          </p:txBody>
        </p:sp>
        <p:sp>
          <p:nvSpPr>
            <p:cNvPr id="51251" name="Line 41"/>
            <p:cNvSpPr>
              <a:spLocks noChangeShapeType="1"/>
            </p:cNvSpPr>
            <p:nvPr/>
          </p:nvSpPr>
          <p:spPr bwMode="auto">
            <a:xfrm flipH="1">
              <a:off x="2815" y="2309"/>
              <a:ext cx="180" cy="120"/>
            </a:xfrm>
            <a:prstGeom prst="line">
              <a:avLst/>
            </a:prstGeom>
            <a:noFill/>
            <a:ln w="0">
              <a:solidFill>
                <a:srgbClr val="EB3D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1252" name="Freeform 42"/>
            <p:cNvSpPr>
              <a:spLocks/>
            </p:cNvSpPr>
            <p:nvPr/>
          </p:nvSpPr>
          <p:spPr bwMode="auto">
            <a:xfrm>
              <a:off x="2809" y="2387"/>
              <a:ext cx="102" cy="48"/>
            </a:xfrm>
            <a:custGeom>
              <a:avLst/>
              <a:gdLst>
                <a:gd name="T0" fmla="*/ 10077696 w 17"/>
                <a:gd name="T1" fmla="*/ 0 h 8"/>
                <a:gd name="T2" fmla="*/ 0 w 17"/>
                <a:gd name="T3" fmla="*/ 13436928 h 8"/>
                <a:gd name="T4" fmla="*/ 28553472 w 17"/>
                <a:gd name="T5" fmla="*/ 0 h 8"/>
                <a:gd name="T6" fmla="*/ 10077696 w 17"/>
                <a:gd name="T7" fmla="*/ 0 h 8"/>
                <a:gd name="T8" fmla="*/ 0 60000 65536"/>
                <a:gd name="T9" fmla="*/ 0 60000 65536"/>
                <a:gd name="T10" fmla="*/ 0 60000 65536"/>
                <a:gd name="T11" fmla="*/ 0 60000 65536"/>
                <a:gd name="T12" fmla="*/ 0 w 17"/>
                <a:gd name="T13" fmla="*/ 0 h 8"/>
                <a:gd name="T14" fmla="*/ 17 w 17"/>
                <a:gd name="T15" fmla="*/ 8 h 8"/>
              </a:gdLst>
              <a:ahLst/>
              <a:cxnLst>
                <a:cxn ang="T8">
                  <a:pos x="T0" y="T1"/>
                </a:cxn>
                <a:cxn ang="T9">
                  <a:pos x="T2" y="T3"/>
                </a:cxn>
                <a:cxn ang="T10">
                  <a:pos x="T4" y="T5"/>
                </a:cxn>
                <a:cxn ang="T11">
                  <a:pos x="T6" y="T7"/>
                </a:cxn>
              </a:cxnLst>
              <a:rect l="T12" t="T13" r="T14" b="T15"/>
              <a:pathLst>
                <a:path w="17" h="8">
                  <a:moveTo>
                    <a:pt x="6" y="0"/>
                  </a:moveTo>
                  <a:lnTo>
                    <a:pt x="0" y="8"/>
                  </a:lnTo>
                  <a:lnTo>
                    <a:pt x="17" y="0"/>
                  </a:lnTo>
                  <a:lnTo>
                    <a:pt x="6" y="0"/>
                  </a:lnTo>
                  <a:close/>
                </a:path>
              </a:pathLst>
            </a:custGeom>
            <a:solidFill>
              <a:srgbClr val="EB3D00"/>
            </a:solidFill>
            <a:ln w="0">
              <a:solidFill>
                <a:srgbClr val="EB3D00"/>
              </a:solidFill>
              <a:round/>
              <a:headEnd/>
              <a:tailEnd/>
            </a:ln>
          </p:spPr>
          <p:txBody>
            <a:bodyPr/>
            <a:lstStyle/>
            <a:p>
              <a:endParaRPr lang="ru-RU"/>
            </a:p>
          </p:txBody>
        </p:sp>
        <p:sp>
          <p:nvSpPr>
            <p:cNvPr id="200747" name="Rectangle 43"/>
            <p:cNvSpPr>
              <a:spLocks noChangeArrowheads="1"/>
            </p:cNvSpPr>
            <p:nvPr/>
          </p:nvSpPr>
          <p:spPr bwMode="auto">
            <a:xfrm>
              <a:off x="2813" y="2285"/>
              <a:ext cx="66" cy="106"/>
            </a:xfrm>
            <a:prstGeom prst="rect">
              <a:avLst/>
            </a:prstGeom>
            <a:noFill/>
            <a:ln w="9525">
              <a:noFill/>
              <a:miter lim="800000"/>
              <a:headEnd/>
              <a:tailEnd/>
            </a:ln>
          </p:spPr>
          <p:txBody>
            <a:bodyPr wrap="none" lIns="0" tIns="0" rIns="0" bIns="0">
              <a:spAutoFit/>
            </a:bodyPr>
            <a:lstStyle/>
            <a:p>
              <a:pPr eaLnBrk="1" hangingPunct="1">
                <a:defRPr/>
              </a:pPr>
              <a:r>
                <a:rPr lang="ru-RU" sz="1100">
                  <a:solidFill>
                    <a:srgbClr val="EB3D00"/>
                  </a:solidFill>
                </a:rPr>
                <a:t>4 </a:t>
              </a:r>
              <a:endParaRPr lang="ru-RU">
                <a:effectLst>
                  <a:outerShdw blurRad="38100" dist="38100" dir="2700000" algn="tl">
                    <a:srgbClr val="FFFFFF"/>
                  </a:outerShdw>
                </a:effectLst>
                <a:latin typeface="Arial Cyr" pitchFamily="34" charset="-52"/>
              </a:endParaRPr>
            </a:p>
          </p:txBody>
        </p:sp>
        <p:sp>
          <p:nvSpPr>
            <p:cNvPr id="200748" name="Rectangle 44"/>
            <p:cNvSpPr>
              <a:spLocks noChangeArrowheads="1"/>
            </p:cNvSpPr>
            <p:nvPr/>
          </p:nvSpPr>
          <p:spPr bwMode="auto">
            <a:xfrm>
              <a:off x="2720" y="2176"/>
              <a:ext cx="106" cy="202"/>
            </a:xfrm>
            <a:prstGeom prst="rect">
              <a:avLst/>
            </a:prstGeom>
            <a:noFill/>
            <a:ln w="9525">
              <a:noFill/>
              <a:miter lim="800000"/>
              <a:headEnd/>
              <a:tailEnd/>
            </a:ln>
          </p:spPr>
          <p:txBody>
            <a:bodyPr wrap="none" lIns="0" tIns="0" rIns="0" bIns="0">
              <a:spAutoFit/>
            </a:bodyPr>
            <a:lstStyle/>
            <a:p>
              <a:pPr eaLnBrk="1" hangingPunct="1">
                <a:defRPr/>
              </a:pPr>
              <a:r>
                <a:rPr lang="ru-RU" sz="2100">
                  <a:solidFill>
                    <a:srgbClr val="EB3D00"/>
                  </a:solidFill>
                  <a:latin typeface="Symbol" pitchFamily="18" charset="2"/>
                </a:rPr>
                <a:t>a</a:t>
              </a:r>
              <a:endParaRPr lang="ru-RU">
                <a:effectLst>
                  <a:outerShdw blurRad="38100" dist="38100" dir="2700000" algn="tl">
                    <a:srgbClr val="FFFFFF"/>
                  </a:outerShdw>
                </a:effectLst>
                <a:latin typeface="Arial Cyr" pitchFamily="34" charset="-52"/>
              </a:endParaRPr>
            </a:p>
          </p:txBody>
        </p:sp>
      </p:grpSp>
      <p:grpSp>
        <p:nvGrpSpPr>
          <p:cNvPr id="7" name="Group 45"/>
          <p:cNvGrpSpPr>
            <a:grpSpLocks/>
          </p:cNvGrpSpPr>
          <p:nvPr/>
        </p:nvGrpSpPr>
        <p:grpSpPr bwMode="auto">
          <a:xfrm>
            <a:off x="5078413" y="2014537"/>
            <a:ext cx="1728787" cy="995363"/>
            <a:chOff x="3329" y="1184"/>
            <a:chExt cx="1089" cy="627"/>
          </a:xfrm>
        </p:grpSpPr>
        <p:sp>
          <p:nvSpPr>
            <p:cNvPr id="51233" name="Freeform 46"/>
            <p:cNvSpPr>
              <a:spLocks/>
            </p:cNvSpPr>
            <p:nvPr/>
          </p:nvSpPr>
          <p:spPr bwMode="auto">
            <a:xfrm>
              <a:off x="3329" y="1439"/>
              <a:ext cx="342" cy="372"/>
            </a:xfrm>
            <a:custGeom>
              <a:avLst/>
              <a:gdLst>
                <a:gd name="T0" fmla="*/ 1679616 w 57"/>
                <a:gd name="T1" fmla="*/ 104136192 h 62"/>
                <a:gd name="T2" fmla="*/ 94058496 w 57"/>
                <a:gd name="T3" fmla="*/ 104136192 h 62"/>
                <a:gd name="T4" fmla="*/ 95738112 w 57"/>
                <a:gd name="T5" fmla="*/ 104136192 h 62"/>
                <a:gd name="T6" fmla="*/ 95738112 w 57"/>
                <a:gd name="T7" fmla="*/ 1679616 h 62"/>
                <a:gd name="T8" fmla="*/ 94058496 w 57"/>
                <a:gd name="T9" fmla="*/ 0 h 62"/>
                <a:gd name="T10" fmla="*/ 1679616 w 57"/>
                <a:gd name="T11" fmla="*/ 0 h 62"/>
                <a:gd name="T12" fmla="*/ 0 w 57"/>
                <a:gd name="T13" fmla="*/ 1679616 h 62"/>
                <a:gd name="T14" fmla="*/ 0 w 57"/>
                <a:gd name="T15" fmla="*/ 104136192 h 62"/>
                <a:gd name="T16" fmla="*/ 1679616 w 57"/>
                <a:gd name="T17" fmla="*/ 104136192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62"/>
                <a:gd name="T29" fmla="*/ 57 w 57"/>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62">
                  <a:moveTo>
                    <a:pt x="1" y="62"/>
                  </a:moveTo>
                  <a:lnTo>
                    <a:pt x="56" y="62"/>
                  </a:lnTo>
                  <a:cubicBezTo>
                    <a:pt x="56" y="62"/>
                    <a:pt x="57" y="62"/>
                    <a:pt x="57" y="62"/>
                  </a:cubicBezTo>
                  <a:lnTo>
                    <a:pt x="57" y="1"/>
                  </a:lnTo>
                  <a:cubicBezTo>
                    <a:pt x="57" y="1"/>
                    <a:pt x="56" y="0"/>
                    <a:pt x="56" y="0"/>
                  </a:cubicBezTo>
                  <a:lnTo>
                    <a:pt x="1" y="0"/>
                  </a:lnTo>
                  <a:cubicBezTo>
                    <a:pt x="0" y="0"/>
                    <a:pt x="0" y="1"/>
                    <a:pt x="0" y="1"/>
                  </a:cubicBezTo>
                  <a:lnTo>
                    <a:pt x="0" y="62"/>
                  </a:lnTo>
                  <a:cubicBezTo>
                    <a:pt x="0" y="62"/>
                    <a:pt x="0" y="62"/>
                    <a:pt x="1" y="62"/>
                  </a:cubicBezTo>
                  <a:close/>
                </a:path>
              </a:pathLst>
            </a:custGeom>
            <a:solidFill>
              <a:srgbClr val="FDFE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1234" name="Freeform 47"/>
            <p:cNvSpPr>
              <a:spLocks/>
            </p:cNvSpPr>
            <p:nvPr/>
          </p:nvSpPr>
          <p:spPr bwMode="auto">
            <a:xfrm>
              <a:off x="3329" y="1439"/>
              <a:ext cx="342" cy="372"/>
            </a:xfrm>
            <a:custGeom>
              <a:avLst/>
              <a:gdLst>
                <a:gd name="T0" fmla="*/ 1679616 w 57"/>
                <a:gd name="T1" fmla="*/ 104136192 h 62"/>
                <a:gd name="T2" fmla="*/ 94058496 w 57"/>
                <a:gd name="T3" fmla="*/ 104136192 h 62"/>
                <a:gd name="T4" fmla="*/ 95738112 w 57"/>
                <a:gd name="T5" fmla="*/ 104136192 h 62"/>
                <a:gd name="T6" fmla="*/ 95738112 w 57"/>
                <a:gd name="T7" fmla="*/ 1679616 h 62"/>
                <a:gd name="T8" fmla="*/ 94058496 w 57"/>
                <a:gd name="T9" fmla="*/ 0 h 62"/>
                <a:gd name="T10" fmla="*/ 1679616 w 57"/>
                <a:gd name="T11" fmla="*/ 0 h 62"/>
                <a:gd name="T12" fmla="*/ 0 w 57"/>
                <a:gd name="T13" fmla="*/ 1679616 h 62"/>
                <a:gd name="T14" fmla="*/ 0 w 57"/>
                <a:gd name="T15" fmla="*/ 104136192 h 62"/>
                <a:gd name="T16" fmla="*/ 1679616 w 57"/>
                <a:gd name="T17" fmla="*/ 104136192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62"/>
                <a:gd name="T29" fmla="*/ 57 w 57"/>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62">
                  <a:moveTo>
                    <a:pt x="1" y="62"/>
                  </a:moveTo>
                  <a:lnTo>
                    <a:pt x="56" y="62"/>
                  </a:lnTo>
                  <a:cubicBezTo>
                    <a:pt x="56" y="62"/>
                    <a:pt x="57" y="62"/>
                    <a:pt x="57" y="62"/>
                  </a:cubicBezTo>
                  <a:lnTo>
                    <a:pt x="57" y="1"/>
                  </a:lnTo>
                  <a:cubicBezTo>
                    <a:pt x="57" y="1"/>
                    <a:pt x="56" y="0"/>
                    <a:pt x="56" y="0"/>
                  </a:cubicBezTo>
                  <a:lnTo>
                    <a:pt x="1" y="0"/>
                  </a:lnTo>
                  <a:cubicBezTo>
                    <a:pt x="0" y="0"/>
                    <a:pt x="0" y="1"/>
                    <a:pt x="0" y="1"/>
                  </a:cubicBezTo>
                  <a:lnTo>
                    <a:pt x="0" y="62"/>
                  </a:lnTo>
                  <a:cubicBezTo>
                    <a:pt x="0" y="62"/>
                    <a:pt x="0" y="62"/>
                    <a:pt x="1" y="62"/>
                  </a:cubicBezTo>
                  <a:close/>
                </a:path>
              </a:pathLst>
            </a:custGeom>
            <a:noFill/>
            <a:ln w="0">
              <a:solidFill>
                <a:srgbClr val="24211D"/>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00752" name="Rectangle 48"/>
            <p:cNvSpPr>
              <a:spLocks noChangeArrowheads="1"/>
            </p:cNvSpPr>
            <p:nvPr/>
          </p:nvSpPr>
          <p:spPr bwMode="auto">
            <a:xfrm>
              <a:off x="3891" y="1486"/>
              <a:ext cx="325" cy="163"/>
            </a:xfrm>
            <a:prstGeom prst="rect">
              <a:avLst/>
            </a:prstGeom>
            <a:noFill/>
            <a:ln w="9525">
              <a:noFill/>
              <a:miter lim="800000"/>
              <a:headEnd/>
              <a:tailEnd/>
            </a:ln>
          </p:spPr>
          <p:txBody>
            <a:bodyPr wrap="none" lIns="0" tIns="0" rIns="0" bIns="0">
              <a:spAutoFit/>
            </a:bodyPr>
            <a:lstStyle/>
            <a:p>
              <a:pPr eaLnBrk="1" hangingPunct="1">
                <a:defRPr/>
              </a:pPr>
              <a:r>
                <a:rPr lang="ru-RU" sz="1700" b="1"/>
                <a:t>0.69 s</a:t>
              </a:r>
              <a:endParaRPr lang="ru-RU" b="1">
                <a:effectLst>
                  <a:outerShdw blurRad="38100" dist="38100" dir="2700000" algn="tl">
                    <a:srgbClr val="FFFFFF"/>
                  </a:outerShdw>
                </a:effectLst>
                <a:latin typeface="Arial Cyr" pitchFamily="34" charset="-52"/>
              </a:endParaRPr>
            </a:p>
          </p:txBody>
        </p:sp>
        <p:sp>
          <p:nvSpPr>
            <p:cNvPr id="200753" name="Rectangle 49"/>
            <p:cNvSpPr>
              <a:spLocks noChangeArrowheads="1"/>
            </p:cNvSpPr>
            <p:nvPr/>
          </p:nvSpPr>
          <p:spPr bwMode="auto">
            <a:xfrm>
              <a:off x="3428" y="1596"/>
              <a:ext cx="240" cy="192"/>
            </a:xfrm>
            <a:prstGeom prst="rect">
              <a:avLst/>
            </a:prstGeom>
            <a:noFill/>
            <a:ln w="9525">
              <a:noFill/>
              <a:miter lim="800000"/>
              <a:headEnd/>
              <a:tailEnd/>
            </a:ln>
          </p:spPr>
          <p:txBody>
            <a:bodyPr wrap="none" lIns="0" tIns="0" rIns="0" bIns="0">
              <a:spAutoFit/>
            </a:bodyPr>
            <a:lstStyle/>
            <a:p>
              <a:pPr eaLnBrk="1" hangingPunct="1">
                <a:defRPr/>
              </a:pPr>
              <a:r>
                <a:rPr lang="ru-RU" sz="2000">
                  <a:solidFill>
                    <a:srgbClr val="24211D"/>
                  </a:solidFill>
                </a:rPr>
                <a:t>1</a:t>
              </a:r>
              <a:r>
                <a:rPr lang="en-US" sz="2000">
                  <a:solidFill>
                    <a:srgbClr val="24211D"/>
                  </a:solidFill>
                </a:rPr>
                <a:t>1</a:t>
              </a:r>
              <a:r>
                <a:rPr lang="ru-RU" sz="2000">
                  <a:solidFill>
                    <a:srgbClr val="24211D"/>
                  </a:solidFill>
                </a:rPr>
                <a:t>1</a:t>
              </a:r>
              <a:endParaRPr lang="ru-RU">
                <a:effectLst>
                  <a:outerShdw blurRad="38100" dist="38100" dir="2700000" algn="tl">
                    <a:srgbClr val="FFFFFF"/>
                  </a:outerShdw>
                </a:effectLst>
                <a:latin typeface="Arial Cyr" pitchFamily="34" charset="-52"/>
              </a:endParaRPr>
            </a:p>
          </p:txBody>
        </p:sp>
        <p:sp>
          <p:nvSpPr>
            <p:cNvPr id="200754" name="Rectangle 50"/>
            <p:cNvSpPr>
              <a:spLocks noChangeArrowheads="1"/>
            </p:cNvSpPr>
            <p:nvPr/>
          </p:nvSpPr>
          <p:spPr bwMode="auto">
            <a:xfrm>
              <a:off x="3379" y="1497"/>
              <a:ext cx="104" cy="125"/>
            </a:xfrm>
            <a:prstGeom prst="rect">
              <a:avLst/>
            </a:prstGeom>
            <a:noFill/>
            <a:ln w="9525">
              <a:noFill/>
              <a:miter lim="800000"/>
              <a:headEnd/>
              <a:tailEnd/>
            </a:ln>
          </p:spPr>
          <p:txBody>
            <a:bodyPr wrap="none" lIns="0" tIns="0" rIns="0" bIns="0">
              <a:spAutoFit/>
            </a:bodyPr>
            <a:lstStyle/>
            <a:p>
              <a:pPr eaLnBrk="1" hangingPunct="1">
                <a:defRPr/>
              </a:pPr>
              <a:r>
                <a:rPr lang="ru-RU" sz="1300" b="1">
                  <a:solidFill>
                    <a:srgbClr val="24211D"/>
                  </a:solidFill>
                </a:rPr>
                <a:t>28</a:t>
              </a:r>
              <a:endParaRPr lang="ru-RU" b="1">
                <a:effectLst>
                  <a:outerShdw blurRad="38100" dist="38100" dir="2700000" algn="tl">
                    <a:srgbClr val="FFFFFF"/>
                  </a:outerShdw>
                </a:effectLst>
                <a:latin typeface="Arial Cyr" pitchFamily="34" charset="-52"/>
              </a:endParaRPr>
            </a:p>
          </p:txBody>
        </p:sp>
        <p:sp>
          <p:nvSpPr>
            <p:cNvPr id="200755" name="Rectangle 51"/>
            <p:cNvSpPr>
              <a:spLocks noChangeArrowheads="1"/>
            </p:cNvSpPr>
            <p:nvPr/>
          </p:nvSpPr>
          <p:spPr bwMode="auto">
            <a:xfrm>
              <a:off x="3475" y="1497"/>
              <a:ext cx="52" cy="125"/>
            </a:xfrm>
            <a:prstGeom prst="rect">
              <a:avLst/>
            </a:prstGeom>
            <a:noFill/>
            <a:ln w="9525">
              <a:noFill/>
              <a:miter lim="800000"/>
              <a:headEnd/>
              <a:tailEnd/>
            </a:ln>
          </p:spPr>
          <p:txBody>
            <a:bodyPr wrap="none" lIns="0" tIns="0" rIns="0" bIns="0">
              <a:spAutoFit/>
            </a:bodyPr>
            <a:lstStyle/>
            <a:p>
              <a:pPr eaLnBrk="1" hangingPunct="1">
                <a:defRPr/>
              </a:pPr>
              <a:r>
                <a:rPr lang="ru-RU" sz="1300" b="1">
                  <a:solidFill>
                    <a:srgbClr val="24211D"/>
                  </a:solidFill>
                </a:rPr>
                <a:t>0</a:t>
              </a:r>
              <a:endParaRPr lang="ru-RU" b="1">
                <a:effectLst>
                  <a:outerShdw blurRad="38100" dist="38100" dir="2700000" algn="tl">
                    <a:srgbClr val="FFFFFF"/>
                  </a:outerShdw>
                </a:effectLst>
                <a:latin typeface="Arial Cyr" pitchFamily="34" charset="-52"/>
              </a:endParaRPr>
            </a:p>
          </p:txBody>
        </p:sp>
        <p:sp>
          <p:nvSpPr>
            <p:cNvPr id="51239" name="Line 52"/>
            <p:cNvSpPr>
              <a:spLocks noChangeShapeType="1"/>
            </p:cNvSpPr>
            <p:nvPr/>
          </p:nvSpPr>
          <p:spPr bwMode="auto">
            <a:xfrm flipH="1">
              <a:off x="3676" y="1313"/>
              <a:ext cx="180" cy="120"/>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1240" name="Freeform 53"/>
            <p:cNvSpPr>
              <a:spLocks/>
            </p:cNvSpPr>
            <p:nvPr/>
          </p:nvSpPr>
          <p:spPr bwMode="auto">
            <a:xfrm>
              <a:off x="3670" y="1397"/>
              <a:ext cx="102" cy="48"/>
            </a:xfrm>
            <a:custGeom>
              <a:avLst/>
              <a:gdLst>
                <a:gd name="T0" fmla="*/ 10077696 w 17"/>
                <a:gd name="T1" fmla="*/ 0 h 8"/>
                <a:gd name="T2" fmla="*/ 0 w 17"/>
                <a:gd name="T3" fmla="*/ 13436928 h 8"/>
                <a:gd name="T4" fmla="*/ 28553472 w 17"/>
                <a:gd name="T5" fmla="*/ 0 h 8"/>
                <a:gd name="T6" fmla="*/ 10077696 w 17"/>
                <a:gd name="T7" fmla="*/ 0 h 8"/>
                <a:gd name="T8" fmla="*/ 0 60000 65536"/>
                <a:gd name="T9" fmla="*/ 0 60000 65536"/>
                <a:gd name="T10" fmla="*/ 0 60000 65536"/>
                <a:gd name="T11" fmla="*/ 0 60000 65536"/>
                <a:gd name="T12" fmla="*/ 0 w 17"/>
                <a:gd name="T13" fmla="*/ 0 h 8"/>
                <a:gd name="T14" fmla="*/ 17 w 17"/>
                <a:gd name="T15" fmla="*/ 8 h 8"/>
              </a:gdLst>
              <a:ahLst/>
              <a:cxnLst>
                <a:cxn ang="T8">
                  <a:pos x="T0" y="T1"/>
                </a:cxn>
                <a:cxn ang="T9">
                  <a:pos x="T2" y="T3"/>
                </a:cxn>
                <a:cxn ang="T10">
                  <a:pos x="T4" y="T5"/>
                </a:cxn>
                <a:cxn ang="T11">
                  <a:pos x="T6" y="T7"/>
                </a:cxn>
              </a:cxnLst>
              <a:rect l="T12" t="T13" r="T14" b="T15"/>
              <a:pathLst>
                <a:path w="17" h="8">
                  <a:moveTo>
                    <a:pt x="6" y="0"/>
                  </a:moveTo>
                  <a:lnTo>
                    <a:pt x="0" y="8"/>
                  </a:lnTo>
                  <a:lnTo>
                    <a:pt x="17" y="0"/>
                  </a:lnTo>
                  <a:lnTo>
                    <a:pt x="6" y="0"/>
                  </a:lnTo>
                  <a:close/>
                </a:path>
              </a:pathLst>
            </a:custGeom>
            <a:solidFill>
              <a:srgbClr val="EB3D00"/>
            </a:solidFill>
            <a:ln w="0">
              <a:solidFill>
                <a:srgbClr val="EB3D00"/>
              </a:solidFill>
              <a:round/>
              <a:headEnd/>
              <a:tailEnd/>
            </a:ln>
          </p:spPr>
          <p:txBody>
            <a:bodyPr/>
            <a:lstStyle/>
            <a:p>
              <a:endParaRPr lang="ru-RU"/>
            </a:p>
          </p:txBody>
        </p:sp>
        <p:sp>
          <p:nvSpPr>
            <p:cNvPr id="200758" name="Rectangle 54"/>
            <p:cNvSpPr>
              <a:spLocks noChangeArrowheads="1"/>
            </p:cNvSpPr>
            <p:nvPr/>
          </p:nvSpPr>
          <p:spPr bwMode="auto">
            <a:xfrm>
              <a:off x="3671" y="1292"/>
              <a:ext cx="44" cy="106"/>
            </a:xfrm>
            <a:prstGeom prst="rect">
              <a:avLst/>
            </a:prstGeom>
            <a:noFill/>
            <a:ln w="9525">
              <a:noFill/>
              <a:miter lim="800000"/>
              <a:headEnd/>
              <a:tailEnd/>
            </a:ln>
          </p:spPr>
          <p:txBody>
            <a:bodyPr wrap="none" lIns="0" tIns="0" rIns="0" bIns="0">
              <a:spAutoFit/>
            </a:bodyPr>
            <a:lstStyle/>
            <a:p>
              <a:pPr eaLnBrk="1" hangingPunct="1">
                <a:defRPr/>
              </a:pPr>
              <a:r>
                <a:rPr lang="ru-RU" sz="1100">
                  <a:solidFill>
                    <a:srgbClr val="EB3D00"/>
                  </a:solidFill>
                </a:rPr>
                <a:t>2</a:t>
              </a:r>
              <a:endParaRPr lang="ru-RU">
                <a:effectLst>
                  <a:outerShdw blurRad="38100" dist="38100" dir="2700000" algn="tl">
                    <a:srgbClr val="FFFFFF"/>
                  </a:outerShdw>
                </a:effectLst>
                <a:latin typeface="Arial Cyr" pitchFamily="34" charset="-52"/>
              </a:endParaRPr>
            </a:p>
          </p:txBody>
        </p:sp>
        <p:sp>
          <p:nvSpPr>
            <p:cNvPr id="200759" name="Rectangle 55"/>
            <p:cNvSpPr>
              <a:spLocks noChangeArrowheads="1"/>
            </p:cNvSpPr>
            <p:nvPr/>
          </p:nvSpPr>
          <p:spPr bwMode="auto">
            <a:xfrm>
              <a:off x="3576" y="1184"/>
              <a:ext cx="106" cy="202"/>
            </a:xfrm>
            <a:prstGeom prst="rect">
              <a:avLst/>
            </a:prstGeom>
            <a:noFill/>
            <a:ln w="9525">
              <a:noFill/>
              <a:miter lim="800000"/>
              <a:headEnd/>
              <a:tailEnd/>
            </a:ln>
          </p:spPr>
          <p:txBody>
            <a:bodyPr wrap="none" lIns="0" tIns="0" rIns="0" bIns="0">
              <a:spAutoFit/>
            </a:bodyPr>
            <a:lstStyle/>
            <a:p>
              <a:pPr eaLnBrk="1" hangingPunct="1">
                <a:defRPr/>
              </a:pPr>
              <a:r>
                <a:rPr lang="ru-RU" sz="2100">
                  <a:solidFill>
                    <a:srgbClr val="EB3D00"/>
                  </a:solidFill>
                  <a:latin typeface="Symbol" pitchFamily="18" charset="2"/>
                </a:rPr>
                <a:t>a</a:t>
              </a:r>
              <a:endParaRPr lang="ru-RU">
                <a:effectLst>
                  <a:outerShdw blurRad="38100" dist="38100" dir="2700000" algn="tl">
                    <a:srgbClr val="FFFFFF"/>
                  </a:outerShdw>
                </a:effectLst>
                <a:latin typeface="Arial Cyr" pitchFamily="34" charset="-52"/>
              </a:endParaRPr>
            </a:p>
          </p:txBody>
        </p:sp>
        <p:sp>
          <p:nvSpPr>
            <p:cNvPr id="200760" name="Rectangle 56"/>
            <p:cNvSpPr>
              <a:spLocks noChangeArrowheads="1"/>
            </p:cNvSpPr>
            <p:nvPr/>
          </p:nvSpPr>
          <p:spPr bwMode="auto">
            <a:xfrm>
              <a:off x="3833" y="1357"/>
              <a:ext cx="585" cy="163"/>
            </a:xfrm>
            <a:prstGeom prst="rect">
              <a:avLst/>
            </a:prstGeom>
            <a:noFill/>
            <a:ln w="9525">
              <a:noFill/>
              <a:miter lim="800000"/>
              <a:headEnd/>
              <a:tailEnd/>
            </a:ln>
          </p:spPr>
          <p:txBody>
            <a:bodyPr wrap="none" lIns="0" tIns="0" rIns="0" bIns="0">
              <a:spAutoFit/>
            </a:bodyPr>
            <a:lstStyle/>
            <a:p>
              <a:pPr eaLnBrk="1" hangingPunct="1">
                <a:defRPr/>
              </a:pPr>
              <a:r>
                <a:rPr lang="ru-RU" sz="1700" dirty="0"/>
                <a:t>10. </a:t>
              </a:r>
              <a:r>
                <a:rPr lang="en-US" sz="1700" dirty="0"/>
                <a:t>   </a:t>
              </a:r>
              <a:r>
                <a:rPr lang="ru-RU" sz="1700" dirty="0" err="1"/>
                <a:t>MeV</a:t>
              </a:r>
              <a:endParaRPr lang="ru-RU" dirty="0">
                <a:effectLst>
                  <a:outerShdw blurRad="38100" dist="38100" dir="2700000" algn="tl">
                    <a:srgbClr val="FFFFFF"/>
                  </a:outerShdw>
                </a:effectLst>
                <a:latin typeface="Arial Cyr" pitchFamily="34" charset="-52"/>
              </a:endParaRPr>
            </a:p>
          </p:txBody>
        </p:sp>
        <p:sp>
          <p:nvSpPr>
            <p:cNvPr id="200761" name="Rectangle 57"/>
            <p:cNvSpPr>
              <a:spLocks noChangeArrowheads="1"/>
            </p:cNvSpPr>
            <p:nvPr/>
          </p:nvSpPr>
          <p:spPr bwMode="auto">
            <a:xfrm>
              <a:off x="3978" y="1357"/>
              <a:ext cx="136" cy="163"/>
            </a:xfrm>
            <a:prstGeom prst="rect">
              <a:avLst/>
            </a:prstGeom>
            <a:noFill/>
            <a:ln w="9525">
              <a:noFill/>
              <a:miter lim="800000"/>
              <a:headEnd/>
              <a:tailEnd/>
            </a:ln>
          </p:spPr>
          <p:txBody>
            <a:bodyPr wrap="none" lIns="0" tIns="0" rIns="0" bIns="0">
              <a:spAutoFit/>
            </a:bodyPr>
            <a:lstStyle/>
            <a:p>
              <a:pPr eaLnBrk="1" hangingPunct="1">
                <a:defRPr/>
              </a:pPr>
              <a:r>
                <a:rPr lang="ru-RU" sz="1700" b="1"/>
                <a:t>00</a:t>
              </a:r>
              <a:endParaRPr lang="ru-RU" b="1">
                <a:effectLst>
                  <a:outerShdw blurRad="38100" dist="38100" dir="2700000" algn="tl">
                    <a:srgbClr val="FFFFFF"/>
                  </a:outerShdw>
                </a:effectLst>
                <a:latin typeface="Arial Cyr" pitchFamily="34" charset="-52"/>
              </a:endParaRPr>
            </a:p>
          </p:txBody>
        </p:sp>
      </p:grpSp>
      <p:grpSp>
        <p:nvGrpSpPr>
          <p:cNvPr id="51208" name="Group 58"/>
          <p:cNvGrpSpPr>
            <a:grpSpLocks/>
          </p:cNvGrpSpPr>
          <p:nvPr/>
        </p:nvGrpSpPr>
        <p:grpSpPr bwMode="auto">
          <a:xfrm>
            <a:off x="1776413" y="5767387"/>
            <a:ext cx="1049337" cy="942975"/>
            <a:chOff x="1508" y="3548"/>
            <a:chExt cx="662" cy="594"/>
          </a:xfrm>
        </p:grpSpPr>
        <p:sp>
          <p:nvSpPr>
            <p:cNvPr id="51224" name="Line 59"/>
            <p:cNvSpPr>
              <a:spLocks noChangeShapeType="1"/>
            </p:cNvSpPr>
            <p:nvPr/>
          </p:nvSpPr>
          <p:spPr bwMode="auto">
            <a:xfrm flipH="1">
              <a:off x="1624" y="3548"/>
              <a:ext cx="204" cy="138"/>
            </a:xfrm>
            <a:prstGeom prst="line">
              <a:avLst/>
            </a:prstGeom>
            <a:noFill/>
            <a:ln w="19050">
              <a:solidFill>
                <a:srgbClr val="009049"/>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1225" name="Line 60"/>
            <p:cNvSpPr>
              <a:spLocks noChangeShapeType="1"/>
            </p:cNvSpPr>
            <p:nvPr/>
          </p:nvSpPr>
          <p:spPr bwMode="auto">
            <a:xfrm>
              <a:off x="1912" y="3548"/>
              <a:ext cx="210" cy="144"/>
            </a:xfrm>
            <a:prstGeom prst="line">
              <a:avLst/>
            </a:prstGeom>
            <a:noFill/>
            <a:ln w="19050">
              <a:solidFill>
                <a:srgbClr val="009049"/>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1226" name="Freeform 61"/>
            <p:cNvSpPr>
              <a:spLocks/>
            </p:cNvSpPr>
            <p:nvPr/>
          </p:nvSpPr>
          <p:spPr bwMode="auto">
            <a:xfrm>
              <a:off x="1576" y="3632"/>
              <a:ext cx="198" cy="84"/>
            </a:xfrm>
            <a:custGeom>
              <a:avLst/>
              <a:gdLst>
                <a:gd name="T0" fmla="*/ 18475776 w 33"/>
                <a:gd name="T1" fmla="*/ 0 h 14"/>
                <a:gd name="T2" fmla="*/ 0 w 33"/>
                <a:gd name="T3" fmla="*/ 23514624 h 14"/>
                <a:gd name="T4" fmla="*/ 55427328 w 33"/>
                <a:gd name="T5" fmla="*/ 0 h 14"/>
                <a:gd name="T6" fmla="*/ 18475776 w 33"/>
                <a:gd name="T7" fmla="*/ 0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11" y="0"/>
                  </a:moveTo>
                  <a:lnTo>
                    <a:pt x="0" y="14"/>
                  </a:lnTo>
                  <a:lnTo>
                    <a:pt x="33" y="0"/>
                  </a:lnTo>
                  <a:lnTo>
                    <a:pt x="11"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1227" name="Freeform 62"/>
            <p:cNvSpPr>
              <a:spLocks/>
            </p:cNvSpPr>
            <p:nvPr/>
          </p:nvSpPr>
          <p:spPr bwMode="auto">
            <a:xfrm>
              <a:off x="1576" y="3632"/>
              <a:ext cx="198" cy="84"/>
            </a:xfrm>
            <a:custGeom>
              <a:avLst/>
              <a:gdLst>
                <a:gd name="T0" fmla="*/ 18475776 w 33"/>
                <a:gd name="T1" fmla="*/ 0 h 14"/>
                <a:gd name="T2" fmla="*/ 0 w 33"/>
                <a:gd name="T3" fmla="*/ 23514624 h 14"/>
                <a:gd name="T4" fmla="*/ 55427328 w 33"/>
                <a:gd name="T5" fmla="*/ 0 h 14"/>
                <a:gd name="T6" fmla="*/ 18475776 w 33"/>
                <a:gd name="T7" fmla="*/ 0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11" y="0"/>
                  </a:moveTo>
                  <a:lnTo>
                    <a:pt x="0" y="14"/>
                  </a:lnTo>
                  <a:lnTo>
                    <a:pt x="33" y="0"/>
                  </a:lnTo>
                  <a:lnTo>
                    <a:pt x="11" y="0"/>
                  </a:lnTo>
                  <a:close/>
                </a:path>
              </a:pathLst>
            </a:custGeom>
            <a:noFill/>
            <a:ln w="0">
              <a:solidFill>
                <a:srgbClr val="009049"/>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1228" name="Freeform 63"/>
            <p:cNvSpPr>
              <a:spLocks/>
            </p:cNvSpPr>
            <p:nvPr/>
          </p:nvSpPr>
          <p:spPr bwMode="auto">
            <a:xfrm>
              <a:off x="1972" y="3632"/>
              <a:ext cx="198" cy="90"/>
            </a:xfrm>
            <a:custGeom>
              <a:avLst/>
              <a:gdLst>
                <a:gd name="T0" fmla="*/ 36951552 w 33"/>
                <a:gd name="T1" fmla="*/ 0 h 15"/>
                <a:gd name="T2" fmla="*/ 55427328 w 33"/>
                <a:gd name="T3" fmla="*/ 25194240 h 15"/>
                <a:gd name="T4" fmla="*/ 0 w 33"/>
                <a:gd name="T5" fmla="*/ 0 h 15"/>
                <a:gd name="T6" fmla="*/ 36951552 w 33"/>
                <a:gd name="T7" fmla="*/ 0 h 15"/>
                <a:gd name="T8" fmla="*/ 0 60000 65536"/>
                <a:gd name="T9" fmla="*/ 0 60000 65536"/>
                <a:gd name="T10" fmla="*/ 0 60000 65536"/>
                <a:gd name="T11" fmla="*/ 0 60000 65536"/>
                <a:gd name="T12" fmla="*/ 0 w 33"/>
                <a:gd name="T13" fmla="*/ 0 h 15"/>
                <a:gd name="T14" fmla="*/ 33 w 33"/>
                <a:gd name="T15" fmla="*/ 15 h 15"/>
              </a:gdLst>
              <a:ahLst/>
              <a:cxnLst>
                <a:cxn ang="T8">
                  <a:pos x="T0" y="T1"/>
                </a:cxn>
                <a:cxn ang="T9">
                  <a:pos x="T2" y="T3"/>
                </a:cxn>
                <a:cxn ang="T10">
                  <a:pos x="T4" y="T5"/>
                </a:cxn>
                <a:cxn ang="T11">
                  <a:pos x="T6" y="T7"/>
                </a:cxn>
              </a:cxnLst>
              <a:rect l="T12" t="T13" r="T14" b="T15"/>
              <a:pathLst>
                <a:path w="33" h="15">
                  <a:moveTo>
                    <a:pt x="22" y="0"/>
                  </a:moveTo>
                  <a:lnTo>
                    <a:pt x="33" y="15"/>
                  </a:lnTo>
                  <a:lnTo>
                    <a:pt x="0" y="0"/>
                  </a:lnTo>
                  <a:lnTo>
                    <a:pt x="2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1229" name="Freeform 64"/>
            <p:cNvSpPr>
              <a:spLocks/>
            </p:cNvSpPr>
            <p:nvPr/>
          </p:nvSpPr>
          <p:spPr bwMode="auto">
            <a:xfrm>
              <a:off x="1972" y="3632"/>
              <a:ext cx="198" cy="90"/>
            </a:xfrm>
            <a:custGeom>
              <a:avLst/>
              <a:gdLst>
                <a:gd name="T0" fmla="*/ 36951552 w 33"/>
                <a:gd name="T1" fmla="*/ 0 h 15"/>
                <a:gd name="T2" fmla="*/ 55427328 w 33"/>
                <a:gd name="T3" fmla="*/ 25194240 h 15"/>
                <a:gd name="T4" fmla="*/ 0 w 33"/>
                <a:gd name="T5" fmla="*/ 0 h 15"/>
                <a:gd name="T6" fmla="*/ 36951552 w 33"/>
                <a:gd name="T7" fmla="*/ 0 h 15"/>
                <a:gd name="T8" fmla="*/ 0 60000 65536"/>
                <a:gd name="T9" fmla="*/ 0 60000 65536"/>
                <a:gd name="T10" fmla="*/ 0 60000 65536"/>
                <a:gd name="T11" fmla="*/ 0 60000 65536"/>
                <a:gd name="T12" fmla="*/ 0 w 33"/>
                <a:gd name="T13" fmla="*/ 0 h 15"/>
                <a:gd name="T14" fmla="*/ 33 w 33"/>
                <a:gd name="T15" fmla="*/ 15 h 15"/>
              </a:gdLst>
              <a:ahLst/>
              <a:cxnLst>
                <a:cxn ang="T8">
                  <a:pos x="T0" y="T1"/>
                </a:cxn>
                <a:cxn ang="T9">
                  <a:pos x="T2" y="T3"/>
                </a:cxn>
                <a:cxn ang="T10">
                  <a:pos x="T4" y="T5"/>
                </a:cxn>
                <a:cxn ang="T11">
                  <a:pos x="T6" y="T7"/>
                </a:cxn>
              </a:cxnLst>
              <a:rect l="T12" t="T13" r="T14" b="T15"/>
              <a:pathLst>
                <a:path w="33" h="15">
                  <a:moveTo>
                    <a:pt x="22" y="0"/>
                  </a:moveTo>
                  <a:lnTo>
                    <a:pt x="33" y="15"/>
                  </a:lnTo>
                  <a:lnTo>
                    <a:pt x="0" y="0"/>
                  </a:lnTo>
                  <a:lnTo>
                    <a:pt x="22" y="0"/>
                  </a:lnTo>
                  <a:close/>
                </a:path>
              </a:pathLst>
            </a:custGeom>
            <a:noFill/>
            <a:ln w="0">
              <a:solidFill>
                <a:srgbClr val="009049"/>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1230" name="Rectangle 65"/>
            <p:cNvSpPr>
              <a:spLocks noChangeArrowheads="1"/>
            </p:cNvSpPr>
            <p:nvPr/>
          </p:nvSpPr>
          <p:spPr bwMode="auto">
            <a:xfrm>
              <a:off x="1558" y="3988"/>
              <a:ext cx="5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1600"/>
                <a:t>     </a:t>
              </a:r>
              <a:r>
                <a:rPr lang="ru-RU" altLang="ru-RU" sz="1600" b="1"/>
                <a:t>23.1 h</a:t>
              </a:r>
              <a:r>
                <a:rPr lang="en-US" altLang="ru-RU" sz="1600" b="1"/>
                <a:t>r</a:t>
              </a:r>
              <a:endParaRPr lang="ru-RU" altLang="ru-RU" sz="1600" b="1"/>
            </a:p>
          </p:txBody>
        </p:sp>
        <p:sp>
          <p:nvSpPr>
            <p:cNvPr id="51231" name="Rectangle 66"/>
            <p:cNvSpPr>
              <a:spLocks noChangeArrowheads="1"/>
            </p:cNvSpPr>
            <p:nvPr/>
          </p:nvSpPr>
          <p:spPr bwMode="auto">
            <a:xfrm>
              <a:off x="1791" y="3655"/>
              <a:ext cx="17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1900" b="1"/>
                <a:t>SF</a:t>
              </a:r>
            </a:p>
          </p:txBody>
        </p:sp>
        <p:sp>
          <p:nvSpPr>
            <p:cNvPr id="51232" name="Rectangle 67"/>
            <p:cNvSpPr>
              <a:spLocks noChangeArrowheads="1"/>
            </p:cNvSpPr>
            <p:nvPr/>
          </p:nvSpPr>
          <p:spPr bwMode="auto">
            <a:xfrm>
              <a:off x="1508" y="3856"/>
              <a:ext cx="6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1600"/>
                <a:t>     </a:t>
              </a:r>
              <a:r>
                <a:rPr lang="ru-RU" altLang="ru-RU" sz="1600" b="1"/>
                <a:t>205 MeV</a:t>
              </a:r>
            </a:p>
          </p:txBody>
        </p:sp>
      </p:grpSp>
      <p:sp>
        <p:nvSpPr>
          <p:cNvPr id="51209" name="Text Box 68"/>
          <p:cNvSpPr txBox="1">
            <a:spLocks noChangeArrowheads="1"/>
          </p:cNvSpPr>
          <p:nvPr/>
        </p:nvSpPr>
        <p:spPr bwMode="auto">
          <a:xfrm>
            <a:off x="234950" y="339725"/>
            <a:ext cx="4852988" cy="1815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ru-RU" altLang="ru-RU" sz="2800" b="1" dirty="0">
                <a:solidFill>
                  <a:srgbClr val="FF0000"/>
                </a:solidFill>
              </a:rPr>
              <a:t>Цепочка распадов</a:t>
            </a:r>
            <a:r>
              <a:rPr lang="en-US" altLang="ru-RU" sz="2800" b="1" dirty="0">
                <a:solidFill>
                  <a:srgbClr val="FF0000"/>
                </a:solidFill>
              </a:rPr>
              <a:t> </a:t>
            </a:r>
            <a:r>
              <a:rPr lang="ru-RU" altLang="ru-RU" sz="2800" b="1" dirty="0">
                <a:solidFill>
                  <a:srgbClr val="FF0000"/>
                </a:solidFill>
              </a:rPr>
              <a:t>до</a:t>
            </a:r>
            <a:r>
              <a:rPr lang="en-US" altLang="ru-RU" sz="2800" b="1" dirty="0">
                <a:solidFill>
                  <a:srgbClr val="FF0000"/>
                </a:solidFill>
              </a:rPr>
              <a:t> </a:t>
            </a:r>
            <a:r>
              <a:rPr lang="en-US" altLang="ru-RU" sz="2800" b="1" baseline="30000" dirty="0">
                <a:solidFill>
                  <a:srgbClr val="FF0000"/>
                </a:solidFill>
              </a:rPr>
              <a:t>268</a:t>
            </a:r>
            <a:r>
              <a:rPr lang="en-US" altLang="ru-RU" sz="2800" b="1" dirty="0">
                <a:solidFill>
                  <a:srgbClr val="FF0000"/>
                </a:solidFill>
              </a:rPr>
              <a:t>Db </a:t>
            </a:r>
            <a:r>
              <a:rPr lang="ru-RU" altLang="ru-RU" sz="2800" b="1" dirty="0">
                <a:solidFill>
                  <a:srgbClr val="FF0000"/>
                </a:solidFill>
              </a:rPr>
              <a:t>зарегистрированная на газонаполненном сепараторе в реакции</a:t>
            </a:r>
            <a:r>
              <a:rPr lang="en-US" altLang="ru-RU" sz="2800" b="1" dirty="0">
                <a:solidFill>
                  <a:srgbClr val="FF0000"/>
                </a:solidFill>
              </a:rPr>
              <a:t> </a:t>
            </a:r>
            <a:r>
              <a:rPr lang="en-US" altLang="ru-RU" sz="2800" b="1" baseline="30000" dirty="0">
                <a:solidFill>
                  <a:srgbClr val="FF0000"/>
                </a:solidFill>
              </a:rPr>
              <a:t>243</a:t>
            </a:r>
            <a:r>
              <a:rPr lang="en-US" altLang="ru-RU" sz="2800" b="1" dirty="0">
                <a:solidFill>
                  <a:srgbClr val="FF0000"/>
                </a:solidFill>
              </a:rPr>
              <a:t>Am + </a:t>
            </a:r>
            <a:r>
              <a:rPr lang="en-US" altLang="ru-RU" sz="2800" b="1" baseline="30000" dirty="0">
                <a:solidFill>
                  <a:srgbClr val="FF0000"/>
                </a:solidFill>
              </a:rPr>
              <a:t>48</a:t>
            </a:r>
            <a:r>
              <a:rPr lang="en-US" altLang="ru-RU" sz="2800" b="1" dirty="0">
                <a:solidFill>
                  <a:srgbClr val="FF0000"/>
                </a:solidFill>
              </a:rPr>
              <a:t>Ca</a:t>
            </a:r>
            <a:endParaRPr lang="ru-RU" altLang="ru-RU" sz="2800" b="1" dirty="0">
              <a:solidFill>
                <a:srgbClr val="FF0000"/>
              </a:solidFill>
            </a:endParaRPr>
          </a:p>
        </p:txBody>
      </p:sp>
      <p:grpSp>
        <p:nvGrpSpPr>
          <p:cNvPr id="9" name="Group 74"/>
          <p:cNvGrpSpPr>
            <a:grpSpLocks/>
          </p:cNvGrpSpPr>
          <p:nvPr/>
        </p:nvGrpSpPr>
        <p:grpSpPr bwMode="auto">
          <a:xfrm>
            <a:off x="2062163" y="4370387"/>
            <a:ext cx="2419350" cy="1389063"/>
            <a:chOff x="1684" y="2673"/>
            <a:chExt cx="1523" cy="875"/>
          </a:xfrm>
        </p:grpSpPr>
        <p:sp>
          <p:nvSpPr>
            <p:cNvPr id="200779" name="Rectangle 75"/>
            <p:cNvSpPr>
              <a:spLocks noChangeArrowheads="1"/>
            </p:cNvSpPr>
            <p:nvPr/>
          </p:nvSpPr>
          <p:spPr bwMode="auto">
            <a:xfrm>
              <a:off x="2549" y="2980"/>
              <a:ext cx="393" cy="163"/>
            </a:xfrm>
            <a:prstGeom prst="rect">
              <a:avLst/>
            </a:prstGeom>
            <a:noFill/>
            <a:ln w="9525">
              <a:noFill/>
              <a:miter lim="800000"/>
              <a:headEnd/>
              <a:tailEnd/>
            </a:ln>
          </p:spPr>
          <p:txBody>
            <a:bodyPr wrap="none" lIns="0" tIns="0" rIns="0" bIns="0">
              <a:spAutoFit/>
            </a:bodyPr>
            <a:lstStyle/>
            <a:p>
              <a:pPr eaLnBrk="1" hangingPunct="1">
                <a:defRPr/>
              </a:pPr>
              <a:r>
                <a:rPr lang="ru-RU" sz="1700" b="1"/>
                <a:t>14.14 s</a:t>
              </a:r>
              <a:endParaRPr lang="ru-RU" b="1">
                <a:effectLst>
                  <a:outerShdw blurRad="38100" dist="38100" dir="2700000" algn="tl">
                    <a:srgbClr val="FFFFFF"/>
                  </a:outerShdw>
                </a:effectLst>
                <a:latin typeface="Arial Cyr" pitchFamily="34" charset="-52"/>
              </a:endParaRPr>
            </a:p>
          </p:txBody>
        </p:sp>
        <p:sp>
          <p:nvSpPr>
            <p:cNvPr id="51213" name="Line 76"/>
            <p:cNvSpPr>
              <a:spLocks noChangeShapeType="1"/>
            </p:cNvSpPr>
            <p:nvPr/>
          </p:nvSpPr>
          <p:spPr bwMode="auto">
            <a:xfrm flipH="1">
              <a:off x="2381" y="2807"/>
              <a:ext cx="186" cy="126"/>
            </a:xfrm>
            <a:prstGeom prst="line">
              <a:avLst/>
            </a:prstGeom>
            <a:noFill/>
            <a:ln w="0">
              <a:solidFill>
                <a:srgbClr val="EB3D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1214" name="Freeform 77"/>
            <p:cNvSpPr>
              <a:spLocks/>
            </p:cNvSpPr>
            <p:nvPr/>
          </p:nvSpPr>
          <p:spPr bwMode="auto">
            <a:xfrm>
              <a:off x="2381" y="2885"/>
              <a:ext cx="102" cy="48"/>
            </a:xfrm>
            <a:custGeom>
              <a:avLst/>
              <a:gdLst>
                <a:gd name="T0" fmla="*/ 10077696 w 17"/>
                <a:gd name="T1" fmla="*/ 0 h 8"/>
                <a:gd name="T2" fmla="*/ 0 w 17"/>
                <a:gd name="T3" fmla="*/ 13436928 h 8"/>
                <a:gd name="T4" fmla="*/ 28553472 w 17"/>
                <a:gd name="T5" fmla="*/ 0 h 8"/>
                <a:gd name="T6" fmla="*/ 10077696 w 17"/>
                <a:gd name="T7" fmla="*/ 0 h 8"/>
                <a:gd name="T8" fmla="*/ 0 60000 65536"/>
                <a:gd name="T9" fmla="*/ 0 60000 65536"/>
                <a:gd name="T10" fmla="*/ 0 60000 65536"/>
                <a:gd name="T11" fmla="*/ 0 60000 65536"/>
                <a:gd name="T12" fmla="*/ 0 w 17"/>
                <a:gd name="T13" fmla="*/ 0 h 8"/>
                <a:gd name="T14" fmla="*/ 17 w 17"/>
                <a:gd name="T15" fmla="*/ 8 h 8"/>
              </a:gdLst>
              <a:ahLst/>
              <a:cxnLst>
                <a:cxn ang="T8">
                  <a:pos x="T0" y="T1"/>
                </a:cxn>
                <a:cxn ang="T9">
                  <a:pos x="T2" y="T3"/>
                </a:cxn>
                <a:cxn ang="T10">
                  <a:pos x="T4" y="T5"/>
                </a:cxn>
                <a:cxn ang="T11">
                  <a:pos x="T6" y="T7"/>
                </a:cxn>
              </a:cxnLst>
              <a:rect l="T12" t="T13" r="T14" b="T15"/>
              <a:pathLst>
                <a:path w="17" h="8">
                  <a:moveTo>
                    <a:pt x="6" y="0"/>
                  </a:moveTo>
                  <a:lnTo>
                    <a:pt x="0" y="8"/>
                  </a:lnTo>
                  <a:lnTo>
                    <a:pt x="17" y="0"/>
                  </a:lnTo>
                  <a:lnTo>
                    <a:pt x="6" y="0"/>
                  </a:lnTo>
                  <a:close/>
                </a:path>
              </a:pathLst>
            </a:custGeom>
            <a:solidFill>
              <a:srgbClr val="EB3D00"/>
            </a:solidFill>
            <a:ln w="0">
              <a:solidFill>
                <a:srgbClr val="EB3D00"/>
              </a:solidFill>
              <a:round/>
              <a:headEnd/>
              <a:tailEnd/>
            </a:ln>
          </p:spPr>
          <p:txBody>
            <a:bodyPr/>
            <a:lstStyle/>
            <a:p>
              <a:endParaRPr lang="ru-RU"/>
            </a:p>
          </p:txBody>
        </p:sp>
        <p:sp>
          <p:nvSpPr>
            <p:cNvPr id="200782" name="Rectangle 78"/>
            <p:cNvSpPr>
              <a:spLocks noChangeArrowheads="1"/>
            </p:cNvSpPr>
            <p:nvPr/>
          </p:nvSpPr>
          <p:spPr bwMode="auto">
            <a:xfrm>
              <a:off x="2388" y="2780"/>
              <a:ext cx="141" cy="106"/>
            </a:xfrm>
            <a:prstGeom prst="rect">
              <a:avLst/>
            </a:prstGeom>
            <a:noFill/>
            <a:ln w="9525">
              <a:noFill/>
              <a:miter lim="800000"/>
              <a:headEnd/>
              <a:tailEnd/>
            </a:ln>
          </p:spPr>
          <p:txBody>
            <a:bodyPr wrap="none" lIns="0" tIns="0" rIns="0" bIns="0">
              <a:spAutoFit/>
            </a:bodyPr>
            <a:lstStyle/>
            <a:p>
              <a:pPr eaLnBrk="1" hangingPunct="1">
                <a:defRPr/>
              </a:pPr>
              <a:r>
                <a:rPr lang="ru-RU" sz="1100">
                  <a:solidFill>
                    <a:srgbClr val="EB3D00"/>
                  </a:solidFill>
                </a:rPr>
                <a:t>5    </a:t>
              </a:r>
              <a:endParaRPr lang="ru-RU">
                <a:effectLst>
                  <a:outerShdw blurRad="38100" dist="38100" dir="2700000" algn="tl">
                    <a:srgbClr val="FFFFFF"/>
                  </a:outerShdw>
                </a:effectLst>
                <a:latin typeface="Arial Cyr" pitchFamily="34" charset="-52"/>
              </a:endParaRPr>
            </a:p>
          </p:txBody>
        </p:sp>
        <p:sp>
          <p:nvSpPr>
            <p:cNvPr id="200783" name="Rectangle 79"/>
            <p:cNvSpPr>
              <a:spLocks noChangeArrowheads="1"/>
            </p:cNvSpPr>
            <p:nvPr/>
          </p:nvSpPr>
          <p:spPr bwMode="auto">
            <a:xfrm>
              <a:off x="2297" y="2673"/>
              <a:ext cx="106" cy="202"/>
            </a:xfrm>
            <a:prstGeom prst="rect">
              <a:avLst/>
            </a:prstGeom>
            <a:noFill/>
            <a:ln w="9525">
              <a:noFill/>
              <a:miter lim="800000"/>
              <a:headEnd/>
              <a:tailEnd/>
            </a:ln>
          </p:spPr>
          <p:txBody>
            <a:bodyPr wrap="none" lIns="0" tIns="0" rIns="0" bIns="0">
              <a:spAutoFit/>
            </a:bodyPr>
            <a:lstStyle/>
            <a:p>
              <a:pPr eaLnBrk="1" hangingPunct="1">
                <a:defRPr/>
              </a:pPr>
              <a:r>
                <a:rPr lang="ru-RU" sz="2100">
                  <a:solidFill>
                    <a:srgbClr val="EB3D00"/>
                  </a:solidFill>
                  <a:latin typeface="Symbol" pitchFamily="18" charset="2"/>
                </a:rPr>
                <a:t>a</a:t>
              </a:r>
              <a:endParaRPr lang="ru-RU">
                <a:effectLst>
                  <a:outerShdw blurRad="38100" dist="38100" dir="2700000" algn="tl">
                    <a:srgbClr val="FFFFFF"/>
                  </a:outerShdw>
                </a:effectLst>
                <a:latin typeface="Arial Cyr" pitchFamily="34" charset="-52"/>
              </a:endParaRPr>
            </a:p>
          </p:txBody>
        </p:sp>
        <p:sp>
          <p:nvSpPr>
            <p:cNvPr id="200784" name="Rectangle 80"/>
            <p:cNvSpPr>
              <a:spLocks noChangeArrowheads="1"/>
            </p:cNvSpPr>
            <p:nvPr/>
          </p:nvSpPr>
          <p:spPr bwMode="auto">
            <a:xfrm>
              <a:off x="2615" y="2850"/>
              <a:ext cx="592" cy="163"/>
            </a:xfrm>
            <a:prstGeom prst="rect">
              <a:avLst/>
            </a:prstGeom>
            <a:noFill/>
            <a:ln w="9525">
              <a:noFill/>
              <a:miter lim="800000"/>
              <a:headEnd/>
              <a:tailEnd/>
            </a:ln>
          </p:spPr>
          <p:txBody>
            <a:bodyPr wrap="none" lIns="0" tIns="0" rIns="0" bIns="0">
              <a:spAutoFit/>
            </a:bodyPr>
            <a:lstStyle/>
            <a:p>
              <a:pPr eaLnBrk="1" hangingPunct="1">
                <a:defRPr/>
              </a:pPr>
              <a:r>
                <a:rPr lang="ru-RU" sz="1700" b="1"/>
                <a:t>9.02  MeV</a:t>
              </a:r>
              <a:endParaRPr lang="ru-RU" b="1">
                <a:effectLst>
                  <a:outerShdw blurRad="38100" dist="38100" dir="2700000" algn="tl">
                    <a:srgbClr val="FFFFFF"/>
                  </a:outerShdw>
                </a:effectLst>
                <a:latin typeface="Arial Cyr" pitchFamily="34" charset="-52"/>
              </a:endParaRPr>
            </a:p>
          </p:txBody>
        </p:sp>
        <p:sp>
          <p:nvSpPr>
            <p:cNvPr id="200785" name="Rectangle 81"/>
            <p:cNvSpPr>
              <a:spLocks noChangeArrowheads="1"/>
            </p:cNvSpPr>
            <p:nvPr/>
          </p:nvSpPr>
          <p:spPr bwMode="auto">
            <a:xfrm>
              <a:off x="2916" y="2766"/>
              <a:ext cx="34" cy="163"/>
            </a:xfrm>
            <a:prstGeom prst="rect">
              <a:avLst/>
            </a:prstGeom>
            <a:noFill/>
            <a:ln w="9525">
              <a:noFill/>
              <a:miter lim="800000"/>
              <a:headEnd/>
              <a:tailEnd/>
            </a:ln>
          </p:spPr>
          <p:txBody>
            <a:bodyPr wrap="none" lIns="0" tIns="0" rIns="0" bIns="0">
              <a:spAutoFit/>
            </a:bodyPr>
            <a:lstStyle/>
            <a:p>
              <a:pPr eaLnBrk="1" hangingPunct="1">
                <a:defRPr/>
              </a:pPr>
              <a:r>
                <a:rPr lang="ru-RU" sz="1700">
                  <a:solidFill>
                    <a:srgbClr val="24211D"/>
                  </a:solidFill>
                </a:rPr>
                <a:t> </a:t>
              </a:r>
              <a:endParaRPr lang="ru-RU">
                <a:effectLst>
                  <a:outerShdw blurRad="38100" dist="38100" dir="2700000" algn="tl">
                    <a:srgbClr val="FFFFFF"/>
                  </a:outerShdw>
                </a:effectLst>
                <a:latin typeface="Arial Cyr" pitchFamily="34" charset="-52"/>
              </a:endParaRPr>
            </a:p>
          </p:txBody>
        </p:sp>
        <p:sp>
          <p:nvSpPr>
            <p:cNvPr id="51219" name="Freeform 82"/>
            <p:cNvSpPr>
              <a:spLocks/>
            </p:cNvSpPr>
            <p:nvPr/>
          </p:nvSpPr>
          <p:spPr bwMode="auto">
            <a:xfrm>
              <a:off x="1684" y="3176"/>
              <a:ext cx="336" cy="372"/>
            </a:xfrm>
            <a:custGeom>
              <a:avLst/>
              <a:gdLst>
                <a:gd name="T0" fmla="*/ 0 w 56"/>
                <a:gd name="T1" fmla="*/ 104136192 h 62"/>
                <a:gd name="T2" fmla="*/ 94058496 w 56"/>
                <a:gd name="T3" fmla="*/ 104136192 h 62"/>
                <a:gd name="T4" fmla="*/ 94058496 w 56"/>
                <a:gd name="T5" fmla="*/ 102456576 h 62"/>
                <a:gd name="T6" fmla="*/ 94058496 w 56"/>
                <a:gd name="T7" fmla="*/ 1679616 h 62"/>
                <a:gd name="T8" fmla="*/ 94058496 w 56"/>
                <a:gd name="T9" fmla="*/ 0 h 62"/>
                <a:gd name="T10" fmla="*/ 0 w 56"/>
                <a:gd name="T11" fmla="*/ 0 h 62"/>
                <a:gd name="T12" fmla="*/ 0 w 56"/>
                <a:gd name="T13" fmla="*/ 1679616 h 62"/>
                <a:gd name="T14" fmla="*/ 0 w 56"/>
                <a:gd name="T15" fmla="*/ 102456576 h 62"/>
                <a:gd name="T16" fmla="*/ 0 w 56"/>
                <a:gd name="T17" fmla="*/ 104136192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62"/>
                <a:gd name="T29" fmla="*/ 56 w 56"/>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62">
                  <a:moveTo>
                    <a:pt x="0" y="62"/>
                  </a:moveTo>
                  <a:lnTo>
                    <a:pt x="56" y="62"/>
                  </a:lnTo>
                  <a:cubicBezTo>
                    <a:pt x="56" y="62"/>
                    <a:pt x="56" y="62"/>
                    <a:pt x="56" y="61"/>
                  </a:cubicBezTo>
                  <a:lnTo>
                    <a:pt x="56" y="1"/>
                  </a:lnTo>
                  <a:cubicBezTo>
                    <a:pt x="56" y="1"/>
                    <a:pt x="56" y="0"/>
                    <a:pt x="56" y="0"/>
                  </a:cubicBezTo>
                  <a:lnTo>
                    <a:pt x="0" y="0"/>
                  </a:lnTo>
                  <a:cubicBezTo>
                    <a:pt x="0" y="0"/>
                    <a:pt x="0" y="1"/>
                    <a:pt x="0" y="1"/>
                  </a:cubicBezTo>
                  <a:lnTo>
                    <a:pt x="0" y="61"/>
                  </a:lnTo>
                  <a:cubicBezTo>
                    <a:pt x="0" y="62"/>
                    <a:pt x="0" y="62"/>
                    <a:pt x="0" y="62"/>
                  </a:cubicBezTo>
                  <a:close/>
                </a:path>
              </a:pathLst>
            </a:custGeom>
            <a:solidFill>
              <a:srgbClr val="ABDC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00787" name="Rectangle 83"/>
            <p:cNvSpPr>
              <a:spLocks noChangeArrowheads="1"/>
            </p:cNvSpPr>
            <p:nvPr/>
          </p:nvSpPr>
          <p:spPr bwMode="auto">
            <a:xfrm>
              <a:off x="1790" y="3333"/>
              <a:ext cx="186" cy="182"/>
            </a:xfrm>
            <a:prstGeom prst="rect">
              <a:avLst/>
            </a:prstGeom>
            <a:noFill/>
            <a:ln w="9525">
              <a:noFill/>
              <a:miter lim="800000"/>
              <a:headEnd/>
              <a:tailEnd/>
            </a:ln>
          </p:spPr>
          <p:txBody>
            <a:bodyPr wrap="none" lIns="0" tIns="0" rIns="0" bIns="0">
              <a:spAutoFit/>
            </a:bodyPr>
            <a:lstStyle/>
            <a:p>
              <a:pPr eaLnBrk="1" hangingPunct="1">
                <a:defRPr/>
              </a:pPr>
              <a:r>
                <a:rPr lang="ru-RU" sz="1900">
                  <a:solidFill>
                    <a:srgbClr val="24211D"/>
                  </a:solidFill>
                </a:rPr>
                <a:t>Db</a:t>
              </a:r>
              <a:endParaRPr lang="ru-RU">
                <a:effectLst>
                  <a:outerShdw blurRad="38100" dist="38100" dir="2700000" algn="tl">
                    <a:srgbClr val="FFFFFF"/>
                  </a:outerShdw>
                </a:effectLst>
                <a:latin typeface="Arial Cyr" pitchFamily="34" charset="-52"/>
              </a:endParaRPr>
            </a:p>
          </p:txBody>
        </p:sp>
        <p:sp>
          <p:nvSpPr>
            <p:cNvPr id="200788" name="Rectangle 84"/>
            <p:cNvSpPr>
              <a:spLocks noChangeArrowheads="1"/>
            </p:cNvSpPr>
            <p:nvPr/>
          </p:nvSpPr>
          <p:spPr bwMode="auto">
            <a:xfrm>
              <a:off x="1732" y="3225"/>
              <a:ext cx="168" cy="134"/>
            </a:xfrm>
            <a:prstGeom prst="rect">
              <a:avLst/>
            </a:prstGeom>
            <a:noFill/>
            <a:ln w="9525">
              <a:noFill/>
              <a:miter lim="800000"/>
              <a:headEnd/>
              <a:tailEnd/>
            </a:ln>
          </p:spPr>
          <p:txBody>
            <a:bodyPr wrap="none" lIns="0" tIns="0" rIns="0" bIns="0">
              <a:spAutoFit/>
            </a:bodyPr>
            <a:lstStyle/>
            <a:p>
              <a:pPr eaLnBrk="1" hangingPunct="1">
                <a:defRPr/>
              </a:pPr>
              <a:r>
                <a:rPr lang="ru-RU" sz="1400" b="1">
                  <a:solidFill>
                    <a:srgbClr val="24211D"/>
                  </a:solidFill>
                </a:rPr>
                <a:t>268</a:t>
              </a:r>
              <a:endParaRPr lang="ru-RU" b="1">
                <a:effectLst>
                  <a:outerShdw blurRad="38100" dist="38100" dir="2700000" algn="tl">
                    <a:srgbClr val="FFFFFF"/>
                  </a:outerShdw>
                </a:effectLst>
                <a:latin typeface="Arial Cyr" pitchFamily="34" charset="-52"/>
              </a:endParaRPr>
            </a:p>
          </p:txBody>
        </p:sp>
        <p:sp>
          <p:nvSpPr>
            <p:cNvPr id="51222" name="Line 85"/>
            <p:cNvSpPr>
              <a:spLocks noChangeShapeType="1"/>
            </p:cNvSpPr>
            <p:nvPr/>
          </p:nvSpPr>
          <p:spPr bwMode="auto">
            <a:xfrm flipH="1">
              <a:off x="2018" y="2931"/>
              <a:ext cx="367" cy="245"/>
            </a:xfrm>
            <a:prstGeom prst="line">
              <a:avLst/>
            </a:prstGeom>
            <a:noFill/>
            <a:ln w="9525">
              <a:solidFill>
                <a:srgbClr val="FF0000"/>
              </a:solidFill>
              <a:prstDash val="dashDot"/>
              <a:round/>
              <a:headEnd/>
              <a:tailEnd/>
            </a:ln>
            <a:extLst>
              <a:ext uri="{909E8E84-426E-40DD-AFC4-6F175D3DCCD1}">
                <a14:hiddenFill xmlns:a14="http://schemas.microsoft.com/office/drawing/2010/main">
                  <a:noFill/>
                </a14:hiddenFill>
              </a:ext>
            </a:extLst>
          </p:spPr>
          <p:txBody>
            <a:bodyPr wrap="none"/>
            <a:lstStyle/>
            <a:p>
              <a:endParaRPr lang="ru-RU"/>
            </a:p>
          </p:txBody>
        </p:sp>
        <p:sp>
          <p:nvSpPr>
            <p:cNvPr id="51223" name="Freeform 86"/>
            <p:cNvSpPr>
              <a:spLocks/>
            </p:cNvSpPr>
            <p:nvPr/>
          </p:nvSpPr>
          <p:spPr bwMode="auto">
            <a:xfrm>
              <a:off x="1684" y="3176"/>
              <a:ext cx="336" cy="372"/>
            </a:xfrm>
            <a:custGeom>
              <a:avLst/>
              <a:gdLst>
                <a:gd name="T0" fmla="*/ 0 w 56"/>
                <a:gd name="T1" fmla="*/ 104136192 h 62"/>
                <a:gd name="T2" fmla="*/ 94058496 w 56"/>
                <a:gd name="T3" fmla="*/ 104136192 h 62"/>
                <a:gd name="T4" fmla="*/ 94058496 w 56"/>
                <a:gd name="T5" fmla="*/ 102456576 h 62"/>
                <a:gd name="T6" fmla="*/ 94058496 w 56"/>
                <a:gd name="T7" fmla="*/ 1679616 h 62"/>
                <a:gd name="T8" fmla="*/ 94058496 w 56"/>
                <a:gd name="T9" fmla="*/ 0 h 62"/>
                <a:gd name="T10" fmla="*/ 0 w 56"/>
                <a:gd name="T11" fmla="*/ 0 h 62"/>
                <a:gd name="T12" fmla="*/ 0 w 56"/>
                <a:gd name="T13" fmla="*/ 1679616 h 62"/>
                <a:gd name="T14" fmla="*/ 0 w 56"/>
                <a:gd name="T15" fmla="*/ 102456576 h 62"/>
                <a:gd name="T16" fmla="*/ 0 w 56"/>
                <a:gd name="T17" fmla="*/ 104136192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62"/>
                <a:gd name="T29" fmla="*/ 56 w 56"/>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62">
                  <a:moveTo>
                    <a:pt x="0" y="62"/>
                  </a:moveTo>
                  <a:lnTo>
                    <a:pt x="56" y="62"/>
                  </a:lnTo>
                  <a:cubicBezTo>
                    <a:pt x="56" y="62"/>
                    <a:pt x="56" y="62"/>
                    <a:pt x="56" y="61"/>
                  </a:cubicBezTo>
                  <a:lnTo>
                    <a:pt x="56" y="1"/>
                  </a:lnTo>
                  <a:cubicBezTo>
                    <a:pt x="56" y="1"/>
                    <a:pt x="56" y="0"/>
                    <a:pt x="56" y="0"/>
                  </a:cubicBezTo>
                  <a:lnTo>
                    <a:pt x="0" y="0"/>
                  </a:lnTo>
                  <a:cubicBezTo>
                    <a:pt x="0" y="0"/>
                    <a:pt x="0" y="1"/>
                    <a:pt x="0" y="1"/>
                  </a:cubicBezTo>
                  <a:lnTo>
                    <a:pt x="0" y="61"/>
                  </a:lnTo>
                  <a:cubicBezTo>
                    <a:pt x="0" y="62"/>
                    <a:pt x="0" y="62"/>
                    <a:pt x="0" y="62"/>
                  </a:cubicBezTo>
                  <a:close/>
                </a:path>
              </a:pathLst>
            </a:custGeom>
            <a:noFill/>
            <a:ln w="0">
              <a:solidFill>
                <a:srgbClr val="24211D"/>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457200" y="76200"/>
            <a:ext cx="8229600" cy="533400"/>
          </a:xfrm>
        </p:spPr>
        <p:txBody>
          <a:bodyPr/>
          <a:lstStyle/>
          <a:p>
            <a:pPr eaLnBrk="1" hangingPunct="1"/>
            <a:r>
              <a:rPr lang="ru-RU" altLang="ru-RU" sz="3200" b="1" dirty="0">
                <a:solidFill>
                  <a:srgbClr val="FF0000"/>
                </a:solidFill>
              </a:rPr>
              <a:t>Облучение мишени </a:t>
            </a:r>
            <a:r>
              <a:rPr lang="en-US" altLang="ru-RU" sz="3200" b="1" baseline="30000" dirty="0">
                <a:solidFill>
                  <a:srgbClr val="FF0000"/>
                </a:solidFill>
              </a:rPr>
              <a:t>243</a:t>
            </a:r>
            <a:r>
              <a:rPr lang="en-US" altLang="ru-RU" sz="3200" b="1" dirty="0">
                <a:solidFill>
                  <a:srgbClr val="FF0000"/>
                </a:solidFill>
              </a:rPr>
              <a:t>Am</a:t>
            </a:r>
            <a:r>
              <a:rPr lang="ru-RU" altLang="ru-RU" sz="3200" b="1" dirty="0">
                <a:solidFill>
                  <a:srgbClr val="FF0000"/>
                </a:solidFill>
              </a:rPr>
              <a:t> ионами</a:t>
            </a:r>
            <a:r>
              <a:rPr lang="en-US" altLang="ru-RU" sz="3200" b="1" dirty="0">
                <a:solidFill>
                  <a:srgbClr val="FF0000"/>
                </a:solidFill>
              </a:rPr>
              <a:t> </a:t>
            </a:r>
            <a:r>
              <a:rPr lang="en-US" altLang="ru-RU" sz="3200" b="1" baseline="30000" dirty="0">
                <a:solidFill>
                  <a:srgbClr val="FF0000"/>
                </a:solidFill>
              </a:rPr>
              <a:t>48</a:t>
            </a:r>
            <a:r>
              <a:rPr lang="en-US" altLang="ru-RU" sz="3200" b="1" dirty="0">
                <a:solidFill>
                  <a:srgbClr val="FF0000"/>
                </a:solidFill>
              </a:rPr>
              <a:t>Ca</a:t>
            </a:r>
            <a:endParaRPr lang="ru-RU" altLang="ru-RU" sz="3200" b="1" dirty="0">
              <a:solidFill>
                <a:srgbClr val="FF0000"/>
              </a:solidFill>
            </a:endParaRPr>
          </a:p>
        </p:txBody>
      </p:sp>
      <p:pic>
        <p:nvPicPr>
          <p:cNvPr id="52228" name="Picture 3" descr="dubnium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3572" b="14870"/>
          <a:stretch/>
        </p:blipFill>
        <p:spPr>
          <a:xfrm>
            <a:off x="679888" y="685800"/>
            <a:ext cx="7784224" cy="5715000"/>
          </a:xfrm>
          <a:noFill/>
        </p:spPr>
      </p:pic>
      <p:sp>
        <p:nvSpPr>
          <p:cNvPr id="4" name="Slide Number Placeholder 3">
            <a:extLst>
              <a:ext uri="{FF2B5EF4-FFF2-40B4-BE49-F238E27FC236}">
                <a16:creationId xmlns:a16="http://schemas.microsoft.com/office/drawing/2014/main" id="{71D7F1BA-28F3-F76A-5F90-6C33764505EE}"/>
              </a:ext>
            </a:extLst>
          </p:cNvPr>
          <p:cNvSpPr>
            <a:spLocks noGrp="1"/>
          </p:cNvSpPr>
          <p:nvPr>
            <p:ph type="sldNum" sz="quarter" idx="12"/>
          </p:nvPr>
        </p:nvSpPr>
        <p:spPr/>
        <p:txBody>
          <a:bodyPr/>
          <a:lstStyle/>
          <a:p>
            <a:pPr>
              <a:defRPr/>
            </a:pPr>
            <a:fld id="{4D1111E4-4A7E-4B63-83E7-AE6030EFCF47}" type="slidenum">
              <a:rPr lang="en-US" altLang="ru-RU" smtClean="0"/>
              <a:pPr>
                <a:defRPr/>
              </a:pPr>
              <a:t>42</a:t>
            </a:fld>
            <a:endParaRPr lang="en-US" altLang="ru-RU"/>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22698"/>
            <a:ext cx="7772400" cy="990600"/>
          </a:xfrm>
        </p:spPr>
        <p:txBody>
          <a:bodyPr/>
          <a:lstStyle/>
          <a:p>
            <a:pPr eaLnBrk="1" hangingPunct="1"/>
            <a:r>
              <a:rPr lang="ru-RU" altLang="ru-RU" sz="3200" b="1" dirty="0">
                <a:solidFill>
                  <a:srgbClr val="FF0000"/>
                </a:solidFill>
                <a:cs typeface="Times New Roman" panose="02020603050405020304" pitchFamily="18" charset="0"/>
              </a:rPr>
              <a:t>Снятие тонкого слоя с</a:t>
            </a:r>
            <a:r>
              <a:rPr lang="en-US" altLang="ru-RU" sz="3200" b="1" dirty="0">
                <a:solidFill>
                  <a:srgbClr val="FF0000"/>
                </a:solidFill>
                <a:cs typeface="Times New Roman" panose="02020603050405020304" pitchFamily="18" charset="0"/>
              </a:rPr>
              <a:t> Cu-</a:t>
            </a:r>
            <a:r>
              <a:rPr lang="ru-RU" altLang="ru-RU" sz="3200" b="1" dirty="0">
                <a:solidFill>
                  <a:srgbClr val="FF0000"/>
                </a:solidFill>
                <a:cs typeface="Times New Roman" panose="02020603050405020304" pitchFamily="18" charset="0"/>
              </a:rPr>
              <a:t>сборника</a:t>
            </a:r>
            <a:br>
              <a:rPr lang="en-US" altLang="ru-RU" sz="3200" b="1" dirty="0">
                <a:solidFill>
                  <a:srgbClr val="FF0000"/>
                </a:solidFill>
                <a:cs typeface="Times New Roman" panose="02020603050405020304" pitchFamily="18" charset="0"/>
              </a:rPr>
            </a:br>
            <a:r>
              <a:rPr lang="en-US" altLang="ru-RU" sz="3200" b="1" dirty="0">
                <a:solidFill>
                  <a:srgbClr val="FF0000"/>
                </a:solidFill>
                <a:cs typeface="Times New Roman" panose="02020603050405020304" pitchFamily="18" charset="0"/>
              </a:rPr>
              <a:t>(100÷150 </a:t>
            </a:r>
            <a:r>
              <a:rPr lang="ru-RU" altLang="ru-RU" sz="3200" b="1" dirty="0">
                <a:solidFill>
                  <a:srgbClr val="FF0000"/>
                </a:solidFill>
                <a:cs typeface="Times New Roman" panose="02020603050405020304" pitchFamily="18" charset="0"/>
              </a:rPr>
              <a:t>мг</a:t>
            </a:r>
            <a:r>
              <a:rPr lang="en-US" altLang="ru-RU" sz="3200" b="1" dirty="0">
                <a:solidFill>
                  <a:srgbClr val="FF0000"/>
                </a:solidFill>
                <a:cs typeface="Times New Roman" panose="02020603050405020304" pitchFamily="18" charset="0"/>
              </a:rPr>
              <a:t> Cu)</a:t>
            </a:r>
          </a:p>
        </p:txBody>
      </p:sp>
      <p:pic>
        <p:nvPicPr>
          <p:cNvPr id="53251" name="Picture 3" descr="IMG_003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117600"/>
            <a:ext cx="7924800" cy="52832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a:extLst>
              <a:ext uri="{FF2B5EF4-FFF2-40B4-BE49-F238E27FC236}">
                <a16:creationId xmlns:a16="http://schemas.microsoft.com/office/drawing/2014/main" id="{B8D36AB3-BEB0-DD0A-44DE-DD65DE188B06}"/>
              </a:ext>
            </a:extLst>
          </p:cNvPr>
          <p:cNvSpPr>
            <a:spLocks noGrp="1"/>
          </p:cNvSpPr>
          <p:nvPr>
            <p:ph type="sldNum" sz="quarter" idx="12"/>
          </p:nvPr>
        </p:nvSpPr>
        <p:spPr/>
        <p:txBody>
          <a:bodyPr/>
          <a:lstStyle/>
          <a:p>
            <a:pPr>
              <a:defRPr/>
            </a:pPr>
            <a:fld id="{4D1111E4-4A7E-4B63-83E7-AE6030EFCF47}" type="slidenum">
              <a:rPr lang="en-US" altLang="ru-RU" smtClean="0"/>
              <a:pPr>
                <a:defRPr/>
              </a:pPr>
              <a:t>43</a:t>
            </a:fld>
            <a:endParaRPr lang="en-US" altLang="ru-RU"/>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685800" y="76200"/>
            <a:ext cx="7772400" cy="685800"/>
          </a:xfrm>
        </p:spPr>
        <p:txBody>
          <a:bodyPr/>
          <a:lstStyle/>
          <a:p>
            <a:pPr eaLnBrk="1" hangingPunct="1"/>
            <a:r>
              <a:rPr lang="ru-RU" altLang="ru-RU" sz="3200" b="1" dirty="0">
                <a:solidFill>
                  <a:srgbClr val="FF0000"/>
                </a:solidFill>
              </a:rPr>
              <a:t>Детектор спонтанного деления</a:t>
            </a:r>
          </a:p>
        </p:txBody>
      </p:sp>
      <p:pic>
        <p:nvPicPr>
          <p:cNvPr id="54276" name="Picture 3" descr="268Db (neutron detector)-mo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22506" y="774155"/>
            <a:ext cx="7298987" cy="6006024"/>
          </a:xfrm>
          <a:noFill/>
        </p:spPr>
      </p:pic>
      <p:sp>
        <p:nvSpPr>
          <p:cNvPr id="4" name="Slide Number Placeholder 3">
            <a:extLst>
              <a:ext uri="{FF2B5EF4-FFF2-40B4-BE49-F238E27FC236}">
                <a16:creationId xmlns:a16="http://schemas.microsoft.com/office/drawing/2014/main" id="{E9AC2BD5-A017-5A28-DDBD-F96BD889E982}"/>
              </a:ext>
            </a:extLst>
          </p:cNvPr>
          <p:cNvSpPr>
            <a:spLocks noGrp="1"/>
          </p:cNvSpPr>
          <p:nvPr>
            <p:ph type="sldNum" sz="quarter" idx="12"/>
          </p:nvPr>
        </p:nvSpPr>
        <p:spPr/>
        <p:txBody>
          <a:bodyPr/>
          <a:lstStyle/>
          <a:p>
            <a:pPr>
              <a:defRPr/>
            </a:pPr>
            <a:fld id="{4D1111E4-4A7E-4B63-83E7-AE6030EFCF47}" type="slidenum">
              <a:rPr lang="en-US" altLang="ru-RU" smtClean="0"/>
              <a:pPr>
                <a:defRPr/>
              </a:pPr>
              <a:t>44</a:t>
            </a:fld>
            <a:endParaRPr lang="en-US" altLang="ru-RU"/>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22225"/>
            <a:ext cx="8231188" cy="990600"/>
          </a:xfrm>
        </p:spPr>
        <p:txBody>
          <a:bodyPr/>
          <a:lstStyle/>
          <a:p>
            <a:pPr eaLnBrk="1" hangingPunct="1"/>
            <a:r>
              <a:rPr lang="ru-RU" altLang="ru-RU" sz="3200" b="1" dirty="0">
                <a:solidFill>
                  <a:srgbClr val="FF0000"/>
                </a:solidFill>
              </a:rPr>
              <a:t>Полная кинетическая энергия сколков (</a:t>
            </a:r>
            <a:r>
              <a:rPr lang="en-US" altLang="ru-RU" sz="3200" b="1" dirty="0">
                <a:solidFill>
                  <a:srgbClr val="FF0000"/>
                </a:solidFill>
              </a:rPr>
              <a:t>Total Kinetic Energy</a:t>
            </a:r>
            <a:r>
              <a:rPr lang="ru-RU" altLang="ru-RU" sz="3200" b="1" dirty="0">
                <a:solidFill>
                  <a:srgbClr val="FF0000"/>
                </a:solidFill>
              </a:rPr>
              <a:t>)</a:t>
            </a:r>
          </a:p>
        </p:txBody>
      </p:sp>
      <p:graphicFrame>
        <p:nvGraphicFramePr>
          <p:cNvPr id="55299" name="Object 3"/>
          <p:cNvGraphicFramePr>
            <a:graphicFrameLocks noGrp="1" noChangeAspect="1"/>
          </p:cNvGraphicFramePr>
          <p:nvPr>
            <p:ph idx="1"/>
          </p:nvPr>
        </p:nvGraphicFramePr>
        <p:xfrm>
          <a:off x="2362200" y="1254125"/>
          <a:ext cx="3994150" cy="5410200"/>
        </p:xfrm>
        <a:graphic>
          <a:graphicData uri="http://schemas.openxmlformats.org/presentationml/2006/ole">
            <mc:AlternateContent xmlns:mc="http://schemas.openxmlformats.org/markup-compatibility/2006">
              <mc:Choice xmlns:v="urn:schemas-microsoft-com:vml" Requires="v">
                <p:oleObj name="CorelDRAW" r:id="rId2" imgW="5156911" imgH="6982602" progId="CorelDRAW.Graphic.11">
                  <p:embed/>
                </p:oleObj>
              </mc:Choice>
              <mc:Fallback>
                <p:oleObj name="CorelDRAW" r:id="rId2" imgW="5156911" imgH="6982602" progId="CorelDRAW.Graphic.11">
                  <p:embed/>
                  <p:pic>
                    <p:nvPicPr>
                      <p:cNvPr id="0" name="Object 3"/>
                      <p:cNvPicPr>
                        <a:picLocks noChangeAspect="1" noChangeArrowheads="1"/>
                      </p:cNvPicPr>
                      <p:nvPr/>
                    </p:nvPicPr>
                    <p:blipFill>
                      <a:blip r:embed="rId3">
                        <a:lum bright="-24000" contrast="12000"/>
                        <a:extLst>
                          <a:ext uri="{28A0092B-C50C-407E-A947-70E740481C1C}">
                            <a14:useLocalDpi xmlns:a14="http://schemas.microsoft.com/office/drawing/2010/main" val="0"/>
                          </a:ext>
                        </a:extLst>
                      </a:blip>
                      <a:srcRect/>
                      <a:stretch>
                        <a:fillRect/>
                      </a:stretch>
                    </p:blipFill>
                    <p:spPr bwMode="auto">
                      <a:xfrm>
                        <a:off x="2362200" y="1254125"/>
                        <a:ext cx="399415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Slide Number Placeholder 4">
            <a:extLst>
              <a:ext uri="{FF2B5EF4-FFF2-40B4-BE49-F238E27FC236}">
                <a16:creationId xmlns:a16="http://schemas.microsoft.com/office/drawing/2014/main" id="{108952DE-9C14-52C5-E932-3FFFE4497AED}"/>
              </a:ext>
            </a:extLst>
          </p:cNvPr>
          <p:cNvSpPr>
            <a:spLocks noGrp="1"/>
          </p:cNvSpPr>
          <p:nvPr>
            <p:ph type="sldNum" sz="quarter" idx="12"/>
          </p:nvPr>
        </p:nvSpPr>
        <p:spPr/>
        <p:txBody>
          <a:bodyPr/>
          <a:lstStyle/>
          <a:p>
            <a:pPr>
              <a:defRPr/>
            </a:pPr>
            <a:fld id="{4D1111E4-4A7E-4B63-83E7-AE6030EFCF47}" type="slidenum">
              <a:rPr lang="en-US" altLang="ru-RU" smtClean="0"/>
              <a:pPr>
                <a:defRPr/>
              </a:pPr>
              <a:t>45</a:t>
            </a:fld>
            <a:endParaRPr lang="en-US" altLang="ru-RU"/>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85800" y="152400"/>
            <a:ext cx="7772400" cy="1143000"/>
          </a:xfrm>
        </p:spPr>
        <p:txBody>
          <a:bodyPr/>
          <a:lstStyle/>
          <a:p>
            <a:pPr eaLnBrk="1" hangingPunct="1"/>
            <a:r>
              <a:rPr lang="ru-RU" altLang="ru-RU" sz="3200" b="1" dirty="0">
                <a:solidFill>
                  <a:srgbClr val="FF0000"/>
                </a:solidFill>
              </a:rPr>
              <a:t>Распределение </a:t>
            </a:r>
            <a:r>
              <a:rPr lang="en-US" altLang="ru-RU" sz="3200" b="1" dirty="0">
                <a:solidFill>
                  <a:srgbClr val="FF0000"/>
                </a:solidFill>
              </a:rPr>
              <a:t>TKE </a:t>
            </a:r>
            <a:r>
              <a:rPr lang="ru-RU" altLang="ru-RU" sz="3200" b="1" dirty="0">
                <a:solidFill>
                  <a:srgbClr val="FF0000"/>
                </a:solidFill>
              </a:rPr>
              <a:t>при спонтанном делении </a:t>
            </a:r>
            <a:r>
              <a:rPr lang="en-US" altLang="ru-RU" sz="3200" b="1" baseline="30000" dirty="0">
                <a:solidFill>
                  <a:srgbClr val="FF0000"/>
                </a:solidFill>
              </a:rPr>
              <a:t>252</a:t>
            </a:r>
            <a:r>
              <a:rPr lang="en-US" altLang="ru-RU" sz="3200" b="1" dirty="0">
                <a:solidFill>
                  <a:srgbClr val="FF0000"/>
                </a:solidFill>
              </a:rPr>
              <a:t>Cf </a:t>
            </a:r>
            <a:r>
              <a:rPr lang="ru-RU" altLang="ru-RU" sz="3200" b="1" dirty="0">
                <a:solidFill>
                  <a:srgbClr val="FF0000"/>
                </a:solidFill>
              </a:rPr>
              <a:t>и</a:t>
            </a:r>
            <a:r>
              <a:rPr lang="en-US" altLang="ru-RU" sz="3200" b="1" dirty="0">
                <a:solidFill>
                  <a:srgbClr val="FF0000"/>
                </a:solidFill>
              </a:rPr>
              <a:t> </a:t>
            </a:r>
            <a:r>
              <a:rPr lang="en-US" altLang="ru-RU" sz="3200" b="1" baseline="30000" dirty="0">
                <a:solidFill>
                  <a:srgbClr val="FF0000"/>
                </a:solidFill>
              </a:rPr>
              <a:t>268</a:t>
            </a:r>
            <a:r>
              <a:rPr lang="en-US" altLang="ru-RU" sz="3200" b="1" dirty="0">
                <a:solidFill>
                  <a:srgbClr val="FF0000"/>
                </a:solidFill>
              </a:rPr>
              <a:t>Db</a:t>
            </a:r>
            <a:r>
              <a:rPr lang="en-US" altLang="ru-RU" sz="3200" dirty="0">
                <a:solidFill>
                  <a:srgbClr val="FF0000"/>
                </a:solidFill>
              </a:rPr>
              <a:t> </a:t>
            </a:r>
            <a:endParaRPr lang="ru-RU" altLang="ru-RU" sz="3200" dirty="0">
              <a:solidFill>
                <a:srgbClr val="FF0000"/>
              </a:solidFill>
            </a:endParaRPr>
          </a:p>
        </p:txBody>
      </p:sp>
      <p:graphicFrame>
        <p:nvGraphicFramePr>
          <p:cNvPr id="57347" name="Object 3"/>
          <p:cNvGraphicFramePr>
            <a:graphicFrameLocks noGrp="1" noChangeAspect="1"/>
          </p:cNvGraphicFramePr>
          <p:nvPr>
            <p:ph sz="half" idx="1"/>
            <p:extLst>
              <p:ext uri="{D42A27DB-BD31-4B8C-83A1-F6EECF244321}">
                <p14:modId xmlns:p14="http://schemas.microsoft.com/office/powerpoint/2010/main" val="1781357246"/>
              </p:ext>
            </p:extLst>
          </p:nvPr>
        </p:nvGraphicFramePr>
        <p:xfrm>
          <a:off x="762000" y="1117191"/>
          <a:ext cx="6934200" cy="5565711"/>
        </p:xfrm>
        <a:graphic>
          <a:graphicData uri="http://schemas.openxmlformats.org/presentationml/2006/ole">
            <mc:AlternateContent xmlns:mc="http://schemas.openxmlformats.org/markup-compatibility/2006">
              <mc:Choice xmlns:v="urn:schemas-microsoft-com:vml" Requires="v">
                <p:oleObj name="Graph" r:id="rId2" imgW="3728314" imgH="2991917" progId="Origin50.Graph">
                  <p:embed/>
                </p:oleObj>
              </mc:Choice>
              <mc:Fallback>
                <p:oleObj name="Graph" r:id="rId2" imgW="3728314" imgH="2991917" progId="Origin50.Graph">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17191"/>
                        <a:ext cx="6934200" cy="5565711"/>
                      </a:xfrm>
                      <a:prstGeom prst="rect">
                        <a:avLst/>
                      </a:prstGeom>
                      <a:noFill/>
                      <a:ln>
                        <a:noFill/>
                      </a:ln>
                    </p:spPr>
                  </p:pic>
                </p:oleObj>
              </mc:Fallback>
            </mc:AlternateContent>
          </a:graphicData>
        </a:graphic>
      </p:graphicFrame>
      <p:graphicFrame>
        <p:nvGraphicFramePr>
          <p:cNvPr id="334852" name="Object 4"/>
          <p:cNvGraphicFramePr>
            <a:graphicFrameLocks noGrp="1" noChangeAspect="1"/>
          </p:cNvGraphicFramePr>
          <p:nvPr>
            <p:ph sz="half" idx="2"/>
            <p:extLst>
              <p:ext uri="{D42A27DB-BD31-4B8C-83A1-F6EECF244321}">
                <p14:modId xmlns:p14="http://schemas.microsoft.com/office/powerpoint/2010/main" val="3047468876"/>
              </p:ext>
            </p:extLst>
          </p:nvPr>
        </p:nvGraphicFramePr>
        <p:xfrm>
          <a:off x="1295400" y="1193390"/>
          <a:ext cx="6278262" cy="4882443"/>
        </p:xfrm>
        <a:graphic>
          <a:graphicData uri="http://schemas.openxmlformats.org/presentationml/2006/ole">
            <mc:AlternateContent xmlns:mc="http://schemas.openxmlformats.org/markup-compatibility/2006">
              <mc:Choice xmlns:v="urn:schemas-microsoft-com:vml" Requires="v">
                <p:oleObj name="Graph" r:id="rId4" imgW="3358896" imgH="2611526" progId="Origin50.Graph">
                  <p:embed/>
                </p:oleObj>
              </mc:Choice>
              <mc:Fallback>
                <p:oleObj name="Graph" r:id="rId4" imgW="3358896" imgH="2611526" progId="Origin50.Grap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193390"/>
                        <a:ext cx="6278262" cy="4882443"/>
                      </a:xfrm>
                      <a:prstGeom prst="rect">
                        <a:avLst/>
                      </a:prstGeom>
                      <a:noFill/>
                      <a:ln>
                        <a:noFill/>
                      </a:ln>
                    </p:spPr>
                  </p:pic>
                </p:oleObj>
              </mc:Fallback>
            </mc:AlternateContent>
          </a:graphicData>
        </a:graphic>
      </p:graphicFrame>
      <p:sp>
        <p:nvSpPr>
          <p:cNvPr id="5" name="Slide Number Placeholder 4">
            <a:extLst>
              <a:ext uri="{FF2B5EF4-FFF2-40B4-BE49-F238E27FC236}">
                <a16:creationId xmlns:a16="http://schemas.microsoft.com/office/drawing/2014/main" id="{34DD1042-1CC4-86EC-B42D-48BCE29B9EED}"/>
              </a:ext>
            </a:extLst>
          </p:cNvPr>
          <p:cNvSpPr>
            <a:spLocks noGrp="1"/>
          </p:cNvSpPr>
          <p:nvPr>
            <p:ph type="sldNum" sz="quarter" idx="12"/>
          </p:nvPr>
        </p:nvSpPr>
        <p:spPr/>
        <p:txBody>
          <a:bodyPr/>
          <a:lstStyle/>
          <a:p>
            <a:pPr>
              <a:defRPr/>
            </a:pPr>
            <a:fld id="{803CF310-710B-4DF3-B563-7FAA218FEFCB}" type="slidenum">
              <a:rPr lang="en-US" altLang="ru-RU" smtClean="0"/>
              <a:pPr>
                <a:defRPr/>
              </a:pPr>
              <a:t>46</a:t>
            </a:fld>
            <a:endParaRPr lang="en-US" altLang="ru-RU"/>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85800" y="152400"/>
            <a:ext cx="7772400" cy="1143000"/>
          </a:xfrm>
        </p:spPr>
        <p:txBody>
          <a:bodyPr/>
          <a:lstStyle/>
          <a:p>
            <a:pPr eaLnBrk="1" hangingPunct="1"/>
            <a:r>
              <a:rPr lang="ru-RU" altLang="ru-RU" sz="3200" b="1" dirty="0">
                <a:solidFill>
                  <a:srgbClr val="FF0000"/>
                </a:solidFill>
              </a:rPr>
              <a:t>Среднее число мгновенных нейтронов при спонтанном делении </a:t>
            </a:r>
            <a:r>
              <a:rPr lang="en-US" altLang="ru-RU" sz="3200" b="1" baseline="30000" dirty="0">
                <a:solidFill>
                  <a:srgbClr val="FF0000"/>
                </a:solidFill>
              </a:rPr>
              <a:t>268</a:t>
            </a:r>
            <a:r>
              <a:rPr lang="en-US" altLang="ru-RU" sz="3200" b="1" dirty="0">
                <a:solidFill>
                  <a:srgbClr val="FF0000"/>
                </a:solidFill>
              </a:rPr>
              <a:t>Db</a:t>
            </a:r>
            <a:r>
              <a:rPr lang="en-US" altLang="ru-RU" sz="3200" dirty="0">
                <a:solidFill>
                  <a:srgbClr val="FF0000"/>
                </a:solidFill>
              </a:rPr>
              <a:t> </a:t>
            </a:r>
            <a:endParaRPr lang="ru-RU" altLang="ru-RU" sz="3200" dirty="0">
              <a:solidFill>
                <a:srgbClr val="FF0000"/>
              </a:solidFill>
            </a:endParaRPr>
          </a:p>
        </p:txBody>
      </p:sp>
      <p:sp>
        <p:nvSpPr>
          <p:cNvPr id="5" name="Slide Number Placeholder 4">
            <a:extLst>
              <a:ext uri="{FF2B5EF4-FFF2-40B4-BE49-F238E27FC236}">
                <a16:creationId xmlns:a16="http://schemas.microsoft.com/office/drawing/2014/main" id="{34DD1042-1CC4-86EC-B42D-48BCE29B9EED}"/>
              </a:ext>
            </a:extLst>
          </p:cNvPr>
          <p:cNvSpPr>
            <a:spLocks noGrp="1"/>
          </p:cNvSpPr>
          <p:nvPr>
            <p:ph type="sldNum" sz="quarter" idx="12"/>
          </p:nvPr>
        </p:nvSpPr>
        <p:spPr/>
        <p:txBody>
          <a:bodyPr/>
          <a:lstStyle/>
          <a:p>
            <a:pPr>
              <a:defRPr/>
            </a:pPr>
            <a:fld id="{803CF310-710B-4DF3-B563-7FAA218FEFCB}" type="slidenum">
              <a:rPr lang="en-US" altLang="ru-RU" smtClean="0"/>
              <a:pPr>
                <a:defRPr/>
              </a:pPr>
              <a:t>47</a:t>
            </a:fld>
            <a:endParaRPr lang="en-US" altLang="ru-RU"/>
          </a:p>
        </p:txBody>
      </p:sp>
      <p:pic>
        <p:nvPicPr>
          <p:cNvPr id="3" name="Picture 2">
            <a:extLst>
              <a:ext uri="{FF2B5EF4-FFF2-40B4-BE49-F238E27FC236}">
                <a16:creationId xmlns:a16="http://schemas.microsoft.com/office/drawing/2014/main" id="{7DCFDA65-F69E-B495-08C4-A337D7609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487" y="1447800"/>
            <a:ext cx="6403025" cy="4648200"/>
          </a:xfrm>
          <a:prstGeom prst="rect">
            <a:avLst/>
          </a:prstGeom>
        </p:spPr>
      </p:pic>
    </p:spTree>
    <p:extLst>
      <p:ext uri="{BB962C8B-B14F-4D97-AF65-F5344CB8AC3E}">
        <p14:creationId xmlns:p14="http://schemas.microsoft.com/office/powerpoint/2010/main" val="1018432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4911725" y="4024313"/>
            <a:ext cx="287338"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71" name="Text Box 3"/>
          <p:cNvSpPr txBox="1">
            <a:spLocks noChangeArrowheads="1"/>
          </p:cNvSpPr>
          <p:nvPr/>
        </p:nvSpPr>
        <p:spPr bwMode="auto">
          <a:xfrm>
            <a:off x="173866" y="2135997"/>
            <a:ext cx="1150937" cy="738664"/>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de-CH" altLang="ru-RU" sz="1400" b="1" dirty="0">
                <a:cs typeface="Times New Roman" panose="02020603050405020304" pitchFamily="18" charset="0"/>
              </a:rPr>
              <a:t>Target </a:t>
            </a:r>
            <a:br>
              <a:rPr lang="de-CH" altLang="ru-RU" sz="1400" b="1" dirty="0">
                <a:cs typeface="Times New Roman" panose="02020603050405020304" pitchFamily="18" charset="0"/>
              </a:rPr>
            </a:br>
            <a:r>
              <a:rPr lang="de-CH" altLang="ru-RU" sz="1400" b="1" dirty="0">
                <a:cs typeface="Times New Roman" panose="02020603050405020304" pitchFamily="18" charset="0"/>
              </a:rPr>
              <a:t>(</a:t>
            </a:r>
            <a:r>
              <a:rPr lang="de-CH" altLang="ru-RU" sz="1400" b="1" baseline="30000" dirty="0">
                <a:cs typeface="Times New Roman" panose="02020603050405020304" pitchFamily="18" charset="0"/>
              </a:rPr>
              <a:t>238</a:t>
            </a:r>
            <a:r>
              <a:rPr lang="de-CH" altLang="ru-RU" sz="1400" b="1" dirty="0">
                <a:cs typeface="Times New Roman" panose="02020603050405020304" pitchFamily="18" charset="0"/>
              </a:rPr>
              <a:t>U, </a:t>
            </a:r>
            <a:r>
              <a:rPr lang="de-CH" altLang="ru-RU" sz="1400" b="1" baseline="30000" dirty="0">
                <a:cs typeface="Times New Roman" panose="02020603050405020304" pitchFamily="18" charset="0"/>
              </a:rPr>
              <a:t>242</a:t>
            </a:r>
            <a:r>
              <a:rPr lang="de-CH" altLang="ru-RU" sz="1400" b="1" dirty="0">
                <a:cs typeface="Times New Roman" panose="02020603050405020304" pitchFamily="18" charset="0"/>
              </a:rPr>
              <a:t>Pu; </a:t>
            </a:r>
            <a:r>
              <a:rPr lang="de-CH" altLang="ru-RU" sz="1400" b="1" dirty="0">
                <a:cs typeface="Times New Roman" panose="02020603050405020304" pitchFamily="18" charset="0"/>
                <a:sym typeface="Symbol" panose="05050102010706020507" pitchFamily="18" charset="2"/>
              </a:rPr>
              <a:t> 1</a:t>
            </a:r>
            <a:r>
              <a:rPr lang="de-CH" altLang="ru-RU" sz="1400" b="1" dirty="0">
                <a:cs typeface="Times New Roman" panose="02020603050405020304" pitchFamily="18" charset="0"/>
              </a:rPr>
              <a:t> mg/cm</a:t>
            </a:r>
            <a:r>
              <a:rPr lang="de-CH" altLang="ru-RU" sz="1400" b="1" baseline="30000" dirty="0">
                <a:cs typeface="Times New Roman" panose="02020603050405020304" pitchFamily="18" charset="0"/>
              </a:rPr>
              <a:t>2</a:t>
            </a:r>
            <a:r>
              <a:rPr lang="de-CH" altLang="ru-RU" sz="1400" b="1" dirty="0">
                <a:cs typeface="Times New Roman" panose="02020603050405020304" pitchFamily="18" charset="0"/>
              </a:rPr>
              <a:t>)</a:t>
            </a:r>
          </a:p>
        </p:txBody>
      </p:sp>
      <p:sp>
        <p:nvSpPr>
          <p:cNvPr id="58372" name="Rectangle 4"/>
          <p:cNvSpPr>
            <a:spLocks noChangeArrowheads="1"/>
          </p:cNvSpPr>
          <p:nvPr/>
        </p:nvSpPr>
        <p:spPr bwMode="auto">
          <a:xfrm>
            <a:off x="906463" y="3613150"/>
            <a:ext cx="1109662"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73" name="Rectangle 5"/>
          <p:cNvSpPr>
            <a:spLocks noChangeArrowheads="1"/>
          </p:cNvSpPr>
          <p:nvPr/>
        </p:nvSpPr>
        <p:spPr bwMode="auto">
          <a:xfrm>
            <a:off x="706438" y="3519488"/>
            <a:ext cx="1524000" cy="149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74" name="Rectangle 6"/>
          <p:cNvSpPr>
            <a:spLocks noChangeArrowheads="1"/>
          </p:cNvSpPr>
          <p:nvPr/>
        </p:nvSpPr>
        <p:spPr bwMode="auto">
          <a:xfrm>
            <a:off x="1047750" y="4449763"/>
            <a:ext cx="52388" cy="279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75" name="Rectangle 7"/>
          <p:cNvSpPr>
            <a:spLocks noChangeArrowheads="1"/>
          </p:cNvSpPr>
          <p:nvPr/>
        </p:nvSpPr>
        <p:spPr bwMode="auto">
          <a:xfrm>
            <a:off x="904875" y="3668713"/>
            <a:ext cx="304800" cy="7985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76" name="Rectangle 8"/>
          <p:cNvSpPr>
            <a:spLocks noChangeArrowheads="1"/>
          </p:cNvSpPr>
          <p:nvPr/>
        </p:nvSpPr>
        <p:spPr bwMode="auto">
          <a:xfrm>
            <a:off x="1881188" y="3613150"/>
            <a:ext cx="98425" cy="854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77" name="Rectangle 9"/>
          <p:cNvSpPr>
            <a:spLocks noChangeArrowheads="1"/>
          </p:cNvSpPr>
          <p:nvPr/>
        </p:nvSpPr>
        <p:spPr bwMode="auto">
          <a:xfrm>
            <a:off x="1865313" y="4095750"/>
            <a:ext cx="638175" cy="57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78" name="Rectangle 10"/>
          <p:cNvSpPr>
            <a:spLocks noChangeArrowheads="1"/>
          </p:cNvSpPr>
          <p:nvPr/>
        </p:nvSpPr>
        <p:spPr bwMode="auto">
          <a:xfrm>
            <a:off x="1198563" y="3765550"/>
            <a:ext cx="706437" cy="684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79" name="Rectangle 11"/>
          <p:cNvSpPr>
            <a:spLocks noChangeArrowheads="1"/>
          </p:cNvSpPr>
          <p:nvPr/>
        </p:nvSpPr>
        <p:spPr bwMode="auto">
          <a:xfrm>
            <a:off x="3141663" y="4100513"/>
            <a:ext cx="1012825"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80" name="Rectangle 12"/>
          <p:cNvSpPr>
            <a:spLocks noChangeArrowheads="1"/>
          </p:cNvSpPr>
          <p:nvPr/>
        </p:nvSpPr>
        <p:spPr bwMode="auto">
          <a:xfrm>
            <a:off x="2876550" y="4095750"/>
            <a:ext cx="285750" cy="57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81" name="Oval 13" descr="70%"/>
          <p:cNvSpPr>
            <a:spLocks noChangeArrowheads="1"/>
          </p:cNvSpPr>
          <p:nvPr/>
        </p:nvSpPr>
        <p:spPr bwMode="auto">
          <a:xfrm>
            <a:off x="2827338" y="4095750"/>
            <a:ext cx="66675" cy="57150"/>
          </a:xfrm>
          <a:prstGeom prst="ellipse">
            <a:avLst/>
          </a:prstGeom>
          <a:pattFill prst="pct70">
            <a:fgClr>
              <a:srgbClr val="000000"/>
            </a:fgClr>
            <a:bgClr>
              <a:srgbClr val="FFFFFF"/>
            </a:bgClr>
          </a:patt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82" name="Rectangle 14" descr="70%"/>
          <p:cNvSpPr>
            <a:spLocks noChangeArrowheads="1"/>
          </p:cNvSpPr>
          <p:nvPr/>
        </p:nvSpPr>
        <p:spPr bwMode="auto">
          <a:xfrm>
            <a:off x="2498725" y="4095750"/>
            <a:ext cx="376238" cy="57150"/>
          </a:xfrm>
          <a:prstGeom prst="rect">
            <a:avLst/>
          </a:prstGeom>
          <a:pattFill prst="pct70">
            <a:fgClr>
              <a:srgbClr val="0000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83" name="Line 15"/>
          <p:cNvSpPr>
            <a:spLocks noChangeShapeType="1"/>
          </p:cNvSpPr>
          <p:nvPr/>
        </p:nvSpPr>
        <p:spPr bwMode="auto">
          <a:xfrm>
            <a:off x="1774825" y="4095750"/>
            <a:ext cx="14287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84" name="Line 16"/>
          <p:cNvSpPr>
            <a:spLocks noChangeShapeType="1"/>
          </p:cNvSpPr>
          <p:nvPr/>
        </p:nvSpPr>
        <p:spPr bwMode="auto">
          <a:xfrm>
            <a:off x="1774825" y="4152900"/>
            <a:ext cx="14287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85" name="Oval 17" descr="70%"/>
          <p:cNvSpPr>
            <a:spLocks noChangeArrowheads="1"/>
          </p:cNvSpPr>
          <p:nvPr/>
        </p:nvSpPr>
        <p:spPr bwMode="auto">
          <a:xfrm>
            <a:off x="2465388" y="4095750"/>
            <a:ext cx="63500" cy="57150"/>
          </a:xfrm>
          <a:prstGeom prst="ellipse">
            <a:avLst/>
          </a:prstGeom>
          <a:pattFill prst="pct70">
            <a:fgClr>
              <a:srgbClr val="000000"/>
            </a:fgClr>
            <a:bgClr>
              <a:srgbClr val="FFFFFF"/>
            </a:bgClr>
          </a:patt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grpSp>
        <p:nvGrpSpPr>
          <p:cNvPr id="58386" name="Group 18"/>
          <p:cNvGrpSpPr>
            <a:grpSpLocks/>
          </p:cNvGrpSpPr>
          <p:nvPr/>
        </p:nvGrpSpPr>
        <p:grpSpPr bwMode="auto">
          <a:xfrm>
            <a:off x="2451100" y="3954463"/>
            <a:ext cx="485775" cy="90487"/>
            <a:chOff x="5775" y="3165"/>
            <a:chExt cx="737" cy="143"/>
          </a:xfrm>
        </p:grpSpPr>
        <p:sp>
          <p:nvSpPr>
            <p:cNvPr id="58527" name="Rectangle 19"/>
            <p:cNvSpPr>
              <a:spLocks noChangeArrowheads="1"/>
            </p:cNvSpPr>
            <p:nvPr/>
          </p:nvSpPr>
          <p:spPr bwMode="auto">
            <a:xfrm>
              <a:off x="5775" y="3165"/>
              <a:ext cx="737" cy="14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28" name="Oval 20"/>
            <p:cNvSpPr>
              <a:spLocks noChangeArrowheads="1"/>
            </p:cNvSpPr>
            <p:nvPr/>
          </p:nvSpPr>
          <p:spPr bwMode="auto">
            <a:xfrm>
              <a:off x="5797" y="3181"/>
              <a:ext cx="98" cy="98"/>
            </a:xfrm>
            <a:prstGeom prst="ellipse">
              <a:avLst/>
            </a:prstGeom>
            <a:solidFill>
              <a:srgbClr val="FF0000"/>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29" name="Oval 21"/>
            <p:cNvSpPr>
              <a:spLocks noChangeArrowheads="1"/>
            </p:cNvSpPr>
            <p:nvPr/>
          </p:nvSpPr>
          <p:spPr bwMode="auto">
            <a:xfrm>
              <a:off x="5939" y="3181"/>
              <a:ext cx="98" cy="98"/>
            </a:xfrm>
            <a:prstGeom prst="ellipse">
              <a:avLst/>
            </a:prstGeom>
            <a:solidFill>
              <a:srgbClr val="FF0000"/>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30" name="Oval 22"/>
            <p:cNvSpPr>
              <a:spLocks noChangeArrowheads="1"/>
            </p:cNvSpPr>
            <p:nvPr/>
          </p:nvSpPr>
          <p:spPr bwMode="auto">
            <a:xfrm>
              <a:off x="6098" y="3181"/>
              <a:ext cx="98" cy="98"/>
            </a:xfrm>
            <a:prstGeom prst="ellipse">
              <a:avLst/>
            </a:prstGeom>
            <a:solidFill>
              <a:srgbClr val="FF0000"/>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31" name="Oval 23"/>
            <p:cNvSpPr>
              <a:spLocks noChangeArrowheads="1"/>
            </p:cNvSpPr>
            <p:nvPr/>
          </p:nvSpPr>
          <p:spPr bwMode="auto">
            <a:xfrm>
              <a:off x="6373" y="3181"/>
              <a:ext cx="98" cy="98"/>
            </a:xfrm>
            <a:prstGeom prst="ellipse">
              <a:avLst/>
            </a:prstGeom>
            <a:solidFill>
              <a:srgbClr val="FF0000"/>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32" name="Oval 24"/>
            <p:cNvSpPr>
              <a:spLocks noChangeArrowheads="1"/>
            </p:cNvSpPr>
            <p:nvPr/>
          </p:nvSpPr>
          <p:spPr bwMode="auto">
            <a:xfrm>
              <a:off x="6236" y="3181"/>
              <a:ext cx="98" cy="98"/>
            </a:xfrm>
            <a:prstGeom prst="ellipse">
              <a:avLst/>
            </a:prstGeom>
            <a:solidFill>
              <a:srgbClr val="FF0000"/>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grpSp>
      <p:grpSp>
        <p:nvGrpSpPr>
          <p:cNvPr id="58387" name="Group 25"/>
          <p:cNvGrpSpPr>
            <a:grpSpLocks/>
          </p:cNvGrpSpPr>
          <p:nvPr/>
        </p:nvGrpSpPr>
        <p:grpSpPr bwMode="auto">
          <a:xfrm>
            <a:off x="2451100" y="4198938"/>
            <a:ext cx="485775" cy="92075"/>
            <a:chOff x="5775" y="3165"/>
            <a:chExt cx="737" cy="143"/>
          </a:xfrm>
        </p:grpSpPr>
        <p:sp>
          <p:nvSpPr>
            <p:cNvPr id="58521" name="Rectangle 26"/>
            <p:cNvSpPr>
              <a:spLocks noChangeArrowheads="1"/>
            </p:cNvSpPr>
            <p:nvPr/>
          </p:nvSpPr>
          <p:spPr bwMode="auto">
            <a:xfrm>
              <a:off x="5775" y="3165"/>
              <a:ext cx="737" cy="14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22" name="Oval 27"/>
            <p:cNvSpPr>
              <a:spLocks noChangeArrowheads="1"/>
            </p:cNvSpPr>
            <p:nvPr/>
          </p:nvSpPr>
          <p:spPr bwMode="auto">
            <a:xfrm>
              <a:off x="5797" y="3181"/>
              <a:ext cx="98" cy="98"/>
            </a:xfrm>
            <a:prstGeom prst="ellipse">
              <a:avLst/>
            </a:prstGeom>
            <a:solidFill>
              <a:srgbClr val="FF0000"/>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23" name="Oval 28"/>
            <p:cNvSpPr>
              <a:spLocks noChangeArrowheads="1"/>
            </p:cNvSpPr>
            <p:nvPr/>
          </p:nvSpPr>
          <p:spPr bwMode="auto">
            <a:xfrm>
              <a:off x="5939" y="3181"/>
              <a:ext cx="98" cy="98"/>
            </a:xfrm>
            <a:prstGeom prst="ellipse">
              <a:avLst/>
            </a:prstGeom>
            <a:solidFill>
              <a:srgbClr val="FF0000"/>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24" name="Oval 29"/>
            <p:cNvSpPr>
              <a:spLocks noChangeArrowheads="1"/>
            </p:cNvSpPr>
            <p:nvPr/>
          </p:nvSpPr>
          <p:spPr bwMode="auto">
            <a:xfrm>
              <a:off x="6098" y="3181"/>
              <a:ext cx="98" cy="98"/>
            </a:xfrm>
            <a:prstGeom prst="ellipse">
              <a:avLst/>
            </a:prstGeom>
            <a:solidFill>
              <a:srgbClr val="FF0000"/>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25" name="Oval 30"/>
            <p:cNvSpPr>
              <a:spLocks noChangeArrowheads="1"/>
            </p:cNvSpPr>
            <p:nvPr/>
          </p:nvSpPr>
          <p:spPr bwMode="auto">
            <a:xfrm>
              <a:off x="6373" y="3181"/>
              <a:ext cx="98" cy="98"/>
            </a:xfrm>
            <a:prstGeom prst="ellipse">
              <a:avLst/>
            </a:prstGeom>
            <a:solidFill>
              <a:srgbClr val="FF0000"/>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26" name="Oval 31"/>
            <p:cNvSpPr>
              <a:spLocks noChangeArrowheads="1"/>
            </p:cNvSpPr>
            <p:nvPr/>
          </p:nvSpPr>
          <p:spPr bwMode="auto">
            <a:xfrm>
              <a:off x="6236" y="3181"/>
              <a:ext cx="98" cy="98"/>
            </a:xfrm>
            <a:prstGeom prst="ellipse">
              <a:avLst/>
            </a:prstGeom>
            <a:solidFill>
              <a:srgbClr val="FF0000"/>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grpSp>
      <p:sp>
        <p:nvSpPr>
          <p:cNvPr id="58388" name="Line 32"/>
          <p:cNvSpPr>
            <a:spLocks noChangeShapeType="1"/>
          </p:cNvSpPr>
          <p:nvPr/>
        </p:nvSpPr>
        <p:spPr bwMode="auto">
          <a:xfrm>
            <a:off x="1195388" y="4449763"/>
            <a:ext cx="715962" cy="15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89" name="Rectangle 33"/>
          <p:cNvSpPr>
            <a:spLocks noChangeArrowheads="1"/>
          </p:cNvSpPr>
          <p:nvPr/>
        </p:nvSpPr>
        <p:spPr bwMode="auto">
          <a:xfrm>
            <a:off x="1182688" y="4467225"/>
            <a:ext cx="754062" cy="284163"/>
          </a:xfrm>
          <a:prstGeom prst="rect">
            <a:avLst/>
          </a:prstGeom>
          <a:solidFill>
            <a:srgbClr val="80808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390" name="Line 34"/>
          <p:cNvSpPr>
            <a:spLocks noChangeShapeType="1"/>
          </p:cNvSpPr>
          <p:nvPr/>
        </p:nvSpPr>
        <p:spPr bwMode="auto">
          <a:xfrm flipH="1">
            <a:off x="1098550" y="4467225"/>
            <a:ext cx="1000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91" name="Line 35"/>
          <p:cNvSpPr>
            <a:spLocks noChangeShapeType="1"/>
          </p:cNvSpPr>
          <p:nvPr/>
        </p:nvSpPr>
        <p:spPr bwMode="auto">
          <a:xfrm flipV="1">
            <a:off x="1098550" y="4344988"/>
            <a:ext cx="1588" cy="384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92" name="Line 36"/>
          <p:cNvSpPr>
            <a:spLocks noChangeShapeType="1"/>
          </p:cNvSpPr>
          <p:nvPr/>
        </p:nvSpPr>
        <p:spPr bwMode="auto">
          <a:xfrm flipV="1">
            <a:off x="1047750" y="4344988"/>
            <a:ext cx="1588" cy="384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93" name="Line 37"/>
          <p:cNvSpPr>
            <a:spLocks noChangeShapeType="1"/>
          </p:cNvSpPr>
          <p:nvPr/>
        </p:nvSpPr>
        <p:spPr bwMode="auto">
          <a:xfrm flipH="1">
            <a:off x="904875" y="4467225"/>
            <a:ext cx="147638"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94" name="Line 38"/>
          <p:cNvSpPr>
            <a:spLocks noChangeShapeType="1"/>
          </p:cNvSpPr>
          <p:nvPr/>
        </p:nvSpPr>
        <p:spPr bwMode="auto">
          <a:xfrm flipV="1">
            <a:off x="904875" y="3668713"/>
            <a:ext cx="1588" cy="7985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95" name="Line 39"/>
          <p:cNvSpPr>
            <a:spLocks noChangeShapeType="1"/>
          </p:cNvSpPr>
          <p:nvPr/>
        </p:nvSpPr>
        <p:spPr bwMode="auto">
          <a:xfrm>
            <a:off x="1909763" y="4467225"/>
            <a:ext cx="698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96" name="Line 40"/>
          <p:cNvSpPr>
            <a:spLocks noChangeShapeType="1"/>
          </p:cNvSpPr>
          <p:nvPr/>
        </p:nvSpPr>
        <p:spPr bwMode="auto">
          <a:xfrm flipV="1">
            <a:off x="1976438" y="4152900"/>
            <a:ext cx="1587"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97" name="Line 41"/>
          <p:cNvSpPr>
            <a:spLocks noChangeShapeType="1"/>
          </p:cNvSpPr>
          <p:nvPr/>
        </p:nvSpPr>
        <p:spPr bwMode="auto">
          <a:xfrm flipV="1">
            <a:off x="1976438" y="3668713"/>
            <a:ext cx="1587" cy="4270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98" name="Line 42"/>
          <p:cNvSpPr>
            <a:spLocks noChangeShapeType="1"/>
          </p:cNvSpPr>
          <p:nvPr/>
        </p:nvSpPr>
        <p:spPr bwMode="auto">
          <a:xfrm flipV="1">
            <a:off x="1198563" y="3771900"/>
            <a:ext cx="1587" cy="677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399" name="Line 43"/>
          <p:cNvSpPr>
            <a:spLocks noChangeShapeType="1"/>
          </p:cNvSpPr>
          <p:nvPr/>
        </p:nvSpPr>
        <p:spPr bwMode="auto">
          <a:xfrm>
            <a:off x="1198563" y="3765550"/>
            <a:ext cx="7064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00" name="Line 44"/>
          <p:cNvSpPr>
            <a:spLocks noChangeShapeType="1"/>
          </p:cNvSpPr>
          <p:nvPr/>
        </p:nvSpPr>
        <p:spPr bwMode="auto">
          <a:xfrm flipV="1">
            <a:off x="1879600" y="3765550"/>
            <a:ext cx="1588" cy="330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01" name="Line 45"/>
          <p:cNvSpPr>
            <a:spLocks noChangeShapeType="1"/>
          </p:cNvSpPr>
          <p:nvPr/>
        </p:nvSpPr>
        <p:spPr bwMode="auto">
          <a:xfrm>
            <a:off x="1881188" y="4152900"/>
            <a:ext cx="1587" cy="296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02" name="Line 46"/>
          <p:cNvSpPr>
            <a:spLocks noChangeShapeType="1"/>
          </p:cNvSpPr>
          <p:nvPr/>
        </p:nvSpPr>
        <p:spPr bwMode="auto">
          <a:xfrm>
            <a:off x="706438" y="3668713"/>
            <a:ext cx="2063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03" name="Line 47"/>
          <p:cNvSpPr>
            <a:spLocks noChangeShapeType="1"/>
          </p:cNvSpPr>
          <p:nvPr/>
        </p:nvSpPr>
        <p:spPr bwMode="auto">
          <a:xfrm>
            <a:off x="1976438" y="3668713"/>
            <a:ext cx="2063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04" name="Line 48"/>
          <p:cNvSpPr>
            <a:spLocks noChangeShapeType="1"/>
          </p:cNvSpPr>
          <p:nvPr/>
        </p:nvSpPr>
        <p:spPr bwMode="auto">
          <a:xfrm flipV="1">
            <a:off x="706438" y="3524250"/>
            <a:ext cx="1587"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05" name="Line 49"/>
          <p:cNvSpPr>
            <a:spLocks noChangeShapeType="1"/>
          </p:cNvSpPr>
          <p:nvPr/>
        </p:nvSpPr>
        <p:spPr bwMode="auto">
          <a:xfrm flipV="1">
            <a:off x="2174875" y="3524250"/>
            <a:ext cx="1588" cy="136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06" name="Line 50"/>
          <p:cNvSpPr>
            <a:spLocks noChangeShapeType="1"/>
          </p:cNvSpPr>
          <p:nvPr/>
        </p:nvSpPr>
        <p:spPr bwMode="auto">
          <a:xfrm>
            <a:off x="706438" y="3519488"/>
            <a:ext cx="15240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07" name="Line 51"/>
          <p:cNvSpPr>
            <a:spLocks noChangeShapeType="1"/>
          </p:cNvSpPr>
          <p:nvPr/>
        </p:nvSpPr>
        <p:spPr bwMode="auto">
          <a:xfrm>
            <a:off x="706438" y="3613150"/>
            <a:ext cx="612775"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08" name="Line 52"/>
          <p:cNvSpPr>
            <a:spLocks noChangeShapeType="1"/>
          </p:cNvSpPr>
          <p:nvPr/>
        </p:nvSpPr>
        <p:spPr bwMode="auto">
          <a:xfrm>
            <a:off x="1778000" y="3613150"/>
            <a:ext cx="41116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09" name="Line 53"/>
          <p:cNvSpPr>
            <a:spLocks noChangeShapeType="1"/>
          </p:cNvSpPr>
          <p:nvPr/>
        </p:nvSpPr>
        <p:spPr bwMode="auto">
          <a:xfrm flipV="1">
            <a:off x="1296988" y="3571875"/>
            <a:ext cx="96837" cy="412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10" name="Line 54"/>
          <p:cNvSpPr>
            <a:spLocks noChangeShapeType="1"/>
          </p:cNvSpPr>
          <p:nvPr/>
        </p:nvSpPr>
        <p:spPr bwMode="auto">
          <a:xfrm flipH="1" flipV="1">
            <a:off x="1684338" y="3571875"/>
            <a:ext cx="96837" cy="412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11" name="Line 55"/>
          <p:cNvSpPr>
            <a:spLocks noChangeShapeType="1"/>
          </p:cNvSpPr>
          <p:nvPr/>
        </p:nvSpPr>
        <p:spPr bwMode="auto">
          <a:xfrm flipH="1">
            <a:off x="1539875" y="2185988"/>
            <a:ext cx="7938" cy="1252537"/>
          </a:xfrm>
          <a:prstGeom prst="line">
            <a:avLst/>
          </a:prstGeom>
          <a:noFill/>
          <a:ln w="76200" cmpd="tri">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58412" name="Line 56"/>
          <p:cNvSpPr>
            <a:spLocks noChangeShapeType="1"/>
          </p:cNvSpPr>
          <p:nvPr/>
        </p:nvSpPr>
        <p:spPr bwMode="auto">
          <a:xfrm>
            <a:off x="3157538" y="4148138"/>
            <a:ext cx="4778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13" name="Line 57"/>
          <p:cNvSpPr>
            <a:spLocks noChangeShapeType="1"/>
          </p:cNvSpPr>
          <p:nvPr/>
        </p:nvSpPr>
        <p:spPr bwMode="auto">
          <a:xfrm flipV="1">
            <a:off x="3157538" y="4100513"/>
            <a:ext cx="5080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14" name="Freeform 58"/>
          <p:cNvSpPr>
            <a:spLocks/>
          </p:cNvSpPr>
          <p:nvPr/>
        </p:nvSpPr>
        <p:spPr bwMode="auto">
          <a:xfrm>
            <a:off x="3611563" y="4027488"/>
            <a:ext cx="47625" cy="206375"/>
          </a:xfrm>
          <a:custGeom>
            <a:avLst/>
            <a:gdLst>
              <a:gd name="T0" fmla="*/ 2147483646 w 243"/>
              <a:gd name="T1" fmla="*/ 2147483646 h 690"/>
              <a:gd name="T2" fmla="*/ 2147483646 w 243"/>
              <a:gd name="T3" fmla="*/ 2147483646 h 690"/>
              <a:gd name="T4" fmla="*/ 2147483646 w 243"/>
              <a:gd name="T5" fmla="*/ 2147483646 h 690"/>
              <a:gd name="T6" fmla="*/ 2147483646 w 243"/>
              <a:gd name="T7" fmla="*/ 0 h 6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 h="690">
                <a:moveTo>
                  <a:pt x="17" y="690"/>
                </a:moveTo>
                <a:cubicBezTo>
                  <a:pt x="18" y="649"/>
                  <a:pt x="0" y="511"/>
                  <a:pt x="32" y="442"/>
                </a:cubicBezTo>
                <a:cubicBezTo>
                  <a:pt x="64" y="373"/>
                  <a:pt x="181" y="347"/>
                  <a:pt x="212" y="273"/>
                </a:cubicBezTo>
                <a:cubicBezTo>
                  <a:pt x="243" y="199"/>
                  <a:pt x="218" y="57"/>
                  <a:pt x="219"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8415" name="Freeform 59"/>
          <p:cNvSpPr>
            <a:spLocks/>
          </p:cNvSpPr>
          <p:nvPr/>
        </p:nvSpPr>
        <p:spPr bwMode="auto">
          <a:xfrm>
            <a:off x="3646488" y="4027488"/>
            <a:ext cx="46037" cy="206375"/>
          </a:xfrm>
          <a:custGeom>
            <a:avLst/>
            <a:gdLst>
              <a:gd name="T0" fmla="*/ 2147483646 w 243"/>
              <a:gd name="T1" fmla="*/ 2147483646 h 690"/>
              <a:gd name="T2" fmla="*/ 2147483646 w 243"/>
              <a:gd name="T3" fmla="*/ 2147483646 h 690"/>
              <a:gd name="T4" fmla="*/ 2147483646 w 243"/>
              <a:gd name="T5" fmla="*/ 2147483646 h 690"/>
              <a:gd name="T6" fmla="*/ 2147483646 w 243"/>
              <a:gd name="T7" fmla="*/ 0 h 6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 h="690">
                <a:moveTo>
                  <a:pt x="17" y="690"/>
                </a:moveTo>
                <a:cubicBezTo>
                  <a:pt x="18" y="649"/>
                  <a:pt x="0" y="511"/>
                  <a:pt x="32" y="442"/>
                </a:cubicBezTo>
                <a:cubicBezTo>
                  <a:pt x="64" y="373"/>
                  <a:pt x="181" y="347"/>
                  <a:pt x="212" y="273"/>
                </a:cubicBezTo>
                <a:cubicBezTo>
                  <a:pt x="243" y="199"/>
                  <a:pt x="218" y="57"/>
                  <a:pt x="219"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8416" name="Text Box 60"/>
          <p:cNvSpPr txBox="1">
            <a:spLocks noChangeArrowheads="1"/>
          </p:cNvSpPr>
          <p:nvPr/>
        </p:nvSpPr>
        <p:spPr bwMode="auto">
          <a:xfrm>
            <a:off x="126325" y="1648672"/>
            <a:ext cx="2497466" cy="307777"/>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de-CH" altLang="ru-RU" sz="1400" b="1" dirty="0">
                <a:cs typeface="Times New Roman" panose="02020603050405020304" pitchFamily="18" charset="0"/>
              </a:rPr>
              <a:t>Beam (</a:t>
            </a:r>
            <a:r>
              <a:rPr lang="de-CH" altLang="ru-RU" sz="1400" b="1" baseline="30000" dirty="0">
                <a:cs typeface="Times New Roman" panose="02020603050405020304" pitchFamily="18" charset="0"/>
              </a:rPr>
              <a:t>48</a:t>
            </a:r>
            <a:r>
              <a:rPr lang="de-CH" altLang="ru-RU" sz="1400" b="1" dirty="0">
                <a:cs typeface="Times New Roman" panose="02020603050405020304" pitchFamily="18" charset="0"/>
              </a:rPr>
              <a:t>Ca; 233-239 MeV)</a:t>
            </a:r>
          </a:p>
        </p:txBody>
      </p:sp>
      <p:sp>
        <p:nvSpPr>
          <p:cNvPr id="58417" name="Line 61"/>
          <p:cNvSpPr>
            <a:spLocks noChangeShapeType="1"/>
          </p:cNvSpPr>
          <p:nvPr/>
        </p:nvSpPr>
        <p:spPr bwMode="auto">
          <a:xfrm>
            <a:off x="795338" y="2841625"/>
            <a:ext cx="741362" cy="730250"/>
          </a:xfrm>
          <a:prstGeom prst="line">
            <a:avLst/>
          </a:prstGeom>
          <a:noFill/>
          <a:ln w="127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18" name="Line 63"/>
          <p:cNvSpPr>
            <a:spLocks noChangeShapeType="1"/>
          </p:cNvSpPr>
          <p:nvPr/>
        </p:nvSpPr>
        <p:spPr bwMode="auto">
          <a:xfrm flipH="1" flipV="1">
            <a:off x="1546225" y="4660900"/>
            <a:ext cx="1588" cy="234950"/>
          </a:xfrm>
          <a:prstGeom prst="line">
            <a:avLst/>
          </a:prstGeom>
          <a:noFill/>
          <a:ln w="127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19" name="Text Box 64"/>
          <p:cNvSpPr txBox="1">
            <a:spLocks noChangeArrowheads="1"/>
          </p:cNvSpPr>
          <p:nvPr/>
        </p:nvSpPr>
        <p:spPr bwMode="auto">
          <a:xfrm>
            <a:off x="2315606" y="2663349"/>
            <a:ext cx="1339850" cy="738664"/>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de-CH" altLang="ru-RU" sz="1400" b="1" dirty="0">
                <a:cs typeface="Times New Roman" panose="02020603050405020304" pitchFamily="18" charset="0"/>
              </a:rPr>
              <a:t>SiO</a:t>
            </a:r>
            <a:r>
              <a:rPr lang="de-CH" altLang="ru-RU" sz="1400" b="1" baseline="-25000" dirty="0">
                <a:cs typeface="Times New Roman" panose="02020603050405020304" pitchFamily="18" charset="0"/>
              </a:rPr>
              <a:t>2</a:t>
            </a:r>
            <a:r>
              <a:rPr lang="de-CH" altLang="ru-RU" sz="1400" b="1" dirty="0">
                <a:cs typeface="Times New Roman" panose="02020603050405020304" pitchFamily="18" charset="0"/>
              </a:rPr>
              <a:t>-Filter</a:t>
            </a:r>
          </a:p>
          <a:p>
            <a:pPr algn="ctr" eaLnBrk="1" hangingPunct="1">
              <a:spcBef>
                <a:spcPct val="0"/>
              </a:spcBef>
              <a:buFontTx/>
              <a:buNone/>
            </a:pPr>
            <a:r>
              <a:rPr lang="de-CH" altLang="ru-RU" sz="1400" b="1" dirty="0">
                <a:cs typeface="Times New Roman" panose="02020603050405020304" pitchFamily="18" charset="0"/>
              </a:rPr>
              <a:t>Ta </a:t>
            </a:r>
            <a:r>
              <a:rPr lang="de-CH" altLang="ru-RU" sz="1400" b="1" dirty="0" err="1">
                <a:cs typeface="Times New Roman" panose="02020603050405020304" pitchFamily="18" charset="0"/>
              </a:rPr>
              <a:t>metal</a:t>
            </a:r>
            <a:endParaRPr lang="de-CH" altLang="ru-RU" sz="1400" b="1" dirty="0">
              <a:cs typeface="Times New Roman" panose="02020603050405020304" pitchFamily="18" charset="0"/>
            </a:endParaRPr>
          </a:p>
          <a:p>
            <a:pPr algn="ctr" eaLnBrk="1" hangingPunct="1">
              <a:spcBef>
                <a:spcPct val="0"/>
              </a:spcBef>
              <a:buFontTx/>
              <a:buNone/>
            </a:pPr>
            <a:r>
              <a:rPr lang="de-CH" altLang="ru-RU" sz="1400" b="1" dirty="0">
                <a:cs typeface="Times New Roman" panose="02020603050405020304" pitchFamily="18" charset="0"/>
              </a:rPr>
              <a:t>850°C</a:t>
            </a:r>
          </a:p>
        </p:txBody>
      </p:sp>
      <p:sp>
        <p:nvSpPr>
          <p:cNvPr id="58420" name="Line 65"/>
          <p:cNvSpPr>
            <a:spLocks noChangeShapeType="1"/>
          </p:cNvSpPr>
          <p:nvPr/>
        </p:nvSpPr>
        <p:spPr bwMode="auto">
          <a:xfrm flipV="1">
            <a:off x="2678113" y="3595688"/>
            <a:ext cx="77787" cy="352425"/>
          </a:xfrm>
          <a:prstGeom prst="line">
            <a:avLst/>
          </a:prstGeom>
          <a:noFill/>
          <a:ln w="127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21" name="Text Box 66"/>
          <p:cNvSpPr txBox="1">
            <a:spLocks noChangeArrowheads="1"/>
          </p:cNvSpPr>
          <p:nvPr/>
        </p:nvSpPr>
        <p:spPr bwMode="auto">
          <a:xfrm>
            <a:off x="3078163" y="4702175"/>
            <a:ext cx="1162050" cy="523220"/>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de-CH" altLang="ru-RU" sz="1400" b="1">
                <a:cs typeface="Times New Roman" panose="02020603050405020304" pitchFamily="18" charset="0"/>
              </a:rPr>
              <a:t>Quartz column</a:t>
            </a:r>
          </a:p>
        </p:txBody>
      </p:sp>
      <p:sp>
        <p:nvSpPr>
          <p:cNvPr id="58422" name="Line 67"/>
          <p:cNvSpPr>
            <a:spLocks noChangeShapeType="1"/>
          </p:cNvSpPr>
          <p:nvPr/>
        </p:nvSpPr>
        <p:spPr bwMode="auto">
          <a:xfrm>
            <a:off x="3001963" y="4176713"/>
            <a:ext cx="347662" cy="571500"/>
          </a:xfrm>
          <a:prstGeom prst="line">
            <a:avLst/>
          </a:prstGeom>
          <a:noFill/>
          <a:ln w="127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24356" name="Text Box 68"/>
          <p:cNvSpPr txBox="1">
            <a:spLocks noChangeArrowheads="1"/>
          </p:cNvSpPr>
          <p:nvPr/>
        </p:nvSpPr>
        <p:spPr bwMode="auto">
          <a:xfrm>
            <a:off x="1945481" y="831159"/>
            <a:ext cx="5253037" cy="461962"/>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de-CH" b="1" dirty="0" err="1">
                <a:solidFill>
                  <a:srgbClr val="7030A0"/>
                </a:solidFill>
                <a:cs typeface="Times New Roman" panose="02020603050405020304" pitchFamily="18" charset="0"/>
              </a:rPr>
              <a:t>Cryo</a:t>
            </a:r>
            <a:r>
              <a:rPr lang="de-CH" b="1" dirty="0">
                <a:solidFill>
                  <a:srgbClr val="7030A0"/>
                </a:solidFill>
                <a:cs typeface="Times New Roman" panose="02020603050405020304" pitchFamily="18" charset="0"/>
              </a:rPr>
              <a:t> On-line </a:t>
            </a:r>
            <a:r>
              <a:rPr lang="de-CH" b="1" dirty="0" err="1">
                <a:solidFill>
                  <a:srgbClr val="7030A0"/>
                </a:solidFill>
                <a:cs typeface="Times New Roman" panose="02020603050405020304" pitchFamily="18" charset="0"/>
              </a:rPr>
              <a:t>Detector</a:t>
            </a:r>
            <a:r>
              <a:rPr lang="de-CH" b="1" dirty="0">
                <a:solidFill>
                  <a:srgbClr val="7030A0"/>
                </a:solidFill>
                <a:cs typeface="Times New Roman" panose="02020603050405020304" pitchFamily="18" charset="0"/>
              </a:rPr>
              <a:t> (COLD)</a:t>
            </a:r>
          </a:p>
        </p:txBody>
      </p:sp>
      <p:sp>
        <p:nvSpPr>
          <p:cNvPr id="58424" name="Line 69"/>
          <p:cNvSpPr>
            <a:spLocks noChangeShapeType="1"/>
          </p:cNvSpPr>
          <p:nvPr/>
        </p:nvSpPr>
        <p:spPr bwMode="auto">
          <a:xfrm rot="5405032" flipH="1">
            <a:off x="722313" y="5167312"/>
            <a:ext cx="719138" cy="47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25" name="Text Box 70"/>
          <p:cNvSpPr txBox="1">
            <a:spLocks noChangeArrowheads="1"/>
          </p:cNvSpPr>
          <p:nvPr/>
        </p:nvSpPr>
        <p:spPr bwMode="auto">
          <a:xfrm>
            <a:off x="366713" y="5487988"/>
            <a:ext cx="1851025" cy="523220"/>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de-CH" altLang="ru-RU" sz="1400" b="1" dirty="0">
                <a:cs typeface="Times New Roman" panose="02020603050405020304" pitchFamily="18" charset="0"/>
              </a:rPr>
              <a:t>Carrier gas He/Ar (70/30)</a:t>
            </a:r>
            <a:endParaRPr lang="de-CH" altLang="ru-RU" sz="1400" b="1" baseline="-25000" dirty="0">
              <a:cs typeface="Times New Roman" panose="02020603050405020304" pitchFamily="18" charset="0"/>
            </a:endParaRPr>
          </a:p>
        </p:txBody>
      </p:sp>
      <p:sp>
        <p:nvSpPr>
          <p:cNvPr id="58426" name="Text Box 71"/>
          <p:cNvSpPr txBox="1">
            <a:spLocks noChangeArrowheads="1"/>
          </p:cNvSpPr>
          <p:nvPr/>
        </p:nvSpPr>
        <p:spPr bwMode="auto">
          <a:xfrm>
            <a:off x="3414342" y="2058574"/>
            <a:ext cx="1943100" cy="523220"/>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de-CH" altLang="ru-RU" sz="1400" b="1" dirty="0" err="1">
                <a:cs typeface="Times New Roman" panose="02020603050405020304" pitchFamily="18" charset="0"/>
              </a:rPr>
              <a:t>Capillary</a:t>
            </a:r>
            <a:r>
              <a:rPr lang="de-CH" altLang="ru-RU" sz="1400" b="1" dirty="0">
                <a:cs typeface="Times New Roman" panose="02020603050405020304" pitchFamily="18" charset="0"/>
              </a:rPr>
              <a:t> </a:t>
            </a:r>
            <a:r>
              <a:rPr lang="de-CH" altLang="ru-RU" sz="1400" b="1" dirty="0" err="1">
                <a:cs typeface="Times New Roman" panose="02020603050405020304" pitchFamily="18" charset="0"/>
              </a:rPr>
              <a:t>with</a:t>
            </a:r>
            <a:r>
              <a:rPr lang="de-CH" altLang="ru-RU" sz="1400" b="1" dirty="0">
                <a:cs typeface="Times New Roman" panose="02020603050405020304" pitchFamily="18" charset="0"/>
              </a:rPr>
              <a:t> 2 s </a:t>
            </a:r>
            <a:r>
              <a:rPr lang="de-CH" altLang="ru-RU" sz="1400" b="1" dirty="0" err="1">
                <a:cs typeface="Times New Roman" panose="02020603050405020304" pitchFamily="18" charset="0"/>
              </a:rPr>
              <a:t>transport</a:t>
            </a:r>
            <a:r>
              <a:rPr lang="de-CH" altLang="ru-RU" sz="1400" b="1" dirty="0">
                <a:cs typeface="Times New Roman" panose="02020603050405020304" pitchFamily="18" charset="0"/>
              </a:rPr>
              <a:t> time</a:t>
            </a:r>
          </a:p>
        </p:txBody>
      </p:sp>
      <p:sp>
        <p:nvSpPr>
          <p:cNvPr id="58427" name="Line 72"/>
          <p:cNvSpPr>
            <a:spLocks noChangeShapeType="1"/>
          </p:cNvSpPr>
          <p:nvPr/>
        </p:nvSpPr>
        <p:spPr bwMode="auto">
          <a:xfrm flipV="1">
            <a:off x="3833813" y="2597150"/>
            <a:ext cx="125412" cy="1504950"/>
          </a:xfrm>
          <a:prstGeom prst="line">
            <a:avLst/>
          </a:prstGeom>
          <a:noFill/>
          <a:ln w="127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28" name="Rectangle 73"/>
          <p:cNvSpPr>
            <a:spLocks noChangeArrowheads="1"/>
          </p:cNvSpPr>
          <p:nvPr/>
        </p:nvSpPr>
        <p:spPr bwMode="auto">
          <a:xfrm>
            <a:off x="1390650" y="3519488"/>
            <a:ext cx="304800" cy="52387"/>
          </a:xfrm>
          <a:prstGeom prst="rect">
            <a:avLst/>
          </a:prstGeom>
          <a:solidFill>
            <a:srgbClr val="00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29" name="Text Box 74"/>
          <p:cNvSpPr txBox="1">
            <a:spLocks noChangeArrowheads="1"/>
          </p:cNvSpPr>
          <p:nvPr/>
        </p:nvSpPr>
        <p:spPr bwMode="auto">
          <a:xfrm>
            <a:off x="4810918" y="3017139"/>
            <a:ext cx="3738563" cy="307777"/>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de-CH" altLang="ru-RU" sz="1400" b="1" dirty="0">
                <a:cs typeface="Times New Roman" panose="02020603050405020304" pitchFamily="18" charset="0"/>
              </a:rPr>
              <a:t>(32 </a:t>
            </a:r>
            <a:r>
              <a:rPr lang="de-CH" altLang="ru-RU" sz="1400" b="1" dirty="0" err="1">
                <a:cs typeface="Times New Roman" panose="02020603050405020304" pitchFamily="18" charset="0"/>
              </a:rPr>
              <a:t>pairs</a:t>
            </a:r>
            <a:r>
              <a:rPr lang="de-CH" altLang="ru-RU" sz="1400" b="1" dirty="0">
                <a:cs typeface="Times New Roman" panose="02020603050405020304" pitchFamily="18" charset="0"/>
              </a:rPr>
              <a:t> PIN </a:t>
            </a:r>
            <a:r>
              <a:rPr lang="de-CH" altLang="ru-RU" sz="1400" b="1" dirty="0" err="1">
                <a:cs typeface="Times New Roman" panose="02020603050405020304" pitchFamily="18" charset="0"/>
              </a:rPr>
              <a:t>diodes</a:t>
            </a:r>
            <a:r>
              <a:rPr lang="de-CH" altLang="ru-RU" sz="1400" b="1" dirty="0">
                <a:cs typeface="Times New Roman" panose="02020603050405020304" pitchFamily="18" charset="0"/>
              </a:rPr>
              <a:t>, </a:t>
            </a:r>
            <a:r>
              <a:rPr lang="de-CH" altLang="ru-RU" sz="1400" b="1" dirty="0" err="1">
                <a:cs typeface="Times New Roman" panose="02020603050405020304" pitchFamily="18" charset="0"/>
              </a:rPr>
              <a:t>one</a:t>
            </a:r>
            <a:r>
              <a:rPr lang="de-CH" altLang="ru-RU" sz="1400" b="1" dirty="0">
                <a:cs typeface="Times New Roman" panose="02020603050405020304" pitchFamily="18" charset="0"/>
              </a:rPr>
              <a:t> </a:t>
            </a:r>
            <a:r>
              <a:rPr lang="de-CH" altLang="ru-RU" sz="1400" b="1" dirty="0" err="1">
                <a:cs typeface="Times New Roman" panose="02020603050405020304" pitchFamily="18" charset="0"/>
              </a:rPr>
              <a:t>side</a:t>
            </a:r>
            <a:r>
              <a:rPr lang="de-CH" altLang="ru-RU" sz="1400" b="1" dirty="0">
                <a:cs typeface="Times New Roman" panose="02020603050405020304" pitchFamily="18" charset="0"/>
              </a:rPr>
              <a:t> </a:t>
            </a:r>
            <a:r>
              <a:rPr lang="de-CH" altLang="ru-RU" sz="1400" b="1" dirty="0" err="1">
                <a:cs typeface="Times New Roman" panose="02020603050405020304" pitchFamily="18" charset="0"/>
              </a:rPr>
              <a:t>gold</a:t>
            </a:r>
            <a:r>
              <a:rPr lang="de-CH" altLang="ru-RU" sz="1400" b="1" dirty="0">
                <a:cs typeface="Times New Roman" panose="02020603050405020304" pitchFamily="18" charset="0"/>
              </a:rPr>
              <a:t> </a:t>
            </a:r>
            <a:r>
              <a:rPr lang="de-CH" altLang="ru-RU" sz="1400" b="1" dirty="0" err="1">
                <a:cs typeface="Times New Roman" panose="02020603050405020304" pitchFamily="18" charset="0"/>
              </a:rPr>
              <a:t>covered</a:t>
            </a:r>
            <a:r>
              <a:rPr lang="de-CH" altLang="ru-RU" sz="1400" b="1" dirty="0">
                <a:cs typeface="Times New Roman" panose="02020603050405020304" pitchFamily="18" charset="0"/>
              </a:rPr>
              <a:t>)</a:t>
            </a:r>
          </a:p>
        </p:txBody>
      </p:sp>
      <p:sp>
        <p:nvSpPr>
          <p:cNvPr id="524363" name="Text Box 75"/>
          <p:cNvSpPr txBox="1">
            <a:spLocks noChangeArrowheads="1"/>
          </p:cNvSpPr>
          <p:nvPr/>
        </p:nvSpPr>
        <p:spPr bwMode="auto">
          <a:xfrm>
            <a:off x="5040313" y="4268788"/>
            <a:ext cx="746125" cy="461665"/>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de-CH" dirty="0" err="1">
                <a:solidFill>
                  <a:srgbClr val="00B050"/>
                </a:solidFill>
                <a:effectLst>
                  <a:outerShdw blurRad="38100" dist="38100" dir="2700000" algn="tl">
                    <a:srgbClr val="C0C0C0"/>
                  </a:outerShdw>
                </a:effectLst>
                <a:latin typeface="Tahoma" pitchFamily="34" charset="0"/>
              </a:rPr>
              <a:t>Hg</a:t>
            </a:r>
            <a:endParaRPr lang="de-CH" dirty="0">
              <a:solidFill>
                <a:srgbClr val="00B050"/>
              </a:solidFill>
              <a:effectLst>
                <a:outerShdw blurRad="38100" dist="38100" dir="2700000" algn="tl">
                  <a:srgbClr val="C0C0C0"/>
                </a:outerShdw>
              </a:effectLst>
              <a:latin typeface="Tahoma" pitchFamily="34" charset="0"/>
            </a:endParaRPr>
          </a:p>
        </p:txBody>
      </p:sp>
      <p:sp>
        <p:nvSpPr>
          <p:cNvPr id="58431" name="Text Box 76"/>
          <p:cNvSpPr txBox="1">
            <a:spLocks noChangeArrowheads="1"/>
          </p:cNvSpPr>
          <p:nvPr/>
        </p:nvSpPr>
        <p:spPr bwMode="auto">
          <a:xfrm>
            <a:off x="8359775" y="4249738"/>
            <a:ext cx="895350" cy="307777"/>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de-CH" altLang="ru-RU" sz="1400" b="1" dirty="0">
                <a:cs typeface="Times New Roman" panose="02020603050405020304" pitchFamily="18" charset="0"/>
              </a:rPr>
              <a:t>Loop</a:t>
            </a:r>
          </a:p>
        </p:txBody>
      </p:sp>
      <p:sp>
        <p:nvSpPr>
          <p:cNvPr id="58432" name="Line 77"/>
          <p:cNvSpPr>
            <a:spLocks noChangeShapeType="1"/>
          </p:cNvSpPr>
          <p:nvPr/>
        </p:nvSpPr>
        <p:spPr bwMode="auto">
          <a:xfrm flipV="1">
            <a:off x="1047750" y="4291013"/>
            <a:ext cx="1588" cy="52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33" name="Rectangle 78"/>
          <p:cNvSpPr>
            <a:spLocks noChangeArrowheads="1"/>
          </p:cNvSpPr>
          <p:nvPr/>
        </p:nvSpPr>
        <p:spPr bwMode="auto">
          <a:xfrm>
            <a:off x="1182688" y="4291013"/>
            <a:ext cx="52387" cy="53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34" name="Line 79"/>
          <p:cNvSpPr>
            <a:spLocks noChangeShapeType="1"/>
          </p:cNvSpPr>
          <p:nvPr/>
        </p:nvSpPr>
        <p:spPr bwMode="auto">
          <a:xfrm>
            <a:off x="1098550" y="4343400"/>
            <a:ext cx="18415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35" name="Line 80"/>
          <p:cNvSpPr>
            <a:spLocks noChangeShapeType="1"/>
          </p:cNvSpPr>
          <p:nvPr/>
        </p:nvSpPr>
        <p:spPr bwMode="auto">
          <a:xfrm>
            <a:off x="1050925" y="4291013"/>
            <a:ext cx="233363"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36" name="Text Box 81"/>
          <p:cNvSpPr txBox="1">
            <a:spLocks noChangeArrowheads="1"/>
          </p:cNvSpPr>
          <p:nvPr/>
        </p:nvSpPr>
        <p:spPr bwMode="auto">
          <a:xfrm>
            <a:off x="4894262" y="4724697"/>
            <a:ext cx="3644900" cy="307777"/>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de-CH" altLang="ru-RU" sz="1400" b="1" dirty="0" err="1">
                <a:cs typeface="Times New Roman" panose="02020603050405020304" pitchFamily="18" charset="0"/>
              </a:rPr>
              <a:t>Temperature</a:t>
            </a:r>
            <a:r>
              <a:rPr lang="de-CH" altLang="ru-RU" sz="1400" b="1" dirty="0">
                <a:cs typeface="Times New Roman" panose="02020603050405020304" pitchFamily="18" charset="0"/>
              </a:rPr>
              <a:t> </a:t>
            </a:r>
            <a:r>
              <a:rPr lang="de-CH" altLang="ru-RU" sz="1400" b="1" dirty="0" err="1">
                <a:cs typeface="Times New Roman" panose="02020603050405020304" pitchFamily="18" charset="0"/>
              </a:rPr>
              <a:t>gradient</a:t>
            </a:r>
            <a:r>
              <a:rPr lang="de-CH" altLang="ru-RU" sz="1400" b="1" dirty="0">
                <a:cs typeface="Times New Roman" panose="02020603050405020304" pitchFamily="18" charset="0"/>
              </a:rPr>
              <a:t>: 35°C </a:t>
            </a:r>
            <a:r>
              <a:rPr lang="de-CH" altLang="ru-RU" sz="1400" b="1" dirty="0" err="1">
                <a:cs typeface="Times New Roman" panose="02020603050405020304" pitchFamily="18" charset="0"/>
              </a:rPr>
              <a:t>to</a:t>
            </a:r>
            <a:r>
              <a:rPr lang="de-CH" altLang="ru-RU" sz="1400" b="1" dirty="0">
                <a:cs typeface="Times New Roman" panose="02020603050405020304" pitchFamily="18" charset="0"/>
              </a:rPr>
              <a:t> – 184 °C</a:t>
            </a:r>
          </a:p>
        </p:txBody>
      </p:sp>
      <p:sp>
        <p:nvSpPr>
          <p:cNvPr id="58437" name="Line 82"/>
          <p:cNvSpPr>
            <a:spLocks noChangeShapeType="1"/>
          </p:cNvSpPr>
          <p:nvPr/>
        </p:nvSpPr>
        <p:spPr bwMode="auto">
          <a:xfrm flipH="1" flipV="1">
            <a:off x="4954588" y="5045075"/>
            <a:ext cx="0" cy="13239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58438" name="Line 83"/>
          <p:cNvSpPr>
            <a:spLocks noChangeShapeType="1"/>
          </p:cNvSpPr>
          <p:nvPr/>
        </p:nvSpPr>
        <p:spPr bwMode="auto">
          <a:xfrm>
            <a:off x="4787900" y="6205538"/>
            <a:ext cx="37099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58439" name="Freeform 84"/>
          <p:cNvSpPr>
            <a:spLocks/>
          </p:cNvSpPr>
          <p:nvPr/>
        </p:nvSpPr>
        <p:spPr bwMode="auto">
          <a:xfrm>
            <a:off x="5070475" y="5289550"/>
            <a:ext cx="3219450" cy="722313"/>
          </a:xfrm>
          <a:custGeom>
            <a:avLst/>
            <a:gdLst>
              <a:gd name="T0" fmla="*/ 0 w 2028"/>
              <a:gd name="T1" fmla="*/ 0 h 682"/>
              <a:gd name="T2" fmla="*/ 2147483646 w 2028"/>
              <a:gd name="T3" fmla="*/ 2147483646 h 682"/>
              <a:gd name="T4" fmla="*/ 2147483646 w 2028"/>
              <a:gd name="T5" fmla="*/ 2147483646 h 682"/>
              <a:gd name="T6" fmla="*/ 0 60000 65536"/>
              <a:gd name="T7" fmla="*/ 0 60000 65536"/>
              <a:gd name="T8" fmla="*/ 0 60000 65536"/>
            </a:gdLst>
            <a:ahLst/>
            <a:cxnLst>
              <a:cxn ang="T6">
                <a:pos x="T0" y="T1"/>
              </a:cxn>
              <a:cxn ang="T7">
                <a:pos x="T2" y="T3"/>
              </a:cxn>
              <a:cxn ang="T8">
                <a:pos x="T4" y="T5"/>
              </a:cxn>
            </a:cxnLst>
            <a:rect l="0" t="0" r="r" b="b"/>
            <a:pathLst>
              <a:path w="2028" h="682">
                <a:moveTo>
                  <a:pt x="0" y="0"/>
                </a:moveTo>
                <a:cubicBezTo>
                  <a:pt x="403" y="65"/>
                  <a:pt x="806" y="130"/>
                  <a:pt x="1144" y="244"/>
                </a:cubicBezTo>
                <a:cubicBezTo>
                  <a:pt x="1482" y="358"/>
                  <a:pt x="1881" y="609"/>
                  <a:pt x="2028" y="682"/>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58440" name="Text Box 85"/>
          <p:cNvSpPr txBox="1">
            <a:spLocks noChangeArrowheads="1"/>
          </p:cNvSpPr>
          <p:nvPr/>
        </p:nvSpPr>
        <p:spPr bwMode="auto">
          <a:xfrm>
            <a:off x="4371975" y="5035550"/>
            <a:ext cx="339725" cy="396875"/>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CH" altLang="ru-RU" sz="2000">
                <a:latin typeface="Arial" panose="020B0604020202020204" pitchFamily="34" charset="0"/>
              </a:rPr>
              <a:t>T</a:t>
            </a:r>
            <a:endParaRPr lang="en-GB" altLang="ru-RU" sz="2000">
              <a:latin typeface="Arial" panose="020B0604020202020204" pitchFamily="34" charset="0"/>
            </a:endParaRPr>
          </a:p>
        </p:txBody>
      </p:sp>
      <p:sp>
        <p:nvSpPr>
          <p:cNvPr id="58441" name="Text Box 86"/>
          <p:cNvSpPr txBox="1">
            <a:spLocks noChangeArrowheads="1"/>
          </p:cNvSpPr>
          <p:nvPr/>
        </p:nvSpPr>
        <p:spPr bwMode="auto">
          <a:xfrm>
            <a:off x="8178800" y="6153150"/>
            <a:ext cx="241300" cy="396875"/>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CH" altLang="ru-RU" sz="2000">
                <a:latin typeface="Arial" panose="020B0604020202020204" pitchFamily="34" charset="0"/>
              </a:rPr>
              <a:t>l</a:t>
            </a:r>
            <a:endParaRPr lang="en-GB" altLang="ru-RU" sz="2000">
              <a:latin typeface="Arial" panose="020B0604020202020204" pitchFamily="34" charset="0"/>
            </a:endParaRPr>
          </a:p>
        </p:txBody>
      </p:sp>
      <p:sp>
        <p:nvSpPr>
          <p:cNvPr id="524375" name="Text Box 87"/>
          <p:cNvSpPr txBox="1">
            <a:spLocks noChangeArrowheads="1"/>
          </p:cNvSpPr>
          <p:nvPr/>
        </p:nvSpPr>
        <p:spPr bwMode="auto">
          <a:xfrm>
            <a:off x="7662863" y="4254500"/>
            <a:ext cx="627062" cy="461665"/>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de-CH" dirty="0" err="1">
                <a:solidFill>
                  <a:schemeClr val="accent2"/>
                </a:solidFill>
                <a:effectLst>
                  <a:outerShdw blurRad="38100" dist="38100" dir="2700000" algn="tl">
                    <a:srgbClr val="C0C0C0"/>
                  </a:outerShdw>
                </a:effectLst>
                <a:latin typeface="Tahoma" pitchFamily="34" charset="0"/>
              </a:rPr>
              <a:t>Rn</a:t>
            </a:r>
            <a:endParaRPr lang="de-CH" dirty="0">
              <a:solidFill>
                <a:schemeClr val="accent2"/>
              </a:solidFill>
              <a:effectLst>
                <a:outerShdw blurRad="38100" dist="38100" dir="2700000" algn="tl">
                  <a:srgbClr val="C0C0C0"/>
                </a:outerShdw>
              </a:effectLst>
              <a:latin typeface="Tahoma" pitchFamily="34" charset="0"/>
            </a:endParaRPr>
          </a:p>
        </p:txBody>
      </p:sp>
      <p:sp>
        <p:nvSpPr>
          <p:cNvPr id="58443" name="Rectangle 88"/>
          <p:cNvSpPr>
            <a:spLocks noChangeArrowheads="1"/>
          </p:cNvSpPr>
          <p:nvPr/>
        </p:nvSpPr>
        <p:spPr bwMode="auto">
          <a:xfrm>
            <a:off x="4767263" y="4100513"/>
            <a:ext cx="584200"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44" name="Rectangle 89"/>
          <p:cNvSpPr>
            <a:spLocks noChangeArrowheads="1"/>
          </p:cNvSpPr>
          <p:nvPr/>
        </p:nvSpPr>
        <p:spPr bwMode="auto">
          <a:xfrm>
            <a:off x="8310563" y="4127500"/>
            <a:ext cx="30321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45" name="Rectangle 90"/>
          <p:cNvSpPr>
            <a:spLocks noChangeArrowheads="1"/>
          </p:cNvSpPr>
          <p:nvPr/>
        </p:nvSpPr>
        <p:spPr bwMode="auto">
          <a:xfrm>
            <a:off x="5187950" y="4024313"/>
            <a:ext cx="288925"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46" name="Rectangle 91"/>
          <p:cNvSpPr>
            <a:spLocks noChangeArrowheads="1"/>
          </p:cNvSpPr>
          <p:nvPr/>
        </p:nvSpPr>
        <p:spPr bwMode="auto">
          <a:xfrm>
            <a:off x="5465763" y="4024313"/>
            <a:ext cx="287337"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47" name="Rectangle 92"/>
          <p:cNvSpPr>
            <a:spLocks noChangeArrowheads="1"/>
          </p:cNvSpPr>
          <p:nvPr/>
        </p:nvSpPr>
        <p:spPr bwMode="auto">
          <a:xfrm>
            <a:off x="5741988" y="4024313"/>
            <a:ext cx="288925"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48" name="Rectangle 93"/>
          <p:cNvSpPr>
            <a:spLocks noChangeArrowheads="1"/>
          </p:cNvSpPr>
          <p:nvPr/>
        </p:nvSpPr>
        <p:spPr bwMode="auto">
          <a:xfrm>
            <a:off x="6019800" y="4024313"/>
            <a:ext cx="287338"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49" name="Rectangle 94"/>
          <p:cNvSpPr>
            <a:spLocks noChangeArrowheads="1"/>
          </p:cNvSpPr>
          <p:nvPr/>
        </p:nvSpPr>
        <p:spPr bwMode="auto">
          <a:xfrm>
            <a:off x="6296025" y="4024313"/>
            <a:ext cx="287338"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50" name="Rectangle 95"/>
          <p:cNvSpPr>
            <a:spLocks noChangeArrowheads="1"/>
          </p:cNvSpPr>
          <p:nvPr/>
        </p:nvSpPr>
        <p:spPr bwMode="auto">
          <a:xfrm>
            <a:off x="6572250" y="4024313"/>
            <a:ext cx="288925"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51" name="Rectangle 96"/>
          <p:cNvSpPr>
            <a:spLocks noChangeArrowheads="1"/>
          </p:cNvSpPr>
          <p:nvPr/>
        </p:nvSpPr>
        <p:spPr bwMode="auto">
          <a:xfrm>
            <a:off x="6850063" y="4024313"/>
            <a:ext cx="287337"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52" name="Rectangle 97"/>
          <p:cNvSpPr>
            <a:spLocks noChangeArrowheads="1"/>
          </p:cNvSpPr>
          <p:nvPr/>
        </p:nvSpPr>
        <p:spPr bwMode="auto">
          <a:xfrm>
            <a:off x="7126288" y="4024313"/>
            <a:ext cx="288925"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53" name="Rectangle 98"/>
          <p:cNvSpPr>
            <a:spLocks noChangeArrowheads="1"/>
          </p:cNvSpPr>
          <p:nvPr/>
        </p:nvSpPr>
        <p:spPr bwMode="auto">
          <a:xfrm>
            <a:off x="7956550" y="4024313"/>
            <a:ext cx="288925"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54" name="Rectangle 99"/>
          <p:cNvSpPr>
            <a:spLocks noChangeArrowheads="1"/>
          </p:cNvSpPr>
          <p:nvPr/>
        </p:nvSpPr>
        <p:spPr bwMode="auto">
          <a:xfrm>
            <a:off x="5168900" y="4127500"/>
            <a:ext cx="682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55" name="Line 100"/>
          <p:cNvSpPr>
            <a:spLocks noChangeShapeType="1"/>
          </p:cNvSpPr>
          <p:nvPr/>
        </p:nvSpPr>
        <p:spPr bwMode="auto">
          <a:xfrm>
            <a:off x="7437438" y="4127500"/>
            <a:ext cx="12112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56" name="Line 101"/>
          <p:cNvSpPr>
            <a:spLocks noChangeShapeType="1"/>
          </p:cNvSpPr>
          <p:nvPr/>
        </p:nvSpPr>
        <p:spPr bwMode="auto">
          <a:xfrm>
            <a:off x="7435850" y="4154488"/>
            <a:ext cx="12112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57" name="Line 102"/>
          <p:cNvSpPr>
            <a:spLocks noChangeShapeType="1"/>
          </p:cNvSpPr>
          <p:nvPr/>
        </p:nvSpPr>
        <p:spPr bwMode="auto">
          <a:xfrm>
            <a:off x="8648700" y="4141788"/>
            <a:ext cx="28098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58" name="Rectangle 103"/>
          <p:cNvSpPr>
            <a:spLocks noChangeArrowheads="1"/>
          </p:cNvSpPr>
          <p:nvPr/>
        </p:nvSpPr>
        <p:spPr bwMode="auto">
          <a:xfrm>
            <a:off x="7404100" y="4024313"/>
            <a:ext cx="287338"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59" name="Rectangle 104"/>
          <p:cNvSpPr>
            <a:spLocks noChangeArrowheads="1"/>
          </p:cNvSpPr>
          <p:nvPr/>
        </p:nvSpPr>
        <p:spPr bwMode="auto">
          <a:xfrm>
            <a:off x="7680325" y="4024313"/>
            <a:ext cx="287338" cy="158750"/>
          </a:xfrm>
          <a:prstGeom prst="rect">
            <a:avLst/>
          </a:prstGeom>
          <a:solidFill>
            <a:srgbClr val="BEBEBE"/>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grpSp>
        <p:nvGrpSpPr>
          <p:cNvPr id="58460" name="Group 105"/>
          <p:cNvGrpSpPr>
            <a:grpSpLocks/>
          </p:cNvGrpSpPr>
          <p:nvPr/>
        </p:nvGrpSpPr>
        <p:grpSpPr bwMode="auto">
          <a:xfrm>
            <a:off x="5830888" y="4103688"/>
            <a:ext cx="2503487" cy="158750"/>
            <a:chOff x="3691" y="2210"/>
            <a:chExt cx="1577" cy="176"/>
          </a:xfrm>
        </p:grpSpPr>
        <p:sp>
          <p:nvSpPr>
            <p:cNvPr id="58512" name="Rectangle 106"/>
            <p:cNvSpPr>
              <a:spLocks noChangeArrowheads="1"/>
            </p:cNvSpPr>
            <p:nvPr/>
          </p:nvSpPr>
          <p:spPr bwMode="auto">
            <a:xfrm>
              <a:off x="3691" y="2210"/>
              <a:ext cx="182" cy="176"/>
            </a:xfrm>
            <a:prstGeom prst="rect">
              <a:avLst/>
            </a:prstGeom>
            <a:solidFill>
              <a:srgbClr val="FCC6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13" name="Rectangle 107"/>
            <p:cNvSpPr>
              <a:spLocks noChangeArrowheads="1"/>
            </p:cNvSpPr>
            <p:nvPr/>
          </p:nvSpPr>
          <p:spPr bwMode="auto">
            <a:xfrm>
              <a:off x="3866" y="2210"/>
              <a:ext cx="181" cy="176"/>
            </a:xfrm>
            <a:prstGeom prst="rect">
              <a:avLst/>
            </a:prstGeom>
            <a:solidFill>
              <a:srgbClr val="FCC6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14" name="Rectangle 108"/>
            <p:cNvSpPr>
              <a:spLocks noChangeArrowheads="1"/>
            </p:cNvSpPr>
            <p:nvPr/>
          </p:nvSpPr>
          <p:spPr bwMode="auto">
            <a:xfrm>
              <a:off x="4040" y="2210"/>
              <a:ext cx="181" cy="176"/>
            </a:xfrm>
            <a:prstGeom prst="rect">
              <a:avLst/>
            </a:prstGeom>
            <a:solidFill>
              <a:srgbClr val="FCC6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15" name="Rectangle 109"/>
            <p:cNvSpPr>
              <a:spLocks noChangeArrowheads="1"/>
            </p:cNvSpPr>
            <p:nvPr/>
          </p:nvSpPr>
          <p:spPr bwMode="auto">
            <a:xfrm>
              <a:off x="4214" y="2210"/>
              <a:ext cx="182" cy="176"/>
            </a:xfrm>
            <a:prstGeom prst="rect">
              <a:avLst/>
            </a:prstGeom>
            <a:solidFill>
              <a:srgbClr val="FCC6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16" name="Rectangle 110"/>
            <p:cNvSpPr>
              <a:spLocks noChangeArrowheads="1"/>
            </p:cNvSpPr>
            <p:nvPr/>
          </p:nvSpPr>
          <p:spPr bwMode="auto">
            <a:xfrm>
              <a:off x="4389" y="2210"/>
              <a:ext cx="181" cy="176"/>
            </a:xfrm>
            <a:prstGeom prst="rect">
              <a:avLst/>
            </a:prstGeom>
            <a:solidFill>
              <a:srgbClr val="FCC6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17" name="Rectangle 111"/>
            <p:cNvSpPr>
              <a:spLocks noChangeArrowheads="1"/>
            </p:cNvSpPr>
            <p:nvPr/>
          </p:nvSpPr>
          <p:spPr bwMode="auto">
            <a:xfrm>
              <a:off x="4563" y="2210"/>
              <a:ext cx="182" cy="176"/>
            </a:xfrm>
            <a:prstGeom prst="rect">
              <a:avLst/>
            </a:prstGeom>
            <a:solidFill>
              <a:srgbClr val="FCC6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18" name="Rectangle 112"/>
            <p:cNvSpPr>
              <a:spLocks noChangeArrowheads="1"/>
            </p:cNvSpPr>
            <p:nvPr/>
          </p:nvSpPr>
          <p:spPr bwMode="auto">
            <a:xfrm>
              <a:off x="5086" y="2210"/>
              <a:ext cx="182" cy="176"/>
            </a:xfrm>
            <a:prstGeom prst="rect">
              <a:avLst/>
            </a:prstGeom>
            <a:solidFill>
              <a:srgbClr val="FCC6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19" name="Rectangle 113"/>
            <p:cNvSpPr>
              <a:spLocks noChangeArrowheads="1"/>
            </p:cNvSpPr>
            <p:nvPr/>
          </p:nvSpPr>
          <p:spPr bwMode="auto">
            <a:xfrm>
              <a:off x="4738" y="2210"/>
              <a:ext cx="181" cy="176"/>
            </a:xfrm>
            <a:prstGeom prst="rect">
              <a:avLst/>
            </a:prstGeom>
            <a:solidFill>
              <a:srgbClr val="FCC6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20" name="Rectangle 114"/>
            <p:cNvSpPr>
              <a:spLocks noChangeArrowheads="1"/>
            </p:cNvSpPr>
            <p:nvPr/>
          </p:nvSpPr>
          <p:spPr bwMode="auto">
            <a:xfrm>
              <a:off x="4912" y="2210"/>
              <a:ext cx="181" cy="176"/>
            </a:xfrm>
            <a:prstGeom prst="rect">
              <a:avLst/>
            </a:prstGeom>
            <a:solidFill>
              <a:srgbClr val="FCC6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grpSp>
      <p:sp>
        <p:nvSpPr>
          <p:cNvPr id="58461" name="Line 115"/>
          <p:cNvSpPr>
            <a:spLocks noChangeShapeType="1"/>
          </p:cNvSpPr>
          <p:nvPr/>
        </p:nvSpPr>
        <p:spPr bwMode="auto">
          <a:xfrm flipH="1">
            <a:off x="1408113" y="3562350"/>
            <a:ext cx="115887" cy="347663"/>
          </a:xfrm>
          <a:prstGeom prst="line">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58462" name="Oval 116"/>
          <p:cNvSpPr>
            <a:spLocks noChangeArrowheads="1"/>
          </p:cNvSpPr>
          <p:nvPr/>
        </p:nvSpPr>
        <p:spPr bwMode="auto">
          <a:xfrm>
            <a:off x="1349375" y="3910013"/>
            <a:ext cx="101600" cy="115887"/>
          </a:xfrm>
          <a:prstGeom prst="ellipse">
            <a:avLst/>
          </a:prstGeom>
          <a:solidFill>
            <a:schemeClr val="accent2"/>
          </a:solidFill>
          <a:ln w="9525"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de-DE" altLang="ru-RU" b="1"/>
          </a:p>
        </p:txBody>
      </p:sp>
      <p:sp>
        <p:nvSpPr>
          <p:cNvPr id="58463" name="Line 117"/>
          <p:cNvSpPr>
            <a:spLocks noChangeShapeType="1"/>
          </p:cNvSpPr>
          <p:nvPr/>
        </p:nvSpPr>
        <p:spPr bwMode="auto">
          <a:xfrm>
            <a:off x="1536700" y="3544888"/>
            <a:ext cx="14288" cy="581025"/>
          </a:xfrm>
          <a:prstGeom prst="line">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58464" name="Line 118"/>
          <p:cNvSpPr>
            <a:spLocks noChangeShapeType="1"/>
          </p:cNvSpPr>
          <p:nvPr/>
        </p:nvSpPr>
        <p:spPr bwMode="auto">
          <a:xfrm>
            <a:off x="1535113" y="3557588"/>
            <a:ext cx="160337" cy="450850"/>
          </a:xfrm>
          <a:prstGeom prst="line">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58465" name="Oval 119"/>
          <p:cNvSpPr>
            <a:spLocks noChangeArrowheads="1"/>
          </p:cNvSpPr>
          <p:nvPr/>
        </p:nvSpPr>
        <p:spPr bwMode="auto">
          <a:xfrm>
            <a:off x="1493838" y="4125913"/>
            <a:ext cx="101600" cy="115887"/>
          </a:xfrm>
          <a:prstGeom prst="ellipse">
            <a:avLst/>
          </a:prstGeom>
          <a:solidFill>
            <a:srgbClr val="990000"/>
          </a:solidFill>
          <a:ln w="9525" algn="ctr">
            <a:solidFill>
              <a:srgbClr val="99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de-DE" altLang="ru-RU" b="1"/>
          </a:p>
        </p:txBody>
      </p:sp>
      <p:sp>
        <p:nvSpPr>
          <p:cNvPr id="58466" name="Oval 120"/>
          <p:cNvSpPr>
            <a:spLocks noChangeArrowheads="1"/>
          </p:cNvSpPr>
          <p:nvPr/>
        </p:nvSpPr>
        <p:spPr bwMode="auto">
          <a:xfrm>
            <a:off x="1652588" y="4013200"/>
            <a:ext cx="101600" cy="115888"/>
          </a:xfrm>
          <a:prstGeom prst="ellipse">
            <a:avLst/>
          </a:prstGeom>
          <a:solidFill>
            <a:srgbClr val="777777"/>
          </a:solidFill>
          <a:ln w="9525" algn="ctr">
            <a:solidFill>
              <a:srgbClr val="77777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de-DE" altLang="ru-RU" b="1"/>
          </a:p>
        </p:txBody>
      </p:sp>
      <p:sp>
        <p:nvSpPr>
          <p:cNvPr id="524409" name="Rectangle 121"/>
          <p:cNvSpPr>
            <a:spLocks noChangeArrowheads="1"/>
          </p:cNvSpPr>
          <p:nvPr/>
        </p:nvSpPr>
        <p:spPr bwMode="auto">
          <a:xfrm>
            <a:off x="1364709" y="0"/>
            <a:ext cx="6745288"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ru-RU" sz="3200" b="1" dirty="0">
                <a:solidFill>
                  <a:srgbClr val="FF0000"/>
                </a:solidFill>
              </a:rPr>
              <a:t>Химия элементов</a:t>
            </a:r>
            <a:r>
              <a:rPr lang="de-DE" sz="3200" b="1" dirty="0">
                <a:solidFill>
                  <a:srgbClr val="FF0000"/>
                </a:solidFill>
              </a:rPr>
              <a:t> 112 &amp; 114 </a:t>
            </a:r>
            <a:endParaRPr lang="en-US" sz="3200" b="1" baseline="-25000" dirty="0">
              <a:solidFill>
                <a:srgbClr val="FF0000"/>
              </a:solidFill>
            </a:endParaRPr>
          </a:p>
        </p:txBody>
      </p:sp>
      <p:sp>
        <p:nvSpPr>
          <p:cNvPr id="524410" name="Text Box 122"/>
          <p:cNvSpPr txBox="1">
            <a:spLocks noChangeArrowheads="1"/>
          </p:cNvSpPr>
          <p:nvPr/>
        </p:nvSpPr>
        <p:spPr bwMode="auto">
          <a:xfrm>
            <a:off x="6165850" y="4230688"/>
            <a:ext cx="820738" cy="461962"/>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de-CH" dirty="0">
                <a:solidFill>
                  <a:srgbClr val="FF0000"/>
                </a:solidFill>
                <a:effectLst>
                  <a:outerShdw blurRad="38100" dist="38100" dir="2700000" algn="tl">
                    <a:srgbClr val="C0C0C0"/>
                  </a:outerShdw>
                </a:effectLst>
                <a:latin typeface="Tahoma" pitchFamily="34" charset="0"/>
              </a:rPr>
              <a:t>112</a:t>
            </a:r>
          </a:p>
        </p:txBody>
      </p:sp>
      <p:grpSp>
        <p:nvGrpSpPr>
          <p:cNvPr id="58469" name="Group 123"/>
          <p:cNvGrpSpPr>
            <a:grpSpLocks/>
          </p:cNvGrpSpPr>
          <p:nvPr/>
        </p:nvGrpSpPr>
        <p:grpSpPr bwMode="auto">
          <a:xfrm>
            <a:off x="7427913" y="3652838"/>
            <a:ext cx="852487" cy="555625"/>
            <a:chOff x="1180" y="3397"/>
            <a:chExt cx="1356" cy="350"/>
          </a:xfrm>
        </p:grpSpPr>
        <p:grpSp>
          <p:nvGrpSpPr>
            <p:cNvPr id="58486" name="Group 124"/>
            <p:cNvGrpSpPr>
              <a:grpSpLocks/>
            </p:cNvGrpSpPr>
            <p:nvPr/>
          </p:nvGrpSpPr>
          <p:grpSpPr bwMode="auto">
            <a:xfrm>
              <a:off x="1812" y="3397"/>
              <a:ext cx="724" cy="350"/>
              <a:chOff x="3938" y="2318"/>
              <a:chExt cx="760" cy="350"/>
            </a:xfrm>
          </p:grpSpPr>
          <p:grpSp>
            <p:nvGrpSpPr>
              <p:cNvPr id="58500" name="Group 125"/>
              <p:cNvGrpSpPr>
                <a:grpSpLocks/>
              </p:cNvGrpSpPr>
              <p:nvPr/>
            </p:nvGrpSpPr>
            <p:grpSpPr bwMode="auto">
              <a:xfrm>
                <a:off x="3944" y="2318"/>
                <a:ext cx="526" cy="340"/>
                <a:chOff x="4092" y="1108"/>
                <a:chExt cx="1866" cy="836"/>
              </a:xfrm>
            </p:grpSpPr>
            <p:grpSp>
              <p:nvGrpSpPr>
                <p:cNvPr id="58503" name="Group 126"/>
                <p:cNvGrpSpPr>
                  <a:grpSpLocks/>
                </p:cNvGrpSpPr>
                <p:nvPr/>
              </p:nvGrpSpPr>
              <p:grpSpPr bwMode="auto">
                <a:xfrm>
                  <a:off x="4092" y="1108"/>
                  <a:ext cx="1866" cy="829"/>
                  <a:chOff x="4092" y="1108"/>
                  <a:chExt cx="1650" cy="829"/>
                </a:xfrm>
              </p:grpSpPr>
              <p:sp>
                <p:nvSpPr>
                  <p:cNvPr id="58506" name="Freeform 127"/>
                  <p:cNvSpPr>
                    <a:spLocks/>
                  </p:cNvSpPr>
                  <p:nvPr/>
                </p:nvSpPr>
                <p:spPr bwMode="auto">
                  <a:xfrm>
                    <a:off x="4123" y="1108"/>
                    <a:ext cx="1600" cy="812"/>
                  </a:xfrm>
                  <a:custGeom>
                    <a:avLst/>
                    <a:gdLst>
                      <a:gd name="T0" fmla="*/ 0 w 1600"/>
                      <a:gd name="T1" fmla="*/ 87 h 858"/>
                      <a:gd name="T2" fmla="*/ 211 w 1600"/>
                      <a:gd name="T3" fmla="*/ 58 h 858"/>
                      <a:gd name="T4" fmla="*/ 860 w 1600"/>
                      <a:gd name="T5" fmla="*/ 434 h 858"/>
                      <a:gd name="T6" fmla="*/ 1600 w 1600"/>
                      <a:gd name="T7" fmla="*/ 552 h 8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0" h="858">
                        <a:moveTo>
                          <a:pt x="0" y="135"/>
                        </a:moveTo>
                        <a:cubicBezTo>
                          <a:pt x="34" y="67"/>
                          <a:pt x="68" y="0"/>
                          <a:pt x="211" y="90"/>
                        </a:cubicBezTo>
                        <a:cubicBezTo>
                          <a:pt x="354" y="180"/>
                          <a:pt x="629" y="547"/>
                          <a:pt x="860" y="675"/>
                        </a:cubicBezTo>
                        <a:cubicBezTo>
                          <a:pt x="1091" y="803"/>
                          <a:pt x="1477" y="828"/>
                          <a:pt x="1600" y="858"/>
                        </a:cubicBezTo>
                      </a:path>
                    </a:pathLst>
                  </a:custGeom>
                  <a:solidFill>
                    <a:schemeClr val="accent2"/>
                  </a:solidFill>
                  <a:ln w="76200" cap="flat"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507" name="Freeform 128"/>
                  <p:cNvSpPr>
                    <a:spLocks/>
                  </p:cNvSpPr>
                  <p:nvPr/>
                </p:nvSpPr>
                <p:spPr bwMode="auto">
                  <a:xfrm>
                    <a:off x="4092" y="1152"/>
                    <a:ext cx="1586" cy="785"/>
                  </a:xfrm>
                  <a:custGeom>
                    <a:avLst/>
                    <a:gdLst>
                      <a:gd name="T0" fmla="*/ 41 w 1586"/>
                      <a:gd name="T1" fmla="*/ 58 h 831"/>
                      <a:gd name="T2" fmla="*/ 95 w 1586"/>
                      <a:gd name="T3" fmla="*/ 0 h 831"/>
                      <a:gd name="T4" fmla="*/ 196 w 1586"/>
                      <a:gd name="T5" fmla="*/ 9 h 831"/>
                      <a:gd name="T6" fmla="*/ 342 w 1586"/>
                      <a:gd name="T7" fmla="*/ 70 h 831"/>
                      <a:gd name="T8" fmla="*/ 434 w 1586"/>
                      <a:gd name="T9" fmla="*/ 139 h 831"/>
                      <a:gd name="T10" fmla="*/ 598 w 1586"/>
                      <a:gd name="T11" fmla="*/ 225 h 831"/>
                      <a:gd name="T12" fmla="*/ 717 w 1586"/>
                      <a:gd name="T13" fmla="*/ 314 h 831"/>
                      <a:gd name="T14" fmla="*/ 781 w 1586"/>
                      <a:gd name="T15" fmla="*/ 353 h 831"/>
                      <a:gd name="T16" fmla="*/ 882 w 1586"/>
                      <a:gd name="T17" fmla="*/ 395 h 831"/>
                      <a:gd name="T18" fmla="*/ 964 w 1586"/>
                      <a:gd name="T19" fmla="*/ 418 h 831"/>
                      <a:gd name="T20" fmla="*/ 1385 w 1586"/>
                      <a:gd name="T21" fmla="*/ 486 h 831"/>
                      <a:gd name="T22" fmla="*/ 1586 w 1586"/>
                      <a:gd name="T23" fmla="*/ 516 h 831"/>
                      <a:gd name="T24" fmla="*/ 1101 w 1586"/>
                      <a:gd name="T25" fmla="*/ 516 h 831"/>
                      <a:gd name="T26" fmla="*/ 790 w 1586"/>
                      <a:gd name="T27" fmla="*/ 493 h 831"/>
                      <a:gd name="T28" fmla="*/ 324 w 1586"/>
                      <a:gd name="T29" fmla="*/ 486 h 831"/>
                      <a:gd name="T30" fmla="*/ 86 w 1586"/>
                      <a:gd name="T31" fmla="*/ 482 h 831"/>
                      <a:gd name="T32" fmla="*/ 31 w 1586"/>
                      <a:gd name="T33" fmla="*/ 475 h 831"/>
                      <a:gd name="T34" fmla="*/ 41 w 1586"/>
                      <a:gd name="T35" fmla="*/ 58 h 8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86" h="831">
                        <a:moveTo>
                          <a:pt x="41" y="92"/>
                        </a:moveTo>
                        <a:cubicBezTo>
                          <a:pt x="54" y="14"/>
                          <a:pt x="50" y="48"/>
                          <a:pt x="95" y="0"/>
                        </a:cubicBezTo>
                        <a:cubicBezTo>
                          <a:pt x="129" y="3"/>
                          <a:pt x="163" y="4"/>
                          <a:pt x="196" y="9"/>
                        </a:cubicBezTo>
                        <a:cubicBezTo>
                          <a:pt x="239" y="15"/>
                          <a:pt x="302" y="83"/>
                          <a:pt x="342" y="110"/>
                        </a:cubicBezTo>
                        <a:cubicBezTo>
                          <a:pt x="359" y="160"/>
                          <a:pt x="398" y="184"/>
                          <a:pt x="434" y="220"/>
                        </a:cubicBezTo>
                        <a:cubicBezTo>
                          <a:pt x="456" y="285"/>
                          <a:pt x="535" y="336"/>
                          <a:pt x="598" y="357"/>
                        </a:cubicBezTo>
                        <a:cubicBezTo>
                          <a:pt x="645" y="402"/>
                          <a:pt x="662" y="457"/>
                          <a:pt x="717" y="494"/>
                        </a:cubicBezTo>
                        <a:cubicBezTo>
                          <a:pt x="737" y="523"/>
                          <a:pt x="752" y="538"/>
                          <a:pt x="781" y="558"/>
                        </a:cubicBezTo>
                        <a:cubicBezTo>
                          <a:pt x="804" y="592"/>
                          <a:pt x="842" y="609"/>
                          <a:pt x="882" y="622"/>
                        </a:cubicBezTo>
                        <a:cubicBezTo>
                          <a:pt x="909" y="640"/>
                          <a:pt x="935" y="644"/>
                          <a:pt x="964" y="659"/>
                        </a:cubicBezTo>
                        <a:cubicBezTo>
                          <a:pt x="1095" y="727"/>
                          <a:pt x="1239" y="750"/>
                          <a:pt x="1385" y="768"/>
                        </a:cubicBezTo>
                        <a:cubicBezTo>
                          <a:pt x="1452" y="790"/>
                          <a:pt x="1516" y="804"/>
                          <a:pt x="1586" y="814"/>
                        </a:cubicBezTo>
                        <a:cubicBezTo>
                          <a:pt x="1374" y="826"/>
                          <a:pt x="1368" y="831"/>
                          <a:pt x="1101" y="814"/>
                        </a:cubicBezTo>
                        <a:cubicBezTo>
                          <a:pt x="997" y="807"/>
                          <a:pt x="894" y="781"/>
                          <a:pt x="790" y="777"/>
                        </a:cubicBezTo>
                        <a:cubicBezTo>
                          <a:pt x="635" y="772"/>
                          <a:pt x="479" y="771"/>
                          <a:pt x="324" y="768"/>
                        </a:cubicBezTo>
                        <a:cubicBezTo>
                          <a:pt x="238" y="761"/>
                          <a:pt x="170" y="749"/>
                          <a:pt x="86" y="759"/>
                        </a:cubicBezTo>
                        <a:cubicBezTo>
                          <a:pt x="68" y="756"/>
                          <a:pt x="34" y="768"/>
                          <a:pt x="31" y="750"/>
                        </a:cubicBezTo>
                        <a:cubicBezTo>
                          <a:pt x="0" y="535"/>
                          <a:pt x="6" y="306"/>
                          <a:pt x="41" y="92"/>
                        </a:cubicBezTo>
                        <a:close/>
                      </a:path>
                    </a:pathLst>
                  </a:custGeom>
                  <a:solidFill>
                    <a:schemeClr val="accent2"/>
                  </a:solidFill>
                  <a:ln w="9525" cap="flat"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508" name="Line 129"/>
                  <p:cNvSpPr>
                    <a:spLocks noChangeShapeType="1"/>
                  </p:cNvSpPr>
                  <p:nvPr/>
                </p:nvSpPr>
                <p:spPr bwMode="auto">
                  <a:xfrm>
                    <a:off x="4114" y="1234"/>
                    <a:ext cx="0" cy="65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509" name="Line 130"/>
                  <p:cNvSpPr>
                    <a:spLocks noChangeShapeType="1"/>
                  </p:cNvSpPr>
                  <p:nvPr/>
                </p:nvSpPr>
                <p:spPr bwMode="auto">
                  <a:xfrm>
                    <a:off x="4106" y="1924"/>
                    <a:ext cx="163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510" name="Line 131"/>
                  <p:cNvSpPr>
                    <a:spLocks noChangeShapeType="1"/>
                  </p:cNvSpPr>
                  <p:nvPr/>
                </p:nvSpPr>
                <p:spPr bwMode="auto">
                  <a:xfrm>
                    <a:off x="4110" y="1891"/>
                    <a:ext cx="1160" cy="9"/>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511" name="Line 132"/>
                  <p:cNvSpPr>
                    <a:spLocks noChangeShapeType="1"/>
                  </p:cNvSpPr>
                  <p:nvPr/>
                </p:nvSpPr>
                <p:spPr bwMode="auto">
                  <a:xfrm>
                    <a:off x="4107" y="1870"/>
                    <a:ext cx="1160" cy="9"/>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58504" name="Line 133"/>
                <p:cNvSpPr>
                  <a:spLocks noChangeShapeType="1"/>
                </p:cNvSpPr>
                <p:nvPr/>
              </p:nvSpPr>
              <p:spPr bwMode="auto">
                <a:xfrm>
                  <a:off x="4128" y="1240"/>
                  <a:ext cx="0" cy="648"/>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505" name="Line 134"/>
                <p:cNvSpPr>
                  <a:spLocks noChangeShapeType="1"/>
                </p:cNvSpPr>
                <p:nvPr/>
              </p:nvSpPr>
              <p:spPr bwMode="auto">
                <a:xfrm>
                  <a:off x="4120" y="1296"/>
                  <a:ext cx="0" cy="648"/>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58501" name="AutoShape 135"/>
              <p:cNvSpPr>
                <a:spLocks noChangeArrowheads="1"/>
              </p:cNvSpPr>
              <p:nvPr/>
            </p:nvSpPr>
            <p:spPr bwMode="auto">
              <a:xfrm>
                <a:off x="4447" y="2622"/>
                <a:ext cx="251" cy="46"/>
              </a:xfrm>
              <a:prstGeom prst="rtTriangle">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502" name="Rectangle 136"/>
              <p:cNvSpPr>
                <a:spLocks noChangeArrowheads="1"/>
              </p:cNvSpPr>
              <p:nvPr/>
            </p:nvSpPr>
            <p:spPr bwMode="auto">
              <a:xfrm>
                <a:off x="3938" y="2358"/>
                <a:ext cx="44" cy="31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grpSp>
        <p:grpSp>
          <p:nvGrpSpPr>
            <p:cNvPr id="58487" name="Group 137"/>
            <p:cNvGrpSpPr>
              <a:grpSpLocks/>
            </p:cNvGrpSpPr>
            <p:nvPr/>
          </p:nvGrpSpPr>
          <p:grpSpPr bwMode="auto">
            <a:xfrm flipH="1">
              <a:off x="1180" y="3397"/>
              <a:ext cx="724" cy="350"/>
              <a:chOff x="3938" y="2318"/>
              <a:chExt cx="760" cy="350"/>
            </a:xfrm>
          </p:grpSpPr>
          <p:grpSp>
            <p:nvGrpSpPr>
              <p:cNvPr id="58488" name="Group 138"/>
              <p:cNvGrpSpPr>
                <a:grpSpLocks/>
              </p:cNvGrpSpPr>
              <p:nvPr/>
            </p:nvGrpSpPr>
            <p:grpSpPr bwMode="auto">
              <a:xfrm>
                <a:off x="3944" y="2318"/>
                <a:ext cx="526" cy="340"/>
                <a:chOff x="4092" y="1108"/>
                <a:chExt cx="1866" cy="836"/>
              </a:xfrm>
            </p:grpSpPr>
            <p:grpSp>
              <p:nvGrpSpPr>
                <p:cNvPr id="58491" name="Group 139"/>
                <p:cNvGrpSpPr>
                  <a:grpSpLocks/>
                </p:cNvGrpSpPr>
                <p:nvPr/>
              </p:nvGrpSpPr>
              <p:grpSpPr bwMode="auto">
                <a:xfrm>
                  <a:off x="4092" y="1108"/>
                  <a:ext cx="1866" cy="829"/>
                  <a:chOff x="4092" y="1108"/>
                  <a:chExt cx="1650" cy="829"/>
                </a:xfrm>
              </p:grpSpPr>
              <p:sp>
                <p:nvSpPr>
                  <p:cNvPr id="58494" name="Freeform 140"/>
                  <p:cNvSpPr>
                    <a:spLocks/>
                  </p:cNvSpPr>
                  <p:nvPr/>
                </p:nvSpPr>
                <p:spPr bwMode="auto">
                  <a:xfrm>
                    <a:off x="4123" y="1108"/>
                    <a:ext cx="1600" cy="812"/>
                  </a:xfrm>
                  <a:custGeom>
                    <a:avLst/>
                    <a:gdLst>
                      <a:gd name="T0" fmla="*/ 0 w 1600"/>
                      <a:gd name="T1" fmla="*/ 87 h 858"/>
                      <a:gd name="T2" fmla="*/ 211 w 1600"/>
                      <a:gd name="T3" fmla="*/ 58 h 858"/>
                      <a:gd name="T4" fmla="*/ 860 w 1600"/>
                      <a:gd name="T5" fmla="*/ 434 h 858"/>
                      <a:gd name="T6" fmla="*/ 1600 w 1600"/>
                      <a:gd name="T7" fmla="*/ 552 h 8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0" h="858">
                        <a:moveTo>
                          <a:pt x="0" y="135"/>
                        </a:moveTo>
                        <a:cubicBezTo>
                          <a:pt x="34" y="67"/>
                          <a:pt x="68" y="0"/>
                          <a:pt x="211" y="90"/>
                        </a:cubicBezTo>
                        <a:cubicBezTo>
                          <a:pt x="354" y="180"/>
                          <a:pt x="629" y="547"/>
                          <a:pt x="860" y="675"/>
                        </a:cubicBezTo>
                        <a:cubicBezTo>
                          <a:pt x="1091" y="803"/>
                          <a:pt x="1477" y="828"/>
                          <a:pt x="1600" y="858"/>
                        </a:cubicBezTo>
                      </a:path>
                    </a:pathLst>
                  </a:custGeom>
                  <a:solidFill>
                    <a:schemeClr val="accent2"/>
                  </a:solidFill>
                  <a:ln w="76200" cap="flat"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95" name="Freeform 141"/>
                  <p:cNvSpPr>
                    <a:spLocks/>
                  </p:cNvSpPr>
                  <p:nvPr/>
                </p:nvSpPr>
                <p:spPr bwMode="auto">
                  <a:xfrm>
                    <a:off x="4092" y="1152"/>
                    <a:ext cx="1586" cy="785"/>
                  </a:xfrm>
                  <a:custGeom>
                    <a:avLst/>
                    <a:gdLst>
                      <a:gd name="T0" fmla="*/ 41 w 1586"/>
                      <a:gd name="T1" fmla="*/ 58 h 831"/>
                      <a:gd name="T2" fmla="*/ 95 w 1586"/>
                      <a:gd name="T3" fmla="*/ 0 h 831"/>
                      <a:gd name="T4" fmla="*/ 196 w 1586"/>
                      <a:gd name="T5" fmla="*/ 9 h 831"/>
                      <a:gd name="T6" fmla="*/ 342 w 1586"/>
                      <a:gd name="T7" fmla="*/ 70 h 831"/>
                      <a:gd name="T8" fmla="*/ 434 w 1586"/>
                      <a:gd name="T9" fmla="*/ 139 h 831"/>
                      <a:gd name="T10" fmla="*/ 598 w 1586"/>
                      <a:gd name="T11" fmla="*/ 225 h 831"/>
                      <a:gd name="T12" fmla="*/ 717 w 1586"/>
                      <a:gd name="T13" fmla="*/ 314 h 831"/>
                      <a:gd name="T14" fmla="*/ 781 w 1586"/>
                      <a:gd name="T15" fmla="*/ 353 h 831"/>
                      <a:gd name="T16" fmla="*/ 882 w 1586"/>
                      <a:gd name="T17" fmla="*/ 395 h 831"/>
                      <a:gd name="T18" fmla="*/ 964 w 1586"/>
                      <a:gd name="T19" fmla="*/ 418 h 831"/>
                      <a:gd name="T20" fmla="*/ 1385 w 1586"/>
                      <a:gd name="T21" fmla="*/ 486 h 831"/>
                      <a:gd name="T22" fmla="*/ 1586 w 1586"/>
                      <a:gd name="T23" fmla="*/ 516 h 831"/>
                      <a:gd name="T24" fmla="*/ 1101 w 1586"/>
                      <a:gd name="T25" fmla="*/ 516 h 831"/>
                      <a:gd name="T26" fmla="*/ 790 w 1586"/>
                      <a:gd name="T27" fmla="*/ 493 h 831"/>
                      <a:gd name="T28" fmla="*/ 324 w 1586"/>
                      <a:gd name="T29" fmla="*/ 486 h 831"/>
                      <a:gd name="T30" fmla="*/ 86 w 1586"/>
                      <a:gd name="T31" fmla="*/ 482 h 831"/>
                      <a:gd name="T32" fmla="*/ 31 w 1586"/>
                      <a:gd name="T33" fmla="*/ 475 h 831"/>
                      <a:gd name="T34" fmla="*/ 41 w 1586"/>
                      <a:gd name="T35" fmla="*/ 58 h 8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86" h="831">
                        <a:moveTo>
                          <a:pt x="41" y="92"/>
                        </a:moveTo>
                        <a:cubicBezTo>
                          <a:pt x="54" y="14"/>
                          <a:pt x="50" y="48"/>
                          <a:pt x="95" y="0"/>
                        </a:cubicBezTo>
                        <a:cubicBezTo>
                          <a:pt x="129" y="3"/>
                          <a:pt x="163" y="4"/>
                          <a:pt x="196" y="9"/>
                        </a:cubicBezTo>
                        <a:cubicBezTo>
                          <a:pt x="239" y="15"/>
                          <a:pt x="302" y="83"/>
                          <a:pt x="342" y="110"/>
                        </a:cubicBezTo>
                        <a:cubicBezTo>
                          <a:pt x="359" y="160"/>
                          <a:pt x="398" y="184"/>
                          <a:pt x="434" y="220"/>
                        </a:cubicBezTo>
                        <a:cubicBezTo>
                          <a:pt x="456" y="285"/>
                          <a:pt x="535" y="336"/>
                          <a:pt x="598" y="357"/>
                        </a:cubicBezTo>
                        <a:cubicBezTo>
                          <a:pt x="645" y="402"/>
                          <a:pt x="662" y="457"/>
                          <a:pt x="717" y="494"/>
                        </a:cubicBezTo>
                        <a:cubicBezTo>
                          <a:pt x="737" y="523"/>
                          <a:pt x="752" y="538"/>
                          <a:pt x="781" y="558"/>
                        </a:cubicBezTo>
                        <a:cubicBezTo>
                          <a:pt x="804" y="592"/>
                          <a:pt x="842" y="609"/>
                          <a:pt x="882" y="622"/>
                        </a:cubicBezTo>
                        <a:cubicBezTo>
                          <a:pt x="909" y="640"/>
                          <a:pt x="935" y="644"/>
                          <a:pt x="964" y="659"/>
                        </a:cubicBezTo>
                        <a:cubicBezTo>
                          <a:pt x="1095" y="727"/>
                          <a:pt x="1239" y="750"/>
                          <a:pt x="1385" y="768"/>
                        </a:cubicBezTo>
                        <a:cubicBezTo>
                          <a:pt x="1452" y="790"/>
                          <a:pt x="1516" y="804"/>
                          <a:pt x="1586" y="814"/>
                        </a:cubicBezTo>
                        <a:cubicBezTo>
                          <a:pt x="1374" y="826"/>
                          <a:pt x="1368" y="831"/>
                          <a:pt x="1101" y="814"/>
                        </a:cubicBezTo>
                        <a:cubicBezTo>
                          <a:pt x="997" y="807"/>
                          <a:pt x="894" y="781"/>
                          <a:pt x="790" y="777"/>
                        </a:cubicBezTo>
                        <a:cubicBezTo>
                          <a:pt x="635" y="772"/>
                          <a:pt x="479" y="771"/>
                          <a:pt x="324" y="768"/>
                        </a:cubicBezTo>
                        <a:cubicBezTo>
                          <a:pt x="238" y="761"/>
                          <a:pt x="170" y="749"/>
                          <a:pt x="86" y="759"/>
                        </a:cubicBezTo>
                        <a:cubicBezTo>
                          <a:pt x="68" y="756"/>
                          <a:pt x="34" y="768"/>
                          <a:pt x="31" y="750"/>
                        </a:cubicBezTo>
                        <a:cubicBezTo>
                          <a:pt x="0" y="535"/>
                          <a:pt x="6" y="306"/>
                          <a:pt x="41" y="92"/>
                        </a:cubicBezTo>
                        <a:close/>
                      </a:path>
                    </a:pathLst>
                  </a:custGeom>
                  <a:solidFill>
                    <a:schemeClr val="accent2"/>
                  </a:solidFill>
                  <a:ln w="9525" cap="flat"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96" name="Line 142"/>
                  <p:cNvSpPr>
                    <a:spLocks noChangeShapeType="1"/>
                  </p:cNvSpPr>
                  <p:nvPr/>
                </p:nvSpPr>
                <p:spPr bwMode="auto">
                  <a:xfrm>
                    <a:off x="4114" y="1234"/>
                    <a:ext cx="0" cy="65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97" name="Line 143"/>
                  <p:cNvSpPr>
                    <a:spLocks noChangeShapeType="1"/>
                  </p:cNvSpPr>
                  <p:nvPr/>
                </p:nvSpPr>
                <p:spPr bwMode="auto">
                  <a:xfrm>
                    <a:off x="4106" y="1924"/>
                    <a:ext cx="163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98" name="Line 144"/>
                  <p:cNvSpPr>
                    <a:spLocks noChangeShapeType="1"/>
                  </p:cNvSpPr>
                  <p:nvPr/>
                </p:nvSpPr>
                <p:spPr bwMode="auto">
                  <a:xfrm>
                    <a:off x="4110" y="1891"/>
                    <a:ext cx="1160" cy="9"/>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99" name="Line 145"/>
                  <p:cNvSpPr>
                    <a:spLocks noChangeShapeType="1"/>
                  </p:cNvSpPr>
                  <p:nvPr/>
                </p:nvSpPr>
                <p:spPr bwMode="auto">
                  <a:xfrm>
                    <a:off x="4107" y="1870"/>
                    <a:ext cx="1160" cy="9"/>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58492" name="Line 146"/>
                <p:cNvSpPr>
                  <a:spLocks noChangeShapeType="1"/>
                </p:cNvSpPr>
                <p:nvPr/>
              </p:nvSpPr>
              <p:spPr bwMode="auto">
                <a:xfrm>
                  <a:off x="4128" y="1240"/>
                  <a:ext cx="0" cy="648"/>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93" name="Line 147"/>
                <p:cNvSpPr>
                  <a:spLocks noChangeShapeType="1"/>
                </p:cNvSpPr>
                <p:nvPr/>
              </p:nvSpPr>
              <p:spPr bwMode="auto">
                <a:xfrm>
                  <a:off x="4120" y="1296"/>
                  <a:ext cx="0" cy="648"/>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58489" name="AutoShape 148"/>
              <p:cNvSpPr>
                <a:spLocks noChangeArrowheads="1"/>
              </p:cNvSpPr>
              <p:nvPr/>
            </p:nvSpPr>
            <p:spPr bwMode="auto">
              <a:xfrm>
                <a:off x="4447" y="2622"/>
                <a:ext cx="251" cy="46"/>
              </a:xfrm>
              <a:prstGeom prst="rtTriangle">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90" name="Rectangle 149"/>
              <p:cNvSpPr>
                <a:spLocks noChangeArrowheads="1"/>
              </p:cNvSpPr>
              <p:nvPr/>
            </p:nvSpPr>
            <p:spPr bwMode="auto">
              <a:xfrm>
                <a:off x="3938" y="2358"/>
                <a:ext cx="44" cy="31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grpSp>
      </p:grpSp>
      <p:grpSp>
        <p:nvGrpSpPr>
          <p:cNvPr id="58470" name="Group 150"/>
          <p:cNvGrpSpPr>
            <a:grpSpLocks/>
          </p:cNvGrpSpPr>
          <p:nvPr/>
        </p:nvGrpSpPr>
        <p:grpSpPr bwMode="auto">
          <a:xfrm>
            <a:off x="6389688" y="3602038"/>
            <a:ext cx="217487" cy="668337"/>
            <a:chOff x="4261" y="2042"/>
            <a:chExt cx="137" cy="421"/>
          </a:xfrm>
        </p:grpSpPr>
        <p:sp>
          <p:nvSpPr>
            <p:cNvPr id="58483" name="Line 151"/>
            <p:cNvSpPr>
              <a:spLocks noChangeShapeType="1"/>
            </p:cNvSpPr>
            <p:nvPr/>
          </p:nvSpPr>
          <p:spPr bwMode="auto">
            <a:xfrm>
              <a:off x="4261" y="2256"/>
              <a:ext cx="0" cy="201"/>
            </a:xfrm>
            <a:prstGeom prst="line">
              <a:avLst/>
            </a:prstGeom>
            <a:noFill/>
            <a:ln w="57150"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58484" name="Line 152"/>
            <p:cNvSpPr>
              <a:spLocks noChangeShapeType="1"/>
            </p:cNvSpPr>
            <p:nvPr/>
          </p:nvSpPr>
          <p:spPr bwMode="auto">
            <a:xfrm>
              <a:off x="4325" y="2042"/>
              <a:ext cx="0" cy="421"/>
            </a:xfrm>
            <a:prstGeom prst="line">
              <a:avLst/>
            </a:prstGeom>
            <a:noFill/>
            <a:ln w="57150"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58485" name="Line 153"/>
            <p:cNvSpPr>
              <a:spLocks noChangeShapeType="1"/>
            </p:cNvSpPr>
            <p:nvPr/>
          </p:nvSpPr>
          <p:spPr bwMode="auto">
            <a:xfrm>
              <a:off x="4398" y="2258"/>
              <a:ext cx="0" cy="201"/>
            </a:xfrm>
            <a:prstGeom prst="line">
              <a:avLst/>
            </a:prstGeom>
            <a:noFill/>
            <a:ln w="57150"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grpSp>
      <p:sp>
        <p:nvSpPr>
          <p:cNvPr id="58471" name="Line 154"/>
          <p:cNvSpPr>
            <a:spLocks noChangeShapeType="1"/>
          </p:cNvSpPr>
          <p:nvPr/>
        </p:nvSpPr>
        <p:spPr bwMode="auto">
          <a:xfrm>
            <a:off x="3344863" y="4103688"/>
            <a:ext cx="20399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72" name="Line 155"/>
          <p:cNvSpPr>
            <a:spLocks noChangeShapeType="1"/>
          </p:cNvSpPr>
          <p:nvPr/>
        </p:nvSpPr>
        <p:spPr bwMode="auto">
          <a:xfrm>
            <a:off x="3660775" y="4148138"/>
            <a:ext cx="20399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8473" name="Rectangle 156"/>
          <p:cNvSpPr>
            <a:spLocks noChangeArrowheads="1"/>
          </p:cNvSpPr>
          <p:nvPr/>
        </p:nvSpPr>
        <p:spPr bwMode="auto">
          <a:xfrm>
            <a:off x="4987925" y="4102100"/>
            <a:ext cx="292100" cy="158750"/>
          </a:xfrm>
          <a:prstGeom prst="rect">
            <a:avLst/>
          </a:prstGeom>
          <a:solidFill>
            <a:srgbClr val="FCC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74" name="Text Box 157"/>
          <p:cNvSpPr txBox="1">
            <a:spLocks noChangeArrowheads="1"/>
          </p:cNvSpPr>
          <p:nvPr/>
        </p:nvSpPr>
        <p:spPr bwMode="auto">
          <a:xfrm>
            <a:off x="-52151" y="4660900"/>
            <a:ext cx="1219200" cy="523220"/>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de-CH" altLang="ru-RU" sz="1400" b="1" dirty="0" err="1">
                <a:cs typeface="Times New Roman" panose="02020603050405020304" pitchFamily="18" charset="0"/>
              </a:rPr>
              <a:t>Recoil</a:t>
            </a:r>
            <a:r>
              <a:rPr lang="de-CH" altLang="ru-RU" sz="1400" b="1" dirty="0">
                <a:cs typeface="Times New Roman" panose="02020603050405020304" pitchFamily="18" charset="0"/>
              </a:rPr>
              <a:t> </a:t>
            </a:r>
            <a:r>
              <a:rPr lang="de-CH" altLang="ru-RU" sz="1400" b="1" dirty="0" err="1">
                <a:cs typeface="Times New Roman" panose="02020603050405020304" pitchFamily="18" charset="0"/>
              </a:rPr>
              <a:t>chamber</a:t>
            </a:r>
            <a:endParaRPr lang="de-CH" altLang="ru-RU" sz="1400" b="1" dirty="0">
              <a:cs typeface="Times New Roman" panose="02020603050405020304" pitchFamily="18" charset="0"/>
            </a:endParaRPr>
          </a:p>
        </p:txBody>
      </p:sp>
      <p:sp>
        <p:nvSpPr>
          <p:cNvPr id="58475" name="Line 158"/>
          <p:cNvSpPr>
            <a:spLocks noChangeShapeType="1"/>
          </p:cNvSpPr>
          <p:nvPr/>
        </p:nvSpPr>
        <p:spPr bwMode="auto">
          <a:xfrm flipV="1">
            <a:off x="777875" y="4449763"/>
            <a:ext cx="136525" cy="258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76" name="Text Box 159"/>
          <p:cNvSpPr txBox="1">
            <a:spLocks noChangeArrowheads="1"/>
          </p:cNvSpPr>
          <p:nvPr/>
        </p:nvSpPr>
        <p:spPr bwMode="auto">
          <a:xfrm>
            <a:off x="2025650" y="4441825"/>
            <a:ext cx="1162050" cy="307777"/>
          </a:xfrm>
          <a:prstGeom prst="rect">
            <a:avLst/>
          </a:prstGeom>
          <a:noFill/>
          <a:ln>
            <a:noFill/>
          </a:ln>
          <a:effectLst/>
          <a:extLst>
            <a:ext uri="{909E8E84-426E-40DD-AFC4-6F175D3DCCD1}">
              <a14:hiddenFill xmlns:a14="http://schemas.microsoft.com/office/drawing/2010/main">
                <a:gradFill rotWithShape="0">
                  <a:gsLst>
                    <a:gs pos="0">
                      <a:srgbClr val="000099"/>
                    </a:gs>
                    <a:gs pos="50000">
                      <a:srgbClr val="3366FF"/>
                    </a:gs>
                    <a:gs pos="100000">
                      <a:srgbClr val="00009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de-CH" altLang="ru-RU" sz="1400" b="1">
                <a:cs typeface="Times New Roman" panose="02020603050405020304" pitchFamily="18" charset="0"/>
              </a:rPr>
              <a:t>Quartz inlay</a:t>
            </a:r>
          </a:p>
        </p:txBody>
      </p:sp>
      <p:sp>
        <p:nvSpPr>
          <p:cNvPr id="58477" name="Line 160"/>
          <p:cNvSpPr>
            <a:spLocks noChangeShapeType="1"/>
          </p:cNvSpPr>
          <p:nvPr/>
        </p:nvSpPr>
        <p:spPr bwMode="auto">
          <a:xfrm flipH="1" flipV="1">
            <a:off x="1870075" y="4230688"/>
            <a:ext cx="64135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78" name="Rectangle 161"/>
          <p:cNvSpPr>
            <a:spLocks noChangeArrowheads="1"/>
          </p:cNvSpPr>
          <p:nvPr/>
        </p:nvSpPr>
        <p:spPr bwMode="auto">
          <a:xfrm>
            <a:off x="5265738" y="4102100"/>
            <a:ext cx="287337" cy="158750"/>
          </a:xfrm>
          <a:prstGeom prst="rect">
            <a:avLst/>
          </a:prstGeom>
          <a:solidFill>
            <a:srgbClr val="FCC6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79" name="Rectangle 162"/>
          <p:cNvSpPr>
            <a:spLocks noChangeArrowheads="1"/>
          </p:cNvSpPr>
          <p:nvPr/>
        </p:nvSpPr>
        <p:spPr bwMode="auto">
          <a:xfrm>
            <a:off x="5541963" y="4102100"/>
            <a:ext cx="287337" cy="158750"/>
          </a:xfrm>
          <a:prstGeom prst="rect">
            <a:avLst/>
          </a:prstGeom>
          <a:solidFill>
            <a:srgbClr val="FCC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8480" name="Freeform 163"/>
          <p:cNvSpPr>
            <a:spLocks/>
          </p:cNvSpPr>
          <p:nvPr/>
        </p:nvSpPr>
        <p:spPr bwMode="auto">
          <a:xfrm>
            <a:off x="5008563" y="3549650"/>
            <a:ext cx="730250" cy="635000"/>
          </a:xfrm>
          <a:custGeom>
            <a:avLst/>
            <a:gdLst>
              <a:gd name="T0" fmla="*/ 0 w 460"/>
              <a:gd name="T1" fmla="*/ 2147483646 h 400"/>
              <a:gd name="T2" fmla="*/ 0 w 460"/>
              <a:gd name="T3" fmla="*/ 0 h 400"/>
              <a:gd name="T4" fmla="*/ 2147483646 w 460"/>
              <a:gd name="T5" fmla="*/ 2147483646 h 400"/>
              <a:gd name="T6" fmla="*/ 2147483646 w 460"/>
              <a:gd name="T7" fmla="*/ 2147483646 h 400"/>
              <a:gd name="T8" fmla="*/ 2147483646 w 460"/>
              <a:gd name="T9" fmla="*/ 2147483646 h 400"/>
              <a:gd name="T10" fmla="*/ 2147483646 w 460"/>
              <a:gd name="T11" fmla="*/ 2147483646 h 400"/>
              <a:gd name="T12" fmla="*/ 2147483646 w 460"/>
              <a:gd name="T13" fmla="*/ 2147483646 h 400"/>
              <a:gd name="T14" fmla="*/ 0 w 460"/>
              <a:gd name="T15" fmla="*/ 2147483646 h 4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0" h="400">
                <a:moveTo>
                  <a:pt x="0" y="400"/>
                </a:moveTo>
                <a:lnTo>
                  <a:pt x="0" y="0"/>
                </a:lnTo>
                <a:lnTo>
                  <a:pt x="32" y="56"/>
                </a:lnTo>
                <a:lnTo>
                  <a:pt x="104" y="200"/>
                </a:lnTo>
                <a:lnTo>
                  <a:pt x="212" y="300"/>
                </a:lnTo>
                <a:lnTo>
                  <a:pt x="392" y="380"/>
                </a:lnTo>
                <a:lnTo>
                  <a:pt x="460" y="396"/>
                </a:lnTo>
                <a:lnTo>
                  <a:pt x="0" y="40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81" name="Line 164"/>
          <p:cNvSpPr>
            <a:spLocks noChangeShapeType="1"/>
          </p:cNvSpPr>
          <p:nvPr/>
        </p:nvSpPr>
        <p:spPr bwMode="auto">
          <a:xfrm>
            <a:off x="6732588" y="4437063"/>
            <a:ext cx="2159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8482" name="Line 165"/>
          <p:cNvSpPr>
            <a:spLocks noChangeShapeType="1"/>
          </p:cNvSpPr>
          <p:nvPr/>
        </p:nvSpPr>
        <p:spPr bwMode="auto">
          <a:xfrm flipH="1">
            <a:off x="6084888" y="4437063"/>
            <a:ext cx="2159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Tree>
    <p:extLst>
      <p:ext uri="{BB962C8B-B14F-4D97-AF65-F5344CB8AC3E}">
        <p14:creationId xmlns:p14="http://schemas.microsoft.com/office/powerpoint/2010/main" val="303910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9396" name="AutoShape 231"/>
          <p:cNvSpPr>
            <a:spLocks noChangeAspect="1" noChangeArrowheads="1" noTextEdit="1"/>
          </p:cNvSpPr>
          <p:nvPr/>
        </p:nvSpPr>
        <p:spPr bwMode="auto">
          <a:xfrm>
            <a:off x="2160028" y="1388515"/>
            <a:ext cx="5563054" cy="482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p>
        </p:txBody>
      </p:sp>
      <p:sp>
        <p:nvSpPr>
          <p:cNvPr id="59532" name="Text Box 367"/>
          <p:cNvSpPr txBox="1">
            <a:spLocks noChangeArrowheads="1"/>
          </p:cNvSpPr>
          <p:nvPr/>
        </p:nvSpPr>
        <p:spPr bwMode="auto">
          <a:xfrm>
            <a:off x="0" y="173629"/>
            <a:ext cx="9143999" cy="58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ru-RU" b="1" dirty="0">
                <a:solidFill>
                  <a:srgbClr val="FF0000"/>
                </a:solidFill>
                <a:cs typeface="Times New Roman" panose="02020603050405020304" pitchFamily="18" charset="0"/>
              </a:rPr>
              <a:t>Element 112 is a metal – like Hg</a:t>
            </a:r>
            <a:r>
              <a:rPr lang="ru-RU" altLang="ru-RU" b="1" dirty="0">
                <a:solidFill>
                  <a:srgbClr val="FF0000"/>
                </a:solidFill>
                <a:cs typeface="Times New Roman" panose="02020603050405020304" pitchFamily="18" charset="0"/>
              </a:rPr>
              <a:t>?</a:t>
            </a:r>
          </a:p>
        </p:txBody>
      </p:sp>
      <p:grpSp>
        <p:nvGrpSpPr>
          <p:cNvPr id="2" name="Group 1">
            <a:extLst>
              <a:ext uri="{FF2B5EF4-FFF2-40B4-BE49-F238E27FC236}">
                <a16:creationId xmlns:a16="http://schemas.microsoft.com/office/drawing/2014/main" id="{97B3496D-74E2-6BCC-9A9A-FE2D118D903E}"/>
              </a:ext>
            </a:extLst>
          </p:cNvPr>
          <p:cNvGrpSpPr/>
          <p:nvPr/>
        </p:nvGrpSpPr>
        <p:grpSpPr>
          <a:xfrm>
            <a:off x="1346859" y="1030641"/>
            <a:ext cx="6450281" cy="5370159"/>
            <a:chOff x="1931719" y="1564041"/>
            <a:chExt cx="5296352" cy="4038600"/>
          </a:xfrm>
        </p:grpSpPr>
        <p:sp>
          <p:nvSpPr>
            <p:cNvPr id="59397" name="Rectangle 232"/>
            <p:cNvSpPr>
              <a:spLocks noChangeArrowheads="1"/>
            </p:cNvSpPr>
            <p:nvPr/>
          </p:nvSpPr>
          <p:spPr bwMode="auto">
            <a:xfrm>
              <a:off x="1931719" y="1564041"/>
              <a:ext cx="5296352" cy="4038600"/>
            </a:xfrm>
            <a:prstGeom prst="rect">
              <a:avLst/>
            </a:prstGeom>
            <a:solidFill>
              <a:schemeClr val="bg1"/>
            </a:solidFill>
            <a:ln>
              <a:noFill/>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dirty="0"/>
            </a:p>
          </p:txBody>
        </p:sp>
        <p:sp>
          <p:nvSpPr>
            <p:cNvPr id="59398" name="Freeform 233"/>
            <p:cNvSpPr>
              <a:spLocks/>
            </p:cNvSpPr>
            <p:nvPr/>
          </p:nvSpPr>
          <p:spPr bwMode="auto">
            <a:xfrm>
              <a:off x="2819400" y="1796186"/>
              <a:ext cx="3377703" cy="3265627"/>
            </a:xfrm>
            <a:custGeom>
              <a:avLst/>
              <a:gdLst>
                <a:gd name="T0" fmla="*/ 1796 w 1796"/>
                <a:gd name="T1" fmla="*/ 1898 h 2303"/>
                <a:gd name="T2" fmla="*/ 1796 w 1796"/>
                <a:gd name="T3" fmla="*/ 2303 h 2303"/>
                <a:gd name="T4" fmla="*/ 0 w 1796"/>
                <a:gd name="T5" fmla="*/ 2303 h 2303"/>
                <a:gd name="T6" fmla="*/ 0 w 1796"/>
                <a:gd name="T7" fmla="*/ 0 h 2303"/>
                <a:gd name="T8" fmla="*/ 1796 w 1796"/>
                <a:gd name="T9" fmla="*/ 0 h 2303"/>
                <a:gd name="T10" fmla="*/ 1796 w 1796"/>
                <a:gd name="T11" fmla="*/ 1898 h 2303"/>
                <a:gd name="T12" fmla="*/ 0 60000 65536"/>
                <a:gd name="T13" fmla="*/ 0 60000 65536"/>
                <a:gd name="T14" fmla="*/ 0 60000 65536"/>
                <a:gd name="T15" fmla="*/ 0 60000 65536"/>
                <a:gd name="T16" fmla="*/ 0 60000 65536"/>
                <a:gd name="T17" fmla="*/ 0 60000 65536"/>
                <a:gd name="T18" fmla="*/ 0 w 1796"/>
                <a:gd name="T19" fmla="*/ 0 h 2303"/>
                <a:gd name="T20" fmla="*/ 1796 w 1796"/>
                <a:gd name="T21" fmla="*/ 2303 h 2303"/>
              </a:gdLst>
              <a:ahLst/>
              <a:cxnLst>
                <a:cxn ang="T12">
                  <a:pos x="T0" y="T1"/>
                </a:cxn>
                <a:cxn ang="T13">
                  <a:pos x="T2" y="T3"/>
                </a:cxn>
                <a:cxn ang="T14">
                  <a:pos x="T4" y="T5"/>
                </a:cxn>
                <a:cxn ang="T15">
                  <a:pos x="T6" y="T7"/>
                </a:cxn>
                <a:cxn ang="T16">
                  <a:pos x="T8" y="T9"/>
                </a:cxn>
                <a:cxn ang="T17">
                  <a:pos x="T10" y="T11"/>
                </a:cxn>
              </a:cxnLst>
              <a:rect l="T18" t="T19" r="T20" b="T21"/>
              <a:pathLst>
                <a:path w="1796" h="2303">
                  <a:moveTo>
                    <a:pt x="1796" y="1898"/>
                  </a:moveTo>
                  <a:lnTo>
                    <a:pt x="1796" y="2303"/>
                  </a:lnTo>
                  <a:lnTo>
                    <a:pt x="0" y="2303"/>
                  </a:lnTo>
                  <a:lnTo>
                    <a:pt x="0" y="0"/>
                  </a:lnTo>
                  <a:lnTo>
                    <a:pt x="1796" y="0"/>
                  </a:lnTo>
                  <a:lnTo>
                    <a:pt x="1796" y="1898"/>
                  </a:lnTo>
                  <a:close/>
                </a:path>
              </a:pathLst>
            </a:custGeom>
            <a:solidFill>
              <a:schemeClr val="bg1"/>
            </a:solidFill>
            <a:ln>
              <a:noFill/>
            </a:ln>
          </p:spPr>
          <p:txBody>
            <a:bodyPr/>
            <a:lstStyle/>
            <a:p>
              <a:endParaRPr lang="ru-RU"/>
            </a:p>
          </p:txBody>
        </p:sp>
        <p:sp>
          <p:nvSpPr>
            <p:cNvPr id="59399" name="Freeform 234"/>
            <p:cNvSpPr>
              <a:spLocks/>
            </p:cNvSpPr>
            <p:nvPr/>
          </p:nvSpPr>
          <p:spPr bwMode="auto">
            <a:xfrm>
              <a:off x="2819400" y="1796186"/>
              <a:ext cx="3377703" cy="3265627"/>
            </a:xfrm>
            <a:custGeom>
              <a:avLst/>
              <a:gdLst>
                <a:gd name="T0" fmla="*/ 1796 w 1796"/>
                <a:gd name="T1" fmla="*/ 1898 h 2303"/>
                <a:gd name="T2" fmla="*/ 1796 w 1796"/>
                <a:gd name="T3" fmla="*/ 2303 h 2303"/>
                <a:gd name="T4" fmla="*/ 0 w 1796"/>
                <a:gd name="T5" fmla="*/ 2303 h 2303"/>
                <a:gd name="T6" fmla="*/ 0 w 1796"/>
                <a:gd name="T7" fmla="*/ 0 h 2303"/>
                <a:gd name="T8" fmla="*/ 1796 w 1796"/>
                <a:gd name="T9" fmla="*/ 0 h 2303"/>
                <a:gd name="T10" fmla="*/ 1796 w 1796"/>
                <a:gd name="T11" fmla="*/ 1898 h 2303"/>
                <a:gd name="T12" fmla="*/ 0 60000 65536"/>
                <a:gd name="T13" fmla="*/ 0 60000 65536"/>
                <a:gd name="T14" fmla="*/ 0 60000 65536"/>
                <a:gd name="T15" fmla="*/ 0 60000 65536"/>
                <a:gd name="T16" fmla="*/ 0 60000 65536"/>
                <a:gd name="T17" fmla="*/ 0 60000 65536"/>
                <a:gd name="T18" fmla="*/ 0 w 1796"/>
                <a:gd name="T19" fmla="*/ 0 h 2303"/>
                <a:gd name="T20" fmla="*/ 1796 w 1796"/>
                <a:gd name="T21" fmla="*/ 2303 h 2303"/>
              </a:gdLst>
              <a:ahLst/>
              <a:cxnLst>
                <a:cxn ang="T12">
                  <a:pos x="T0" y="T1"/>
                </a:cxn>
                <a:cxn ang="T13">
                  <a:pos x="T2" y="T3"/>
                </a:cxn>
                <a:cxn ang="T14">
                  <a:pos x="T4" y="T5"/>
                </a:cxn>
                <a:cxn ang="T15">
                  <a:pos x="T6" y="T7"/>
                </a:cxn>
                <a:cxn ang="T16">
                  <a:pos x="T8" y="T9"/>
                </a:cxn>
                <a:cxn ang="T17">
                  <a:pos x="T10" y="T11"/>
                </a:cxn>
              </a:cxnLst>
              <a:rect l="T18" t="T19" r="T20" b="T21"/>
              <a:pathLst>
                <a:path w="1796" h="2303">
                  <a:moveTo>
                    <a:pt x="1796" y="1898"/>
                  </a:moveTo>
                  <a:lnTo>
                    <a:pt x="1796" y="2303"/>
                  </a:lnTo>
                  <a:lnTo>
                    <a:pt x="0" y="2303"/>
                  </a:lnTo>
                  <a:lnTo>
                    <a:pt x="0" y="0"/>
                  </a:lnTo>
                  <a:lnTo>
                    <a:pt x="1796" y="0"/>
                  </a:lnTo>
                  <a:lnTo>
                    <a:pt x="1796" y="1898"/>
                  </a:lnTo>
                  <a:close/>
                </a:path>
              </a:pathLst>
            </a:custGeom>
            <a:noFill/>
            <a:ln w="17463">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9400" name="Freeform 235"/>
            <p:cNvSpPr>
              <a:spLocks/>
            </p:cNvSpPr>
            <p:nvPr/>
          </p:nvSpPr>
          <p:spPr bwMode="auto">
            <a:xfrm>
              <a:off x="2373678" y="1711107"/>
              <a:ext cx="71466" cy="114857"/>
            </a:xfrm>
            <a:custGeom>
              <a:avLst/>
              <a:gdLst>
                <a:gd name="T0" fmla="*/ 38 w 38"/>
                <a:gd name="T1" fmla="*/ 81 h 81"/>
                <a:gd name="T2" fmla="*/ 22 w 38"/>
                <a:gd name="T3" fmla="*/ 81 h 81"/>
                <a:gd name="T4" fmla="*/ 22 w 38"/>
                <a:gd name="T5" fmla="*/ 22 h 81"/>
                <a:gd name="T6" fmla="*/ 13 w 38"/>
                <a:gd name="T7" fmla="*/ 30 h 81"/>
                <a:gd name="T8" fmla="*/ 0 w 38"/>
                <a:gd name="T9" fmla="*/ 33 h 81"/>
                <a:gd name="T10" fmla="*/ 0 w 38"/>
                <a:gd name="T11" fmla="*/ 19 h 81"/>
                <a:gd name="T12" fmla="*/ 8 w 38"/>
                <a:gd name="T13" fmla="*/ 16 h 81"/>
                <a:gd name="T14" fmla="*/ 13 w 38"/>
                <a:gd name="T15" fmla="*/ 11 h 81"/>
                <a:gd name="T16" fmla="*/ 22 w 38"/>
                <a:gd name="T17" fmla="*/ 5 h 81"/>
                <a:gd name="T18" fmla="*/ 24 w 38"/>
                <a:gd name="T19" fmla="*/ 0 h 81"/>
                <a:gd name="T20" fmla="*/ 38 w 38"/>
                <a:gd name="T21" fmla="*/ 0 h 81"/>
                <a:gd name="T22" fmla="*/ 38 w 38"/>
                <a:gd name="T23" fmla="*/ 81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81"/>
                <a:gd name="T38" fmla="*/ 38 w 38"/>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81">
                  <a:moveTo>
                    <a:pt x="38" y="81"/>
                  </a:moveTo>
                  <a:lnTo>
                    <a:pt x="22" y="81"/>
                  </a:lnTo>
                  <a:lnTo>
                    <a:pt x="22" y="22"/>
                  </a:lnTo>
                  <a:lnTo>
                    <a:pt x="13" y="30"/>
                  </a:lnTo>
                  <a:lnTo>
                    <a:pt x="0" y="33"/>
                  </a:lnTo>
                  <a:lnTo>
                    <a:pt x="0" y="19"/>
                  </a:lnTo>
                  <a:lnTo>
                    <a:pt x="8" y="16"/>
                  </a:lnTo>
                  <a:lnTo>
                    <a:pt x="13" y="11"/>
                  </a:lnTo>
                  <a:lnTo>
                    <a:pt x="22" y="5"/>
                  </a:lnTo>
                  <a:lnTo>
                    <a:pt x="24" y="0"/>
                  </a:lnTo>
                  <a:lnTo>
                    <a:pt x="38" y="0"/>
                  </a:lnTo>
                  <a:lnTo>
                    <a:pt x="38" y="8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01" name="Freeform 236"/>
            <p:cNvSpPr>
              <a:spLocks/>
            </p:cNvSpPr>
            <p:nvPr/>
          </p:nvSpPr>
          <p:spPr bwMode="auto">
            <a:xfrm>
              <a:off x="2490280" y="1711107"/>
              <a:ext cx="109079" cy="114857"/>
            </a:xfrm>
            <a:custGeom>
              <a:avLst/>
              <a:gdLst>
                <a:gd name="T0" fmla="*/ 0 w 58"/>
                <a:gd name="T1" fmla="*/ 60 h 81"/>
                <a:gd name="T2" fmla="*/ 17 w 58"/>
                <a:gd name="T3" fmla="*/ 60 h 81"/>
                <a:gd name="T4" fmla="*/ 17 w 58"/>
                <a:gd name="T5" fmla="*/ 62 h 81"/>
                <a:gd name="T6" fmla="*/ 19 w 58"/>
                <a:gd name="T7" fmla="*/ 68 h 81"/>
                <a:gd name="T8" fmla="*/ 25 w 58"/>
                <a:gd name="T9" fmla="*/ 68 h 81"/>
                <a:gd name="T10" fmla="*/ 28 w 58"/>
                <a:gd name="T11" fmla="*/ 71 h 81"/>
                <a:gd name="T12" fmla="*/ 33 w 58"/>
                <a:gd name="T13" fmla="*/ 68 h 81"/>
                <a:gd name="T14" fmla="*/ 36 w 58"/>
                <a:gd name="T15" fmla="*/ 65 h 81"/>
                <a:gd name="T16" fmla="*/ 39 w 58"/>
                <a:gd name="T17" fmla="*/ 60 h 81"/>
                <a:gd name="T18" fmla="*/ 41 w 58"/>
                <a:gd name="T19" fmla="*/ 54 h 81"/>
                <a:gd name="T20" fmla="*/ 39 w 58"/>
                <a:gd name="T21" fmla="*/ 46 h 81"/>
                <a:gd name="T22" fmla="*/ 36 w 58"/>
                <a:gd name="T23" fmla="*/ 43 h 81"/>
                <a:gd name="T24" fmla="*/ 33 w 58"/>
                <a:gd name="T25" fmla="*/ 41 h 81"/>
                <a:gd name="T26" fmla="*/ 28 w 58"/>
                <a:gd name="T27" fmla="*/ 38 h 81"/>
                <a:gd name="T28" fmla="*/ 22 w 58"/>
                <a:gd name="T29" fmla="*/ 41 h 81"/>
                <a:gd name="T30" fmla="*/ 14 w 58"/>
                <a:gd name="T31" fmla="*/ 43 h 81"/>
                <a:gd name="T32" fmla="*/ 3 w 58"/>
                <a:gd name="T33" fmla="*/ 43 h 81"/>
                <a:gd name="T34" fmla="*/ 11 w 58"/>
                <a:gd name="T35" fmla="*/ 0 h 81"/>
                <a:gd name="T36" fmla="*/ 52 w 58"/>
                <a:gd name="T37" fmla="*/ 0 h 81"/>
                <a:gd name="T38" fmla="*/ 52 w 58"/>
                <a:gd name="T39" fmla="*/ 14 h 81"/>
                <a:gd name="T40" fmla="*/ 22 w 58"/>
                <a:gd name="T41" fmla="*/ 14 h 81"/>
                <a:gd name="T42" fmla="*/ 19 w 58"/>
                <a:gd name="T43" fmla="*/ 30 h 81"/>
                <a:gd name="T44" fmla="*/ 25 w 58"/>
                <a:gd name="T45" fmla="*/ 27 h 81"/>
                <a:gd name="T46" fmla="*/ 30 w 58"/>
                <a:gd name="T47" fmla="*/ 27 h 81"/>
                <a:gd name="T48" fmla="*/ 41 w 58"/>
                <a:gd name="T49" fmla="*/ 27 h 81"/>
                <a:gd name="T50" fmla="*/ 49 w 58"/>
                <a:gd name="T51" fmla="*/ 33 h 81"/>
                <a:gd name="T52" fmla="*/ 55 w 58"/>
                <a:gd name="T53" fmla="*/ 43 h 81"/>
                <a:gd name="T54" fmla="*/ 58 w 58"/>
                <a:gd name="T55" fmla="*/ 54 h 81"/>
                <a:gd name="T56" fmla="*/ 55 w 58"/>
                <a:gd name="T57" fmla="*/ 62 h 81"/>
                <a:gd name="T58" fmla="*/ 49 w 58"/>
                <a:gd name="T59" fmla="*/ 71 h 81"/>
                <a:gd name="T60" fmla="*/ 47 w 58"/>
                <a:gd name="T61" fmla="*/ 76 h 81"/>
                <a:gd name="T62" fmla="*/ 41 w 58"/>
                <a:gd name="T63" fmla="*/ 79 h 81"/>
                <a:gd name="T64" fmla="*/ 36 w 58"/>
                <a:gd name="T65" fmla="*/ 81 h 81"/>
                <a:gd name="T66" fmla="*/ 28 w 58"/>
                <a:gd name="T67" fmla="*/ 81 h 81"/>
                <a:gd name="T68" fmla="*/ 17 w 58"/>
                <a:gd name="T69" fmla="*/ 81 h 81"/>
                <a:gd name="T70" fmla="*/ 9 w 58"/>
                <a:gd name="T71" fmla="*/ 76 h 81"/>
                <a:gd name="T72" fmla="*/ 3 w 58"/>
                <a:gd name="T73" fmla="*/ 71 h 81"/>
                <a:gd name="T74" fmla="*/ 0 w 58"/>
                <a:gd name="T75" fmla="*/ 60 h 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81"/>
                <a:gd name="T116" fmla="*/ 58 w 58"/>
                <a:gd name="T117" fmla="*/ 81 h 8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81">
                  <a:moveTo>
                    <a:pt x="0" y="60"/>
                  </a:moveTo>
                  <a:lnTo>
                    <a:pt x="17" y="60"/>
                  </a:lnTo>
                  <a:lnTo>
                    <a:pt x="17" y="62"/>
                  </a:lnTo>
                  <a:lnTo>
                    <a:pt x="19" y="68"/>
                  </a:lnTo>
                  <a:lnTo>
                    <a:pt x="25" y="68"/>
                  </a:lnTo>
                  <a:lnTo>
                    <a:pt x="28" y="71"/>
                  </a:lnTo>
                  <a:lnTo>
                    <a:pt x="33" y="68"/>
                  </a:lnTo>
                  <a:lnTo>
                    <a:pt x="36" y="65"/>
                  </a:lnTo>
                  <a:lnTo>
                    <a:pt x="39" y="60"/>
                  </a:lnTo>
                  <a:lnTo>
                    <a:pt x="41" y="54"/>
                  </a:lnTo>
                  <a:lnTo>
                    <a:pt x="39" y="46"/>
                  </a:lnTo>
                  <a:lnTo>
                    <a:pt x="36" y="43"/>
                  </a:lnTo>
                  <a:lnTo>
                    <a:pt x="33" y="41"/>
                  </a:lnTo>
                  <a:lnTo>
                    <a:pt x="28" y="38"/>
                  </a:lnTo>
                  <a:lnTo>
                    <a:pt x="22" y="41"/>
                  </a:lnTo>
                  <a:lnTo>
                    <a:pt x="14" y="43"/>
                  </a:lnTo>
                  <a:lnTo>
                    <a:pt x="3" y="43"/>
                  </a:lnTo>
                  <a:lnTo>
                    <a:pt x="11" y="0"/>
                  </a:lnTo>
                  <a:lnTo>
                    <a:pt x="52" y="0"/>
                  </a:lnTo>
                  <a:lnTo>
                    <a:pt x="52" y="14"/>
                  </a:lnTo>
                  <a:lnTo>
                    <a:pt x="22" y="14"/>
                  </a:lnTo>
                  <a:lnTo>
                    <a:pt x="19" y="30"/>
                  </a:lnTo>
                  <a:lnTo>
                    <a:pt x="25" y="27"/>
                  </a:lnTo>
                  <a:lnTo>
                    <a:pt x="30" y="27"/>
                  </a:lnTo>
                  <a:lnTo>
                    <a:pt x="41" y="27"/>
                  </a:lnTo>
                  <a:lnTo>
                    <a:pt x="49" y="33"/>
                  </a:lnTo>
                  <a:lnTo>
                    <a:pt x="55" y="43"/>
                  </a:lnTo>
                  <a:lnTo>
                    <a:pt x="58" y="54"/>
                  </a:lnTo>
                  <a:lnTo>
                    <a:pt x="55" y="62"/>
                  </a:lnTo>
                  <a:lnTo>
                    <a:pt x="49" y="71"/>
                  </a:lnTo>
                  <a:lnTo>
                    <a:pt x="47" y="76"/>
                  </a:lnTo>
                  <a:lnTo>
                    <a:pt x="41" y="79"/>
                  </a:lnTo>
                  <a:lnTo>
                    <a:pt x="36" y="81"/>
                  </a:lnTo>
                  <a:lnTo>
                    <a:pt x="28" y="81"/>
                  </a:lnTo>
                  <a:lnTo>
                    <a:pt x="17" y="81"/>
                  </a:lnTo>
                  <a:lnTo>
                    <a:pt x="9" y="76"/>
                  </a:lnTo>
                  <a:lnTo>
                    <a:pt x="3" y="71"/>
                  </a:lnTo>
                  <a:lnTo>
                    <a:pt x="0" y="6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02" name="Freeform 237"/>
            <p:cNvSpPr>
              <a:spLocks noEditPoints="1"/>
            </p:cNvSpPr>
            <p:nvPr/>
          </p:nvSpPr>
          <p:spPr bwMode="auto">
            <a:xfrm>
              <a:off x="2614405" y="1711107"/>
              <a:ext cx="101557" cy="114857"/>
            </a:xfrm>
            <a:custGeom>
              <a:avLst/>
              <a:gdLst>
                <a:gd name="T0" fmla="*/ 27 w 54"/>
                <a:gd name="T1" fmla="*/ 0 h 81"/>
                <a:gd name="T2" fmla="*/ 38 w 54"/>
                <a:gd name="T3" fmla="*/ 0 h 81"/>
                <a:gd name="T4" fmla="*/ 46 w 54"/>
                <a:gd name="T5" fmla="*/ 8 h 81"/>
                <a:gd name="T6" fmla="*/ 49 w 54"/>
                <a:gd name="T7" fmla="*/ 14 h 81"/>
                <a:gd name="T8" fmla="*/ 52 w 54"/>
                <a:gd name="T9" fmla="*/ 22 h 81"/>
                <a:gd name="T10" fmla="*/ 54 w 54"/>
                <a:gd name="T11" fmla="*/ 30 h 81"/>
                <a:gd name="T12" fmla="*/ 54 w 54"/>
                <a:gd name="T13" fmla="*/ 41 h 81"/>
                <a:gd name="T14" fmla="*/ 54 w 54"/>
                <a:gd name="T15" fmla="*/ 52 h 81"/>
                <a:gd name="T16" fmla="*/ 52 w 54"/>
                <a:gd name="T17" fmla="*/ 60 h 81"/>
                <a:gd name="T18" fmla="*/ 49 w 54"/>
                <a:gd name="T19" fmla="*/ 68 h 81"/>
                <a:gd name="T20" fmla="*/ 46 w 54"/>
                <a:gd name="T21" fmla="*/ 73 h 81"/>
                <a:gd name="T22" fmla="*/ 38 w 54"/>
                <a:gd name="T23" fmla="*/ 81 h 81"/>
                <a:gd name="T24" fmla="*/ 27 w 54"/>
                <a:gd name="T25" fmla="*/ 81 h 81"/>
                <a:gd name="T26" fmla="*/ 16 w 54"/>
                <a:gd name="T27" fmla="*/ 81 h 81"/>
                <a:gd name="T28" fmla="*/ 8 w 54"/>
                <a:gd name="T29" fmla="*/ 73 h 81"/>
                <a:gd name="T30" fmla="*/ 0 w 54"/>
                <a:gd name="T31" fmla="*/ 60 h 81"/>
                <a:gd name="T32" fmla="*/ 0 w 54"/>
                <a:gd name="T33" fmla="*/ 41 h 81"/>
                <a:gd name="T34" fmla="*/ 0 w 54"/>
                <a:gd name="T35" fmla="*/ 30 h 81"/>
                <a:gd name="T36" fmla="*/ 3 w 54"/>
                <a:gd name="T37" fmla="*/ 22 h 81"/>
                <a:gd name="T38" fmla="*/ 5 w 54"/>
                <a:gd name="T39" fmla="*/ 14 h 81"/>
                <a:gd name="T40" fmla="*/ 8 w 54"/>
                <a:gd name="T41" fmla="*/ 8 h 81"/>
                <a:gd name="T42" fmla="*/ 16 w 54"/>
                <a:gd name="T43" fmla="*/ 0 h 81"/>
                <a:gd name="T44" fmla="*/ 27 w 54"/>
                <a:gd name="T45" fmla="*/ 0 h 81"/>
                <a:gd name="T46" fmla="*/ 27 w 54"/>
                <a:gd name="T47" fmla="*/ 11 h 81"/>
                <a:gd name="T48" fmla="*/ 24 w 54"/>
                <a:gd name="T49" fmla="*/ 14 h 81"/>
                <a:gd name="T50" fmla="*/ 22 w 54"/>
                <a:gd name="T51" fmla="*/ 14 h 81"/>
                <a:gd name="T52" fmla="*/ 19 w 54"/>
                <a:gd name="T53" fmla="*/ 16 h 81"/>
                <a:gd name="T54" fmla="*/ 19 w 54"/>
                <a:gd name="T55" fmla="*/ 19 h 81"/>
                <a:gd name="T56" fmla="*/ 16 w 54"/>
                <a:gd name="T57" fmla="*/ 27 h 81"/>
                <a:gd name="T58" fmla="*/ 16 w 54"/>
                <a:gd name="T59" fmla="*/ 41 h 81"/>
                <a:gd name="T60" fmla="*/ 16 w 54"/>
                <a:gd name="T61" fmla="*/ 52 h 81"/>
                <a:gd name="T62" fmla="*/ 19 w 54"/>
                <a:gd name="T63" fmla="*/ 60 h 81"/>
                <a:gd name="T64" fmla="*/ 19 w 54"/>
                <a:gd name="T65" fmla="*/ 65 h 81"/>
                <a:gd name="T66" fmla="*/ 22 w 54"/>
                <a:gd name="T67" fmla="*/ 68 h 81"/>
                <a:gd name="T68" fmla="*/ 24 w 54"/>
                <a:gd name="T69" fmla="*/ 68 h 81"/>
                <a:gd name="T70" fmla="*/ 27 w 54"/>
                <a:gd name="T71" fmla="*/ 71 h 81"/>
                <a:gd name="T72" fmla="*/ 30 w 54"/>
                <a:gd name="T73" fmla="*/ 68 h 81"/>
                <a:gd name="T74" fmla="*/ 33 w 54"/>
                <a:gd name="T75" fmla="*/ 68 h 81"/>
                <a:gd name="T76" fmla="*/ 33 w 54"/>
                <a:gd name="T77" fmla="*/ 65 h 81"/>
                <a:gd name="T78" fmla="*/ 35 w 54"/>
                <a:gd name="T79" fmla="*/ 62 h 81"/>
                <a:gd name="T80" fmla="*/ 38 w 54"/>
                <a:gd name="T81" fmla="*/ 54 h 81"/>
                <a:gd name="T82" fmla="*/ 38 w 54"/>
                <a:gd name="T83" fmla="*/ 41 h 81"/>
                <a:gd name="T84" fmla="*/ 38 w 54"/>
                <a:gd name="T85" fmla="*/ 27 h 81"/>
                <a:gd name="T86" fmla="*/ 35 w 54"/>
                <a:gd name="T87" fmla="*/ 22 h 81"/>
                <a:gd name="T88" fmla="*/ 33 w 54"/>
                <a:gd name="T89" fmla="*/ 16 h 81"/>
                <a:gd name="T90" fmla="*/ 33 w 54"/>
                <a:gd name="T91" fmla="*/ 14 h 81"/>
                <a:gd name="T92" fmla="*/ 30 w 54"/>
                <a:gd name="T93" fmla="*/ 14 h 81"/>
                <a:gd name="T94" fmla="*/ 27 w 54"/>
                <a:gd name="T95" fmla="*/ 11 h 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81"/>
                <a:gd name="T146" fmla="*/ 54 w 54"/>
                <a:gd name="T147" fmla="*/ 81 h 8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81">
                  <a:moveTo>
                    <a:pt x="27" y="0"/>
                  </a:moveTo>
                  <a:lnTo>
                    <a:pt x="38" y="0"/>
                  </a:lnTo>
                  <a:lnTo>
                    <a:pt x="46" y="8"/>
                  </a:lnTo>
                  <a:lnTo>
                    <a:pt x="49" y="14"/>
                  </a:lnTo>
                  <a:lnTo>
                    <a:pt x="52" y="22"/>
                  </a:lnTo>
                  <a:lnTo>
                    <a:pt x="54" y="30"/>
                  </a:lnTo>
                  <a:lnTo>
                    <a:pt x="54" y="41"/>
                  </a:lnTo>
                  <a:lnTo>
                    <a:pt x="54" y="52"/>
                  </a:lnTo>
                  <a:lnTo>
                    <a:pt x="52" y="60"/>
                  </a:lnTo>
                  <a:lnTo>
                    <a:pt x="49" y="68"/>
                  </a:lnTo>
                  <a:lnTo>
                    <a:pt x="46" y="73"/>
                  </a:lnTo>
                  <a:lnTo>
                    <a:pt x="38" y="81"/>
                  </a:lnTo>
                  <a:lnTo>
                    <a:pt x="27" y="81"/>
                  </a:lnTo>
                  <a:lnTo>
                    <a:pt x="16" y="81"/>
                  </a:lnTo>
                  <a:lnTo>
                    <a:pt x="8" y="73"/>
                  </a:lnTo>
                  <a:lnTo>
                    <a:pt x="0" y="60"/>
                  </a:lnTo>
                  <a:lnTo>
                    <a:pt x="0" y="41"/>
                  </a:lnTo>
                  <a:lnTo>
                    <a:pt x="0" y="30"/>
                  </a:lnTo>
                  <a:lnTo>
                    <a:pt x="3" y="22"/>
                  </a:lnTo>
                  <a:lnTo>
                    <a:pt x="5" y="14"/>
                  </a:lnTo>
                  <a:lnTo>
                    <a:pt x="8" y="8"/>
                  </a:lnTo>
                  <a:lnTo>
                    <a:pt x="16" y="0"/>
                  </a:lnTo>
                  <a:lnTo>
                    <a:pt x="27" y="0"/>
                  </a:lnTo>
                  <a:close/>
                  <a:moveTo>
                    <a:pt x="27" y="11"/>
                  </a:moveTo>
                  <a:lnTo>
                    <a:pt x="24" y="14"/>
                  </a:lnTo>
                  <a:lnTo>
                    <a:pt x="22" y="14"/>
                  </a:lnTo>
                  <a:lnTo>
                    <a:pt x="19" y="16"/>
                  </a:lnTo>
                  <a:lnTo>
                    <a:pt x="19" y="19"/>
                  </a:lnTo>
                  <a:lnTo>
                    <a:pt x="16" y="27"/>
                  </a:lnTo>
                  <a:lnTo>
                    <a:pt x="16" y="41"/>
                  </a:lnTo>
                  <a:lnTo>
                    <a:pt x="16" y="52"/>
                  </a:lnTo>
                  <a:lnTo>
                    <a:pt x="19" y="60"/>
                  </a:lnTo>
                  <a:lnTo>
                    <a:pt x="19" y="65"/>
                  </a:lnTo>
                  <a:lnTo>
                    <a:pt x="22" y="68"/>
                  </a:lnTo>
                  <a:lnTo>
                    <a:pt x="24" y="68"/>
                  </a:lnTo>
                  <a:lnTo>
                    <a:pt x="27" y="71"/>
                  </a:lnTo>
                  <a:lnTo>
                    <a:pt x="30" y="68"/>
                  </a:lnTo>
                  <a:lnTo>
                    <a:pt x="33" y="68"/>
                  </a:lnTo>
                  <a:lnTo>
                    <a:pt x="33" y="65"/>
                  </a:lnTo>
                  <a:lnTo>
                    <a:pt x="35" y="62"/>
                  </a:lnTo>
                  <a:lnTo>
                    <a:pt x="38" y="54"/>
                  </a:lnTo>
                  <a:lnTo>
                    <a:pt x="38" y="41"/>
                  </a:lnTo>
                  <a:lnTo>
                    <a:pt x="38" y="27"/>
                  </a:lnTo>
                  <a:lnTo>
                    <a:pt x="35" y="22"/>
                  </a:lnTo>
                  <a:lnTo>
                    <a:pt x="33" y="16"/>
                  </a:lnTo>
                  <a:lnTo>
                    <a:pt x="33" y="14"/>
                  </a:lnTo>
                  <a:lnTo>
                    <a:pt x="30" y="14"/>
                  </a:lnTo>
                  <a:lnTo>
                    <a:pt x="27" y="1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03" name="Freeform 238"/>
            <p:cNvSpPr>
              <a:spLocks/>
            </p:cNvSpPr>
            <p:nvPr/>
          </p:nvSpPr>
          <p:spPr bwMode="auto">
            <a:xfrm>
              <a:off x="6377648" y="3350301"/>
              <a:ext cx="71466" cy="114857"/>
            </a:xfrm>
            <a:custGeom>
              <a:avLst/>
              <a:gdLst>
                <a:gd name="T0" fmla="*/ 38 w 38"/>
                <a:gd name="T1" fmla="*/ 81 h 81"/>
                <a:gd name="T2" fmla="*/ 22 w 38"/>
                <a:gd name="T3" fmla="*/ 81 h 81"/>
                <a:gd name="T4" fmla="*/ 22 w 38"/>
                <a:gd name="T5" fmla="*/ 24 h 81"/>
                <a:gd name="T6" fmla="*/ 11 w 38"/>
                <a:gd name="T7" fmla="*/ 30 h 81"/>
                <a:gd name="T8" fmla="*/ 0 w 38"/>
                <a:gd name="T9" fmla="*/ 35 h 81"/>
                <a:gd name="T10" fmla="*/ 0 w 38"/>
                <a:gd name="T11" fmla="*/ 21 h 81"/>
                <a:gd name="T12" fmla="*/ 5 w 38"/>
                <a:gd name="T13" fmla="*/ 19 h 81"/>
                <a:gd name="T14" fmla="*/ 14 w 38"/>
                <a:gd name="T15" fmla="*/ 13 h 81"/>
                <a:gd name="T16" fmla="*/ 19 w 38"/>
                <a:gd name="T17" fmla="*/ 8 h 81"/>
                <a:gd name="T18" fmla="*/ 24 w 38"/>
                <a:gd name="T19" fmla="*/ 0 h 81"/>
                <a:gd name="T20" fmla="*/ 38 w 38"/>
                <a:gd name="T21" fmla="*/ 0 h 81"/>
                <a:gd name="T22" fmla="*/ 38 w 38"/>
                <a:gd name="T23" fmla="*/ 81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81"/>
                <a:gd name="T38" fmla="*/ 38 w 38"/>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81">
                  <a:moveTo>
                    <a:pt x="38" y="81"/>
                  </a:moveTo>
                  <a:lnTo>
                    <a:pt x="22" y="81"/>
                  </a:lnTo>
                  <a:lnTo>
                    <a:pt x="22" y="24"/>
                  </a:lnTo>
                  <a:lnTo>
                    <a:pt x="11" y="30"/>
                  </a:lnTo>
                  <a:lnTo>
                    <a:pt x="0" y="35"/>
                  </a:lnTo>
                  <a:lnTo>
                    <a:pt x="0" y="21"/>
                  </a:lnTo>
                  <a:lnTo>
                    <a:pt x="5" y="19"/>
                  </a:lnTo>
                  <a:lnTo>
                    <a:pt x="14" y="13"/>
                  </a:lnTo>
                  <a:lnTo>
                    <a:pt x="19" y="8"/>
                  </a:lnTo>
                  <a:lnTo>
                    <a:pt x="24" y="0"/>
                  </a:lnTo>
                  <a:lnTo>
                    <a:pt x="38" y="0"/>
                  </a:lnTo>
                  <a:lnTo>
                    <a:pt x="38" y="81"/>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04" name="Freeform 239"/>
            <p:cNvSpPr>
              <a:spLocks noEditPoints="1"/>
            </p:cNvSpPr>
            <p:nvPr/>
          </p:nvSpPr>
          <p:spPr bwMode="auto">
            <a:xfrm>
              <a:off x="6490489" y="3350301"/>
              <a:ext cx="101557" cy="119111"/>
            </a:xfrm>
            <a:custGeom>
              <a:avLst/>
              <a:gdLst>
                <a:gd name="T0" fmla="*/ 27 w 54"/>
                <a:gd name="T1" fmla="*/ 0 h 84"/>
                <a:gd name="T2" fmla="*/ 38 w 54"/>
                <a:gd name="T3" fmla="*/ 2 h 84"/>
                <a:gd name="T4" fmla="*/ 46 w 54"/>
                <a:gd name="T5" fmla="*/ 8 h 84"/>
                <a:gd name="T6" fmla="*/ 52 w 54"/>
                <a:gd name="T7" fmla="*/ 13 h 84"/>
                <a:gd name="T8" fmla="*/ 54 w 54"/>
                <a:gd name="T9" fmla="*/ 21 h 84"/>
                <a:gd name="T10" fmla="*/ 54 w 54"/>
                <a:gd name="T11" fmla="*/ 32 h 84"/>
                <a:gd name="T12" fmla="*/ 54 w 54"/>
                <a:gd name="T13" fmla="*/ 43 h 84"/>
                <a:gd name="T14" fmla="*/ 54 w 54"/>
                <a:gd name="T15" fmla="*/ 54 h 84"/>
                <a:gd name="T16" fmla="*/ 54 w 54"/>
                <a:gd name="T17" fmla="*/ 62 h 84"/>
                <a:gd name="T18" fmla="*/ 52 w 54"/>
                <a:gd name="T19" fmla="*/ 70 h 84"/>
                <a:gd name="T20" fmla="*/ 46 w 54"/>
                <a:gd name="T21" fmla="*/ 76 h 84"/>
                <a:gd name="T22" fmla="*/ 38 w 54"/>
                <a:gd name="T23" fmla="*/ 81 h 84"/>
                <a:gd name="T24" fmla="*/ 27 w 54"/>
                <a:gd name="T25" fmla="*/ 84 h 84"/>
                <a:gd name="T26" fmla="*/ 16 w 54"/>
                <a:gd name="T27" fmla="*/ 81 h 84"/>
                <a:gd name="T28" fmla="*/ 8 w 54"/>
                <a:gd name="T29" fmla="*/ 76 h 84"/>
                <a:gd name="T30" fmla="*/ 3 w 54"/>
                <a:gd name="T31" fmla="*/ 62 h 84"/>
                <a:gd name="T32" fmla="*/ 0 w 54"/>
                <a:gd name="T33" fmla="*/ 40 h 84"/>
                <a:gd name="T34" fmla="*/ 3 w 54"/>
                <a:gd name="T35" fmla="*/ 32 h 84"/>
                <a:gd name="T36" fmla="*/ 3 w 54"/>
                <a:gd name="T37" fmla="*/ 21 h 84"/>
                <a:gd name="T38" fmla="*/ 5 w 54"/>
                <a:gd name="T39" fmla="*/ 13 h 84"/>
                <a:gd name="T40" fmla="*/ 8 w 54"/>
                <a:gd name="T41" fmla="*/ 8 h 84"/>
                <a:gd name="T42" fmla="*/ 16 w 54"/>
                <a:gd name="T43" fmla="*/ 2 h 84"/>
                <a:gd name="T44" fmla="*/ 27 w 54"/>
                <a:gd name="T45" fmla="*/ 0 h 84"/>
                <a:gd name="T46" fmla="*/ 27 w 54"/>
                <a:gd name="T47" fmla="*/ 13 h 84"/>
                <a:gd name="T48" fmla="*/ 24 w 54"/>
                <a:gd name="T49" fmla="*/ 13 h 84"/>
                <a:gd name="T50" fmla="*/ 24 w 54"/>
                <a:gd name="T51" fmla="*/ 16 h 84"/>
                <a:gd name="T52" fmla="*/ 22 w 54"/>
                <a:gd name="T53" fmla="*/ 19 h 84"/>
                <a:gd name="T54" fmla="*/ 19 w 54"/>
                <a:gd name="T55" fmla="*/ 21 h 84"/>
                <a:gd name="T56" fmla="*/ 19 w 54"/>
                <a:gd name="T57" fmla="*/ 30 h 84"/>
                <a:gd name="T58" fmla="*/ 19 w 54"/>
                <a:gd name="T59" fmla="*/ 43 h 84"/>
                <a:gd name="T60" fmla="*/ 19 w 54"/>
                <a:gd name="T61" fmla="*/ 54 h 84"/>
                <a:gd name="T62" fmla="*/ 19 w 54"/>
                <a:gd name="T63" fmla="*/ 62 h 84"/>
                <a:gd name="T64" fmla="*/ 22 w 54"/>
                <a:gd name="T65" fmla="*/ 68 h 84"/>
                <a:gd name="T66" fmla="*/ 24 w 54"/>
                <a:gd name="T67" fmla="*/ 68 h 84"/>
                <a:gd name="T68" fmla="*/ 24 w 54"/>
                <a:gd name="T69" fmla="*/ 70 h 84"/>
                <a:gd name="T70" fmla="*/ 27 w 54"/>
                <a:gd name="T71" fmla="*/ 70 h 84"/>
                <a:gd name="T72" fmla="*/ 30 w 54"/>
                <a:gd name="T73" fmla="*/ 70 h 84"/>
                <a:gd name="T74" fmla="*/ 33 w 54"/>
                <a:gd name="T75" fmla="*/ 68 h 84"/>
                <a:gd name="T76" fmla="*/ 35 w 54"/>
                <a:gd name="T77" fmla="*/ 68 h 84"/>
                <a:gd name="T78" fmla="*/ 38 w 54"/>
                <a:gd name="T79" fmla="*/ 62 h 84"/>
                <a:gd name="T80" fmla="*/ 38 w 54"/>
                <a:gd name="T81" fmla="*/ 54 h 84"/>
                <a:gd name="T82" fmla="*/ 38 w 54"/>
                <a:gd name="T83" fmla="*/ 43 h 84"/>
                <a:gd name="T84" fmla="*/ 38 w 54"/>
                <a:gd name="T85" fmla="*/ 30 h 84"/>
                <a:gd name="T86" fmla="*/ 38 w 54"/>
                <a:gd name="T87" fmla="*/ 21 h 84"/>
                <a:gd name="T88" fmla="*/ 35 w 54"/>
                <a:gd name="T89" fmla="*/ 19 h 84"/>
                <a:gd name="T90" fmla="*/ 33 w 54"/>
                <a:gd name="T91" fmla="*/ 16 h 84"/>
                <a:gd name="T92" fmla="*/ 30 w 54"/>
                <a:gd name="T93" fmla="*/ 13 h 84"/>
                <a:gd name="T94" fmla="*/ 27 w 54"/>
                <a:gd name="T95" fmla="*/ 13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84"/>
                <a:gd name="T146" fmla="*/ 54 w 54"/>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84">
                  <a:moveTo>
                    <a:pt x="27" y="0"/>
                  </a:moveTo>
                  <a:lnTo>
                    <a:pt x="38" y="2"/>
                  </a:lnTo>
                  <a:lnTo>
                    <a:pt x="46" y="8"/>
                  </a:lnTo>
                  <a:lnTo>
                    <a:pt x="52" y="13"/>
                  </a:lnTo>
                  <a:lnTo>
                    <a:pt x="54" y="21"/>
                  </a:lnTo>
                  <a:lnTo>
                    <a:pt x="54" y="32"/>
                  </a:lnTo>
                  <a:lnTo>
                    <a:pt x="54" y="43"/>
                  </a:lnTo>
                  <a:lnTo>
                    <a:pt x="54" y="54"/>
                  </a:lnTo>
                  <a:lnTo>
                    <a:pt x="54" y="62"/>
                  </a:lnTo>
                  <a:lnTo>
                    <a:pt x="52" y="70"/>
                  </a:lnTo>
                  <a:lnTo>
                    <a:pt x="46" y="76"/>
                  </a:lnTo>
                  <a:lnTo>
                    <a:pt x="38" y="81"/>
                  </a:lnTo>
                  <a:lnTo>
                    <a:pt x="27" y="84"/>
                  </a:lnTo>
                  <a:lnTo>
                    <a:pt x="16" y="81"/>
                  </a:lnTo>
                  <a:lnTo>
                    <a:pt x="8" y="76"/>
                  </a:lnTo>
                  <a:lnTo>
                    <a:pt x="3" y="62"/>
                  </a:lnTo>
                  <a:lnTo>
                    <a:pt x="0" y="40"/>
                  </a:lnTo>
                  <a:lnTo>
                    <a:pt x="3" y="32"/>
                  </a:lnTo>
                  <a:lnTo>
                    <a:pt x="3" y="21"/>
                  </a:lnTo>
                  <a:lnTo>
                    <a:pt x="5" y="13"/>
                  </a:lnTo>
                  <a:lnTo>
                    <a:pt x="8" y="8"/>
                  </a:lnTo>
                  <a:lnTo>
                    <a:pt x="16" y="2"/>
                  </a:lnTo>
                  <a:lnTo>
                    <a:pt x="27" y="0"/>
                  </a:lnTo>
                  <a:close/>
                  <a:moveTo>
                    <a:pt x="27" y="13"/>
                  </a:moveTo>
                  <a:lnTo>
                    <a:pt x="24" y="13"/>
                  </a:lnTo>
                  <a:lnTo>
                    <a:pt x="24" y="16"/>
                  </a:lnTo>
                  <a:lnTo>
                    <a:pt x="22" y="19"/>
                  </a:lnTo>
                  <a:lnTo>
                    <a:pt x="19" y="21"/>
                  </a:lnTo>
                  <a:lnTo>
                    <a:pt x="19" y="30"/>
                  </a:lnTo>
                  <a:lnTo>
                    <a:pt x="19" y="43"/>
                  </a:lnTo>
                  <a:lnTo>
                    <a:pt x="19" y="54"/>
                  </a:lnTo>
                  <a:lnTo>
                    <a:pt x="19" y="62"/>
                  </a:lnTo>
                  <a:lnTo>
                    <a:pt x="22" y="68"/>
                  </a:lnTo>
                  <a:lnTo>
                    <a:pt x="24" y="68"/>
                  </a:lnTo>
                  <a:lnTo>
                    <a:pt x="24" y="70"/>
                  </a:lnTo>
                  <a:lnTo>
                    <a:pt x="27" y="70"/>
                  </a:lnTo>
                  <a:lnTo>
                    <a:pt x="30" y="70"/>
                  </a:lnTo>
                  <a:lnTo>
                    <a:pt x="33" y="68"/>
                  </a:lnTo>
                  <a:lnTo>
                    <a:pt x="35" y="68"/>
                  </a:lnTo>
                  <a:lnTo>
                    <a:pt x="38" y="62"/>
                  </a:lnTo>
                  <a:lnTo>
                    <a:pt x="38" y="54"/>
                  </a:lnTo>
                  <a:lnTo>
                    <a:pt x="38" y="43"/>
                  </a:lnTo>
                  <a:lnTo>
                    <a:pt x="38" y="30"/>
                  </a:lnTo>
                  <a:lnTo>
                    <a:pt x="38" y="21"/>
                  </a:lnTo>
                  <a:lnTo>
                    <a:pt x="35" y="19"/>
                  </a:lnTo>
                  <a:lnTo>
                    <a:pt x="33" y="16"/>
                  </a:lnTo>
                  <a:lnTo>
                    <a:pt x="30" y="13"/>
                  </a:lnTo>
                  <a:lnTo>
                    <a:pt x="27" y="13"/>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05" name="Freeform 240"/>
            <p:cNvSpPr>
              <a:spLocks noEditPoints="1"/>
            </p:cNvSpPr>
            <p:nvPr/>
          </p:nvSpPr>
          <p:spPr bwMode="auto">
            <a:xfrm>
              <a:off x="6612733" y="3350301"/>
              <a:ext cx="103437" cy="119111"/>
            </a:xfrm>
            <a:custGeom>
              <a:avLst/>
              <a:gdLst>
                <a:gd name="T0" fmla="*/ 28 w 55"/>
                <a:gd name="T1" fmla="*/ 0 h 84"/>
                <a:gd name="T2" fmla="*/ 38 w 55"/>
                <a:gd name="T3" fmla="*/ 2 h 84"/>
                <a:gd name="T4" fmla="*/ 47 w 55"/>
                <a:gd name="T5" fmla="*/ 8 h 84"/>
                <a:gd name="T6" fmla="*/ 52 w 55"/>
                <a:gd name="T7" fmla="*/ 13 h 84"/>
                <a:gd name="T8" fmla="*/ 55 w 55"/>
                <a:gd name="T9" fmla="*/ 21 h 84"/>
                <a:gd name="T10" fmla="*/ 55 w 55"/>
                <a:gd name="T11" fmla="*/ 32 h 84"/>
                <a:gd name="T12" fmla="*/ 55 w 55"/>
                <a:gd name="T13" fmla="*/ 43 h 84"/>
                <a:gd name="T14" fmla="*/ 55 w 55"/>
                <a:gd name="T15" fmla="*/ 54 h 84"/>
                <a:gd name="T16" fmla="*/ 55 w 55"/>
                <a:gd name="T17" fmla="*/ 62 h 84"/>
                <a:gd name="T18" fmla="*/ 52 w 55"/>
                <a:gd name="T19" fmla="*/ 70 h 84"/>
                <a:gd name="T20" fmla="*/ 47 w 55"/>
                <a:gd name="T21" fmla="*/ 76 h 84"/>
                <a:gd name="T22" fmla="*/ 38 w 55"/>
                <a:gd name="T23" fmla="*/ 81 h 84"/>
                <a:gd name="T24" fmla="*/ 28 w 55"/>
                <a:gd name="T25" fmla="*/ 84 h 84"/>
                <a:gd name="T26" fmla="*/ 17 w 55"/>
                <a:gd name="T27" fmla="*/ 81 h 84"/>
                <a:gd name="T28" fmla="*/ 9 w 55"/>
                <a:gd name="T29" fmla="*/ 76 h 84"/>
                <a:gd name="T30" fmla="*/ 3 w 55"/>
                <a:gd name="T31" fmla="*/ 62 h 84"/>
                <a:gd name="T32" fmla="*/ 0 w 55"/>
                <a:gd name="T33" fmla="*/ 40 h 84"/>
                <a:gd name="T34" fmla="*/ 3 w 55"/>
                <a:gd name="T35" fmla="*/ 32 h 84"/>
                <a:gd name="T36" fmla="*/ 3 w 55"/>
                <a:gd name="T37" fmla="*/ 21 h 84"/>
                <a:gd name="T38" fmla="*/ 6 w 55"/>
                <a:gd name="T39" fmla="*/ 13 h 84"/>
                <a:gd name="T40" fmla="*/ 9 w 55"/>
                <a:gd name="T41" fmla="*/ 8 h 84"/>
                <a:gd name="T42" fmla="*/ 17 w 55"/>
                <a:gd name="T43" fmla="*/ 2 h 84"/>
                <a:gd name="T44" fmla="*/ 28 w 55"/>
                <a:gd name="T45" fmla="*/ 0 h 84"/>
                <a:gd name="T46" fmla="*/ 28 w 55"/>
                <a:gd name="T47" fmla="*/ 13 h 84"/>
                <a:gd name="T48" fmla="*/ 25 w 55"/>
                <a:gd name="T49" fmla="*/ 13 h 84"/>
                <a:gd name="T50" fmla="*/ 22 w 55"/>
                <a:gd name="T51" fmla="*/ 16 h 84"/>
                <a:gd name="T52" fmla="*/ 22 w 55"/>
                <a:gd name="T53" fmla="*/ 19 h 84"/>
                <a:gd name="T54" fmla="*/ 19 w 55"/>
                <a:gd name="T55" fmla="*/ 21 h 84"/>
                <a:gd name="T56" fmla="*/ 19 w 55"/>
                <a:gd name="T57" fmla="*/ 30 h 84"/>
                <a:gd name="T58" fmla="*/ 19 w 55"/>
                <a:gd name="T59" fmla="*/ 43 h 84"/>
                <a:gd name="T60" fmla="*/ 19 w 55"/>
                <a:gd name="T61" fmla="*/ 54 h 84"/>
                <a:gd name="T62" fmla="*/ 19 w 55"/>
                <a:gd name="T63" fmla="*/ 62 h 84"/>
                <a:gd name="T64" fmla="*/ 22 w 55"/>
                <a:gd name="T65" fmla="*/ 68 h 84"/>
                <a:gd name="T66" fmla="*/ 25 w 55"/>
                <a:gd name="T67" fmla="*/ 68 h 84"/>
                <a:gd name="T68" fmla="*/ 25 w 55"/>
                <a:gd name="T69" fmla="*/ 70 h 84"/>
                <a:gd name="T70" fmla="*/ 28 w 55"/>
                <a:gd name="T71" fmla="*/ 70 h 84"/>
                <a:gd name="T72" fmla="*/ 30 w 55"/>
                <a:gd name="T73" fmla="*/ 70 h 84"/>
                <a:gd name="T74" fmla="*/ 33 w 55"/>
                <a:gd name="T75" fmla="*/ 68 h 84"/>
                <a:gd name="T76" fmla="*/ 36 w 55"/>
                <a:gd name="T77" fmla="*/ 68 h 84"/>
                <a:gd name="T78" fmla="*/ 38 w 55"/>
                <a:gd name="T79" fmla="*/ 62 h 84"/>
                <a:gd name="T80" fmla="*/ 38 w 55"/>
                <a:gd name="T81" fmla="*/ 54 h 84"/>
                <a:gd name="T82" fmla="*/ 38 w 55"/>
                <a:gd name="T83" fmla="*/ 43 h 84"/>
                <a:gd name="T84" fmla="*/ 38 w 55"/>
                <a:gd name="T85" fmla="*/ 30 h 84"/>
                <a:gd name="T86" fmla="*/ 38 w 55"/>
                <a:gd name="T87" fmla="*/ 21 h 84"/>
                <a:gd name="T88" fmla="*/ 36 w 55"/>
                <a:gd name="T89" fmla="*/ 19 h 84"/>
                <a:gd name="T90" fmla="*/ 33 w 55"/>
                <a:gd name="T91" fmla="*/ 16 h 84"/>
                <a:gd name="T92" fmla="*/ 30 w 55"/>
                <a:gd name="T93" fmla="*/ 13 h 84"/>
                <a:gd name="T94" fmla="*/ 28 w 55"/>
                <a:gd name="T95" fmla="*/ 13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4"/>
                <a:gd name="T146" fmla="*/ 55 w 55"/>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4">
                  <a:moveTo>
                    <a:pt x="28" y="0"/>
                  </a:moveTo>
                  <a:lnTo>
                    <a:pt x="38" y="2"/>
                  </a:lnTo>
                  <a:lnTo>
                    <a:pt x="47" y="8"/>
                  </a:lnTo>
                  <a:lnTo>
                    <a:pt x="52" y="13"/>
                  </a:lnTo>
                  <a:lnTo>
                    <a:pt x="55" y="21"/>
                  </a:lnTo>
                  <a:lnTo>
                    <a:pt x="55" y="32"/>
                  </a:lnTo>
                  <a:lnTo>
                    <a:pt x="55" y="43"/>
                  </a:lnTo>
                  <a:lnTo>
                    <a:pt x="55" y="54"/>
                  </a:lnTo>
                  <a:lnTo>
                    <a:pt x="55" y="62"/>
                  </a:lnTo>
                  <a:lnTo>
                    <a:pt x="52" y="70"/>
                  </a:lnTo>
                  <a:lnTo>
                    <a:pt x="47" y="76"/>
                  </a:lnTo>
                  <a:lnTo>
                    <a:pt x="38" y="81"/>
                  </a:lnTo>
                  <a:lnTo>
                    <a:pt x="28" y="84"/>
                  </a:lnTo>
                  <a:lnTo>
                    <a:pt x="17" y="81"/>
                  </a:lnTo>
                  <a:lnTo>
                    <a:pt x="9" y="76"/>
                  </a:lnTo>
                  <a:lnTo>
                    <a:pt x="3" y="62"/>
                  </a:lnTo>
                  <a:lnTo>
                    <a:pt x="0" y="40"/>
                  </a:lnTo>
                  <a:lnTo>
                    <a:pt x="3" y="32"/>
                  </a:lnTo>
                  <a:lnTo>
                    <a:pt x="3" y="21"/>
                  </a:lnTo>
                  <a:lnTo>
                    <a:pt x="6" y="13"/>
                  </a:lnTo>
                  <a:lnTo>
                    <a:pt x="9" y="8"/>
                  </a:lnTo>
                  <a:lnTo>
                    <a:pt x="17" y="2"/>
                  </a:lnTo>
                  <a:lnTo>
                    <a:pt x="28" y="0"/>
                  </a:lnTo>
                  <a:close/>
                  <a:moveTo>
                    <a:pt x="28" y="13"/>
                  </a:moveTo>
                  <a:lnTo>
                    <a:pt x="25" y="13"/>
                  </a:lnTo>
                  <a:lnTo>
                    <a:pt x="22" y="16"/>
                  </a:lnTo>
                  <a:lnTo>
                    <a:pt x="22" y="19"/>
                  </a:lnTo>
                  <a:lnTo>
                    <a:pt x="19" y="21"/>
                  </a:lnTo>
                  <a:lnTo>
                    <a:pt x="19" y="30"/>
                  </a:lnTo>
                  <a:lnTo>
                    <a:pt x="19" y="43"/>
                  </a:lnTo>
                  <a:lnTo>
                    <a:pt x="19" y="54"/>
                  </a:lnTo>
                  <a:lnTo>
                    <a:pt x="19" y="62"/>
                  </a:lnTo>
                  <a:lnTo>
                    <a:pt x="22" y="68"/>
                  </a:lnTo>
                  <a:lnTo>
                    <a:pt x="25" y="68"/>
                  </a:lnTo>
                  <a:lnTo>
                    <a:pt x="25" y="70"/>
                  </a:lnTo>
                  <a:lnTo>
                    <a:pt x="28" y="70"/>
                  </a:lnTo>
                  <a:lnTo>
                    <a:pt x="30" y="70"/>
                  </a:lnTo>
                  <a:lnTo>
                    <a:pt x="33" y="68"/>
                  </a:lnTo>
                  <a:lnTo>
                    <a:pt x="36" y="68"/>
                  </a:lnTo>
                  <a:lnTo>
                    <a:pt x="38" y="62"/>
                  </a:lnTo>
                  <a:lnTo>
                    <a:pt x="38" y="54"/>
                  </a:lnTo>
                  <a:lnTo>
                    <a:pt x="38" y="43"/>
                  </a:lnTo>
                  <a:lnTo>
                    <a:pt x="38" y="30"/>
                  </a:lnTo>
                  <a:lnTo>
                    <a:pt x="38" y="21"/>
                  </a:lnTo>
                  <a:lnTo>
                    <a:pt x="36" y="19"/>
                  </a:lnTo>
                  <a:lnTo>
                    <a:pt x="33" y="16"/>
                  </a:lnTo>
                  <a:lnTo>
                    <a:pt x="30" y="13"/>
                  </a:lnTo>
                  <a:lnTo>
                    <a:pt x="28" y="13"/>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06" name="Freeform 241"/>
            <p:cNvSpPr>
              <a:spLocks noEditPoints="1"/>
            </p:cNvSpPr>
            <p:nvPr/>
          </p:nvSpPr>
          <p:spPr bwMode="auto">
            <a:xfrm>
              <a:off x="6736858" y="3350301"/>
              <a:ext cx="101557" cy="119111"/>
            </a:xfrm>
            <a:custGeom>
              <a:avLst/>
              <a:gdLst>
                <a:gd name="T0" fmla="*/ 27 w 54"/>
                <a:gd name="T1" fmla="*/ 0 h 84"/>
                <a:gd name="T2" fmla="*/ 38 w 54"/>
                <a:gd name="T3" fmla="*/ 2 h 84"/>
                <a:gd name="T4" fmla="*/ 46 w 54"/>
                <a:gd name="T5" fmla="*/ 8 h 84"/>
                <a:gd name="T6" fmla="*/ 52 w 54"/>
                <a:gd name="T7" fmla="*/ 13 h 84"/>
                <a:gd name="T8" fmla="*/ 54 w 54"/>
                <a:gd name="T9" fmla="*/ 21 h 84"/>
                <a:gd name="T10" fmla="*/ 54 w 54"/>
                <a:gd name="T11" fmla="*/ 32 h 84"/>
                <a:gd name="T12" fmla="*/ 54 w 54"/>
                <a:gd name="T13" fmla="*/ 43 h 84"/>
                <a:gd name="T14" fmla="*/ 54 w 54"/>
                <a:gd name="T15" fmla="*/ 54 h 84"/>
                <a:gd name="T16" fmla="*/ 54 w 54"/>
                <a:gd name="T17" fmla="*/ 62 h 84"/>
                <a:gd name="T18" fmla="*/ 52 w 54"/>
                <a:gd name="T19" fmla="*/ 70 h 84"/>
                <a:gd name="T20" fmla="*/ 46 w 54"/>
                <a:gd name="T21" fmla="*/ 76 h 84"/>
                <a:gd name="T22" fmla="*/ 38 w 54"/>
                <a:gd name="T23" fmla="*/ 81 h 84"/>
                <a:gd name="T24" fmla="*/ 27 w 54"/>
                <a:gd name="T25" fmla="*/ 84 h 84"/>
                <a:gd name="T26" fmla="*/ 16 w 54"/>
                <a:gd name="T27" fmla="*/ 81 h 84"/>
                <a:gd name="T28" fmla="*/ 8 w 54"/>
                <a:gd name="T29" fmla="*/ 76 h 84"/>
                <a:gd name="T30" fmla="*/ 2 w 54"/>
                <a:gd name="T31" fmla="*/ 62 h 84"/>
                <a:gd name="T32" fmla="*/ 0 w 54"/>
                <a:gd name="T33" fmla="*/ 40 h 84"/>
                <a:gd name="T34" fmla="*/ 2 w 54"/>
                <a:gd name="T35" fmla="*/ 32 h 84"/>
                <a:gd name="T36" fmla="*/ 2 w 54"/>
                <a:gd name="T37" fmla="*/ 21 h 84"/>
                <a:gd name="T38" fmla="*/ 5 w 54"/>
                <a:gd name="T39" fmla="*/ 13 h 84"/>
                <a:gd name="T40" fmla="*/ 8 w 54"/>
                <a:gd name="T41" fmla="*/ 8 h 84"/>
                <a:gd name="T42" fmla="*/ 16 w 54"/>
                <a:gd name="T43" fmla="*/ 2 h 84"/>
                <a:gd name="T44" fmla="*/ 27 w 54"/>
                <a:gd name="T45" fmla="*/ 0 h 84"/>
                <a:gd name="T46" fmla="*/ 27 w 54"/>
                <a:gd name="T47" fmla="*/ 13 h 84"/>
                <a:gd name="T48" fmla="*/ 24 w 54"/>
                <a:gd name="T49" fmla="*/ 13 h 84"/>
                <a:gd name="T50" fmla="*/ 22 w 54"/>
                <a:gd name="T51" fmla="*/ 16 h 84"/>
                <a:gd name="T52" fmla="*/ 22 w 54"/>
                <a:gd name="T53" fmla="*/ 19 h 84"/>
                <a:gd name="T54" fmla="*/ 19 w 54"/>
                <a:gd name="T55" fmla="*/ 21 h 84"/>
                <a:gd name="T56" fmla="*/ 19 w 54"/>
                <a:gd name="T57" fmla="*/ 30 h 84"/>
                <a:gd name="T58" fmla="*/ 19 w 54"/>
                <a:gd name="T59" fmla="*/ 43 h 84"/>
                <a:gd name="T60" fmla="*/ 19 w 54"/>
                <a:gd name="T61" fmla="*/ 54 h 84"/>
                <a:gd name="T62" fmla="*/ 19 w 54"/>
                <a:gd name="T63" fmla="*/ 62 h 84"/>
                <a:gd name="T64" fmla="*/ 22 w 54"/>
                <a:gd name="T65" fmla="*/ 68 h 84"/>
                <a:gd name="T66" fmla="*/ 24 w 54"/>
                <a:gd name="T67" fmla="*/ 68 h 84"/>
                <a:gd name="T68" fmla="*/ 24 w 54"/>
                <a:gd name="T69" fmla="*/ 70 h 84"/>
                <a:gd name="T70" fmla="*/ 27 w 54"/>
                <a:gd name="T71" fmla="*/ 70 h 84"/>
                <a:gd name="T72" fmla="*/ 30 w 54"/>
                <a:gd name="T73" fmla="*/ 70 h 84"/>
                <a:gd name="T74" fmla="*/ 32 w 54"/>
                <a:gd name="T75" fmla="*/ 68 h 84"/>
                <a:gd name="T76" fmla="*/ 35 w 54"/>
                <a:gd name="T77" fmla="*/ 68 h 84"/>
                <a:gd name="T78" fmla="*/ 38 w 54"/>
                <a:gd name="T79" fmla="*/ 62 h 84"/>
                <a:gd name="T80" fmla="*/ 38 w 54"/>
                <a:gd name="T81" fmla="*/ 54 h 84"/>
                <a:gd name="T82" fmla="*/ 38 w 54"/>
                <a:gd name="T83" fmla="*/ 43 h 84"/>
                <a:gd name="T84" fmla="*/ 38 w 54"/>
                <a:gd name="T85" fmla="*/ 30 h 84"/>
                <a:gd name="T86" fmla="*/ 38 w 54"/>
                <a:gd name="T87" fmla="*/ 21 h 84"/>
                <a:gd name="T88" fmla="*/ 35 w 54"/>
                <a:gd name="T89" fmla="*/ 19 h 84"/>
                <a:gd name="T90" fmla="*/ 32 w 54"/>
                <a:gd name="T91" fmla="*/ 16 h 84"/>
                <a:gd name="T92" fmla="*/ 30 w 54"/>
                <a:gd name="T93" fmla="*/ 13 h 84"/>
                <a:gd name="T94" fmla="*/ 27 w 54"/>
                <a:gd name="T95" fmla="*/ 13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84"/>
                <a:gd name="T146" fmla="*/ 54 w 54"/>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84">
                  <a:moveTo>
                    <a:pt x="27" y="0"/>
                  </a:moveTo>
                  <a:lnTo>
                    <a:pt x="38" y="2"/>
                  </a:lnTo>
                  <a:lnTo>
                    <a:pt x="46" y="8"/>
                  </a:lnTo>
                  <a:lnTo>
                    <a:pt x="52" y="13"/>
                  </a:lnTo>
                  <a:lnTo>
                    <a:pt x="54" y="21"/>
                  </a:lnTo>
                  <a:lnTo>
                    <a:pt x="54" y="32"/>
                  </a:lnTo>
                  <a:lnTo>
                    <a:pt x="54" y="43"/>
                  </a:lnTo>
                  <a:lnTo>
                    <a:pt x="54" y="54"/>
                  </a:lnTo>
                  <a:lnTo>
                    <a:pt x="54" y="62"/>
                  </a:lnTo>
                  <a:lnTo>
                    <a:pt x="52" y="70"/>
                  </a:lnTo>
                  <a:lnTo>
                    <a:pt x="46" y="76"/>
                  </a:lnTo>
                  <a:lnTo>
                    <a:pt x="38" y="81"/>
                  </a:lnTo>
                  <a:lnTo>
                    <a:pt x="27" y="84"/>
                  </a:lnTo>
                  <a:lnTo>
                    <a:pt x="16" y="81"/>
                  </a:lnTo>
                  <a:lnTo>
                    <a:pt x="8" y="76"/>
                  </a:lnTo>
                  <a:lnTo>
                    <a:pt x="2" y="62"/>
                  </a:lnTo>
                  <a:lnTo>
                    <a:pt x="0" y="40"/>
                  </a:lnTo>
                  <a:lnTo>
                    <a:pt x="2" y="32"/>
                  </a:lnTo>
                  <a:lnTo>
                    <a:pt x="2" y="21"/>
                  </a:lnTo>
                  <a:lnTo>
                    <a:pt x="5" y="13"/>
                  </a:lnTo>
                  <a:lnTo>
                    <a:pt x="8" y="8"/>
                  </a:lnTo>
                  <a:lnTo>
                    <a:pt x="16" y="2"/>
                  </a:lnTo>
                  <a:lnTo>
                    <a:pt x="27" y="0"/>
                  </a:lnTo>
                  <a:close/>
                  <a:moveTo>
                    <a:pt x="27" y="13"/>
                  </a:moveTo>
                  <a:lnTo>
                    <a:pt x="24" y="13"/>
                  </a:lnTo>
                  <a:lnTo>
                    <a:pt x="22" y="16"/>
                  </a:lnTo>
                  <a:lnTo>
                    <a:pt x="22" y="19"/>
                  </a:lnTo>
                  <a:lnTo>
                    <a:pt x="19" y="21"/>
                  </a:lnTo>
                  <a:lnTo>
                    <a:pt x="19" y="30"/>
                  </a:lnTo>
                  <a:lnTo>
                    <a:pt x="19" y="43"/>
                  </a:lnTo>
                  <a:lnTo>
                    <a:pt x="19" y="54"/>
                  </a:lnTo>
                  <a:lnTo>
                    <a:pt x="19" y="62"/>
                  </a:lnTo>
                  <a:lnTo>
                    <a:pt x="22" y="68"/>
                  </a:lnTo>
                  <a:lnTo>
                    <a:pt x="24" y="68"/>
                  </a:lnTo>
                  <a:lnTo>
                    <a:pt x="24" y="70"/>
                  </a:lnTo>
                  <a:lnTo>
                    <a:pt x="27" y="70"/>
                  </a:lnTo>
                  <a:lnTo>
                    <a:pt x="30" y="70"/>
                  </a:lnTo>
                  <a:lnTo>
                    <a:pt x="32" y="68"/>
                  </a:lnTo>
                  <a:lnTo>
                    <a:pt x="35" y="68"/>
                  </a:lnTo>
                  <a:lnTo>
                    <a:pt x="38" y="62"/>
                  </a:lnTo>
                  <a:lnTo>
                    <a:pt x="38" y="54"/>
                  </a:lnTo>
                  <a:lnTo>
                    <a:pt x="38" y="43"/>
                  </a:lnTo>
                  <a:lnTo>
                    <a:pt x="38" y="30"/>
                  </a:lnTo>
                  <a:lnTo>
                    <a:pt x="38" y="21"/>
                  </a:lnTo>
                  <a:lnTo>
                    <a:pt x="35" y="19"/>
                  </a:lnTo>
                  <a:lnTo>
                    <a:pt x="32" y="16"/>
                  </a:lnTo>
                  <a:lnTo>
                    <a:pt x="30" y="13"/>
                  </a:lnTo>
                  <a:lnTo>
                    <a:pt x="27" y="13"/>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07" name="Freeform 242"/>
            <p:cNvSpPr>
              <a:spLocks/>
            </p:cNvSpPr>
            <p:nvPr/>
          </p:nvSpPr>
          <p:spPr bwMode="auto">
            <a:xfrm>
              <a:off x="6309944" y="2547720"/>
              <a:ext cx="67705" cy="116275"/>
            </a:xfrm>
            <a:custGeom>
              <a:avLst/>
              <a:gdLst>
                <a:gd name="T0" fmla="*/ 36 w 36"/>
                <a:gd name="T1" fmla="*/ 82 h 82"/>
                <a:gd name="T2" fmla="*/ 22 w 36"/>
                <a:gd name="T3" fmla="*/ 82 h 82"/>
                <a:gd name="T4" fmla="*/ 22 w 36"/>
                <a:gd name="T5" fmla="*/ 22 h 82"/>
                <a:gd name="T6" fmla="*/ 11 w 36"/>
                <a:gd name="T7" fmla="*/ 30 h 82"/>
                <a:gd name="T8" fmla="*/ 0 w 36"/>
                <a:gd name="T9" fmla="*/ 35 h 82"/>
                <a:gd name="T10" fmla="*/ 0 w 36"/>
                <a:gd name="T11" fmla="*/ 22 h 82"/>
                <a:gd name="T12" fmla="*/ 6 w 36"/>
                <a:gd name="T13" fmla="*/ 16 h 82"/>
                <a:gd name="T14" fmla="*/ 14 w 36"/>
                <a:gd name="T15" fmla="*/ 14 h 82"/>
                <a:gd name="T16" fmla="*/ 20 w 36"/>
                <a:gd name="T17" fmla="*/ 5 h 82"/>
                <a:gd name="T18" fmla="*/ 25 w 36"/>
                <a:gd name="T19" fmla="*/ 0 h 82"/>
                <a:gd name="T20" fmla="*/ 36 w 36"/>
                <a:gd name="T21" fmla="*/ 0 h 82"/>
                <a:gd name="T22" fmla="*/ 36 w 36"/>
                <a:gd name="T23" fmla="*/ 82 h 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82"/>
                <a:gd name="T38" fmla="*/ 36 w 36"/>
                <a:gd name="T39" fmla="*/ 82 h 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82">
                  <a:moveTo>
                    <a:pt x="36" y="82"/>
                  </a:moveTo>
                  <a:lnTo>
                    <a:pt x="22" y="82"/>
                  </a:lnTo>
                  <a:lnTo>
                    <a:pt x="22" y="22"/>
                  </a:lnTo>
                  <a:lnTo>
                    <a:pt x="11" y="30"/>
                  </a:lnTo>
                  <a:lnTo>
                    <a:pt x="0" y="35"/>
                  </a:lnTo>
                  <a:lnTo>
                    <a:pt x="0" y="22"/>
                  </a:lnTo>
                  <a:lnTo>
                    <a:pt x="6" y="16"/>
                  </a:lnTo>
                  <a:lnTo>
                    <a:pt x="14" y="14"/>
                  </a:lnTo>
                  <a:lnTo>
                    <a:pt x="20" y="5"/>
                  </a:lnTo>
                  <a:lnTo>
                    <a:pt x="25" y="0"/>
                  </a:lnTo>
                  <a:lnTo>
                    <a:pt x="36" y="0"/>
                  </a:lnTo>
                  <a:lnTo>
                    <a:pt x="36" y="82"/>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08" name="Freeform 243"/>
            <p:cNvSpPr>
              <a:spLocks/>
            </p:cNvSpPr>
            <p:nvPr/>
          </p:nvSpPr>
          <p:spPr bwMode="auto">
            <a:xfrm>
              <a:off x="6422784" y="2547720"/>
              <a:ext cx="109079" cy="119111"/>
            </a:xfrm>
            <a:custGeom>
              <a:avLst/>
              <a:gdLst>
                <a:gd name="T0" fmla="*/ 0 w 58"/>
                <a:gd name="T1" fmla="*/ 60 h 84"/>
                <a:gd name="T2" fmla="*/ 17 w 58"/>
                <a:gd name="T3" fmla="*/ 60 h 84"/>
                <a:gd name="T4" fmla="*/ 20 w 58"/>
                <a:gd name="T5" fmla="*/ 65 h 84"/>
                <a:gd name="T6" fmla="*/ 22 w 58"/>
                <a:gd name="T7" fmla="*/ 68 h 84"/>
                <a:gd name="T8" fmla="*/ 25 w 58"/>
                <a:gd name="T9" fmla="*/ 71 h 84"/>
                <a:gd name="T10" fmla="*/ 30 w 58"/>
                <a:gd name="T11" fmla="*/ 71 h 84"/>
                <a:gd name="T12" fmla="*/ 33 w 58"/>
                <a:gd name="T13" fmla="*/ 71 h 84"/>
                <a:gd name="T14" fmla="*/ 39 w 58"/>
                <a:gd name="T15" fmla="*/ 68 h 84"/>
                <a:gd name="T16" fmla="*/ 41 w 58"/>
                <a:gd name="T17" fmla="*/ 63 h 84"/>
                <a:gd name="T18" fmla="*/ 41 w 58"/>
                <a:gd name="T19" fmla="*/ 54 h 84"/>
                <a:gd name="T20" fmla="*/ 41 w 58"/>
                <a:gd name="T21" fmla="*/ 49 h 84"/>
                <a:gd name="T22" fmla="*/ 39 w 58"/>
                <a:gd name="T23" fmla="*/ 44 h 84"/>
                <a:gd name="T24" fmla="*/ 33 w 58"/>
                <a:gd name="T25" fmla="*/ 41 h 84"/>
                <a:gd name="T26" fmla="*/ 28 w 58"/>
                <a:gd name="T27" fmla="*/ 41 h 84"/>
                <a:gd name="T28" fmla="*/ 22 w 58"/>
                <a:gd name="T29" fmla="*/ 41 h 84"/>
                <a:gd name="T30" fmla="*/ 17 w 58"/>
                <a:gd name="T31" fmla="*/ 46 h 84"/>
                <a:gd name="T32" fmla="*/ 3 w 58"/>
                <a:gd name="T33" fmla="*/ 44 h 84"/>
                <a:gd name="T34" fmla="*/ 11 w 58"/>
                <a:gd name="T35" fmla="*/ 0 h 84"/>
                <a:gd name="T36" fmla="*/ 55 w 58"/>
                <a:gd name="T37" fmla="*/ 0 h 84"/>
                <a:gd name="T38" fmla="*/ 55 w 58"/>
                <a:gd name="T39" fmla="*/ 16 h 84"/>
                <a:gd name="T40" fmla="*/ 25 w 58"/>
                <a:gd name="T41" fmla="*/ 16 h 84"/>
                <a:gd name="T42" fmla="*/ 22 w 58"/>
                <a:gd name="T43" fmla="*/ 30 h 84"/>
                <a:gd name="T44" fmla="*/ 28 w 58"/>
                <a:gd name="T45" fmla="*/ 27 h 84"/>
                <a:gd name="T46" fmla="*/ 33 w 58"/>
                <a:gd name="T47" fmla="*/ 27 h 84"/>
                <a:gd name="T48" fmla="*/ 41 w 58"/>
                <a:gd name="T49" fmla="*/ 30 h 84"/>
                <a:gd name="T50" fmla="*/ 50 w 58"/>
                <a:gd name="T51" fmla="*/ 35 h 84"/>
                <a:gd name="T52" fmla="*/ 55 w 58"/>
                <a:gd name="T53" fmla="*/ 44 h 84"/>
                <a:gd name="T54" fmla="*/ 58 w 58"/>
                <a:gd name="T55" fmla="*/ 54 h 84"/>
                <a:gd name="T56" fmla="*/ 58 w 58"/>
                <a:gd name="T57" fmla="*/ 65 h 84"/>
                <a:gd name="T58" fmla="*/ 52 w 58"/>
                <a:gd name="T59" fmla="*/ 73 h 84"/>
                <a:gd name="T60" fmla="*/ 47 w 58"/>
                <a:gd name="T61" fmla="*/ 76 h 84"/>
                <a:gd name="T62" fmla="*/ 41 w 58"/>
                <a:gd name="T63" fmla="*/ 82 h 84"/>
                <a:gd name="T64" fmla="*/ 36 w 58"/>
                <a:gd name="T65" fmla="*/ 82 h 84"/>
                <a:gd name="T66" fmla="*/ 30 w 58"/>
                <a:gd name="T67" fmla="*/ 84 h 84"/>
                <a:gd name="T68" fmla="*/ 20 w 58"/>
                <a:gd name="T69" fmla="*/ 82 h 84"/>
                <a:gd name="T70" fmla="*/ 11 w 58"/>
                <a:gd name="T71" fmla="*/ 76 h 84"/>
                <a:gd name="T72" fmla="*/ 3 w 58"/>
                <a:gd name="T73" fmla="*/ 71 h 84"/>
                <a:gd name="T74" fmla="*/ 0 w 58"/>
                <a:gd name="T75" fmla="*/ 60 h 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84"/>
                <a:gd name="T116" fmla="*/ 58 w 58"/>
                <a:gd name="T117" fmla="*/ 84 h 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84">
                  <a:moveTo>
                    <a:pt x="0" y="60"/>
                  </a:moveTo>
                  <a:lnTo>
                    <a:pt x="17" y="60"/>
                  </a:lnTo>
                  <a:lnTo>
                    <a:pt x="20" y="65"/>
                  </a:lnTo>
                  <a:lnTo>
                    <a:pt x="22" y="68"/>
                  </a:lnTo>
                  <a:lnTo>
                    <a:pt x="25" y="71"/>
                  </a:lnTo>
                  <a:lnTo>
                    <a:pt x="30" y="71"/>
                  </a:lnTo>
                  <a:lnTo>
                    <a:pt x="33" y="71"/>
                  </a:lnTo>
                  <a:lnTo>
                    <a:pt x="39" y="68"/>
                  </a:lnTo>
                  <a:lnTo>
                    <a:pt x="41" y="63"/>
                  </a:lnTo>
                  <a:lnTo>
                    <a:pt x="41" y="54"/>
                  </a:lnTo>
                  <a:lnTo>
                    <a:pt x="41" y="49"/>
                  </a:lnTo>
                  <a:lnTo>
                    <a:pt x="39" y="44"/>
                  </a:lnTo>
                  <a:lnTo>
                    <a:pt x="33" y="41"/>
                  </a:lnTo>
                  <a:lnTo>
                    <a:pt x="28" y="41"/>
                  </a:lnTo>
                  <a:lnTo>
                    <a:pt x="22" y="41"/>
                  </a:lnTo>
                  <a:lnTo>
                    <a:pt x="17" y="46"/>
                  </a:lnTo>
                  <a:lnTo>
                    <a:pt x="3" y="44"/>
                  </a:lnTo>
                  <a:lnTo>
                    <a:pt x="11" y="0"/>
                  </a:lnTo>
                  <a:lnTo>
                    <a:pt x="55" y="0"/>
                  </a:lnTo>
                  <a:lnTo>
                    <a:pt x="55" y="16"/>
                  </a:lnTo>
                  <a:lnTo>
                    <a:pt x="25" y="16"/>
                  </a:lnTo>
                  <a:lnTo>
                    <a:pt x="22" y="30"/>
                  </a:lnTo>
                  <a:lnTo>
                    <a:pt x="28" y="27"/>
                  </a:lnTo>
                  <a:lnTo>
                    <a:pt x="33" y="27"/>
                  </a:lnTo>
                  <a:lnTo>
                    <a:pt x="41" y="30"/>
                  </a:lnTo>
                  <a:lnTo>
                    <a:pt x="50" y="35"/>
                  </a:lnTo>
                  <a:lnTo>
                    <a:pt x="55" y="44"/>
                  </a:lnTo>
                  <a:lnTo>
                    <a:pt x="58" y="54"/>
                  </a:lnTo>
                  <a:lnTo>
                    <a:pt x="58" y="65"/>
                  </a:lnTo>
                  <a:lnTo>
                    <a:pt x="52" y="73"/>
                  </a:lnTo>
                  <a:lnTo>
                    <a:pt x="47" y="76"/>
                  </a:lnTo>
                  <a:lnTo>
                    <a:pt x="41" y="82"/>
                  </a:lnTo>
                  <a:lnTo>
                    <a:pt x="36" y="82"/>
                  </a:lnTo>
                  <a:lnTo>
                    <a:pt x="30" y="84"/>
                  </a:lnTo>
                  <a:lnTo>
                    <a:pt x="20" y="82"/>
                  </a:lnTo>
                  <a:lnTo>
                    <a:pt x="11" y="76"/>
                  </a:lnTo>
                  <a:lnTo>
                    <a:pt x="3" y="71"/>
                  </a:lnTo>
                  <a:lnTo>
                    <a:pt x="0" y="60"/>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09" name="Freeform 244"/>
            <p:cNvSpPr>
              <a:spLocks noEditPoints="1"/>
            </p:cNvSpPr>
            <p:nvPr/>
          </p:nvSpPr>
          <p:spPr bwMode="auto">
            <a:xfrm>
              <a:off x="6546909" y="2547720"/>
              <a:ext cx="101557" cy="119111"/>
            </a:xfrm>
            <a:custGeom>
              <a:avLst/>
              <a:gdLst>
                <a:gd name="T0" fmla="*/ 27 w 54"/>
                <a:gd name="T1" fmla="*/ 0 h 84"/>
                <a:gd name="T2" fmla="*/ 38 w 54"/>
                <a:gd name="T3" fmla="*/ 3 h 84"/>
                <a:gd name="T4" fmla="*/ 46 w 54"/>
                <a:gd name="T5" fmla="*/ 8 h 84"/>
                <a:gd name="T6" fmla="*/ 52 w 54"/>
                <a:gd name="T7" fmla="*/ 14 h 84"/>
                <a:gd name="T8" fmla="*/ 54 w 54"/>
                <a:gd name="T9" fmla="*/ 22 h 84"/>
                <a:gd name="T10" fmla="*/ 54 w 54"/>
                <a:gd name="T11" fmla="*/ 30 h 84"/>
                <a:gd name="T12" fmla="*/ 54 w 54"/>
                <a:gd name="T13" fmla="*/ 41 h 84"/>
                <a:gd name="T14" fmla="*/ 54 w 54"/>
                <a:gd name="T15" fmla="*/ 52 h 84"/>
                <a:gd name="T16" fmla="*/ 54 w 54"/>
                <a:gd name="T17" fmla="*/ 63 h 84"/>
                <a:gd name="T18" fmla="*/ 52 w 54"/>
                <a:gd name="T19" fmla="*/ 68 h 84"/>
                <a:gd name="T20" fmla="*/ 46 w 54"/>
                <a:gd name="T21" fmla="*/ 76 h 84"/>
                <a:gd name="T22" fmla="*/ 38 w 54"/>
                <a:gd name="T23" fmla="*/ 82 h 84"/>
                <a:gd name="T24" fmla="*/ 27 w 54"/>
                <a:gd name="T25" fmla="*/ 84 h 84"/>
                <a:gd name="T26" fmla="*/ 16 w 54"/>
                <a:gd name="T27" fmla="*/ 82 h 84"/>
                <a:gd name="T28" fmla="*/ 8 w 54"/>
                <a:gd name="T29" fmla="*/ 73 h 84"/>
                <a:gd name="T30" fmla="*/ 3 w 54"/>
                <a:gd name="T31" fmla="*/ 63 h 84"/>
                <a:gd name="T32" fmla="*/ 0 w 54"/>
                <a:gd name="T33" fmla="*/ 41 h 84"/>
                <a:gd name="T34" fmla="*/ 0 w 54"/>
                <a:gd name="T35" fmla="*/ 30 h 84"/>
                <a:gd name="T36" fmla="*/ 3 w 54"/>
                <a:gd name="T37" fmla="*/ 22 h 84"/>
                <a:gd name="T38" fmla="*/ 5 w 54"/>
                <a:gd name="T39" fmla="*/ 14 h 84"/>
                <a:gd name="T40" fmla="*/ 8 w 54"/>
                <a:gd name="T41" fmla="*/ 8 h 84"/>
                <a:gd name="T42" fmla="*/ 16 w 54"/>
                <a:gd name="T43" fmla="*/ 3 h 84"/>
                <a:gd name="T44" fmla="*/ 27 w 54"/>
                <a:gd name="T45" fmla="*/ 0 h 84"/>
                <a:gd name="T46" fmla="*/ 27 w 54"/>
                <a:gd name="T47" fmla="*/ 14 h 84"/>
                <a:gd name="T48" fmla="*/ 24 w 54"/>
                <a:gd name="T49" fmla="*/ 14 h 84"/>
                <a:gd name="T50" fmla="*/ 22 w 54"/>
                <a:gd name="T51" fmla="*/ 14 h 84"/>
                <a:gd name="T52" fmla="*/ 22 w 54"/>
                <a:gd name="T53" fmla="*/ 16 h 84"/>
                <a:gd name="T54" fmla="*/ 19 w 54"/>
                <a:gd name="T55" fmla="*/ 22 h 84"/>
                <a:gd name="T56" fmla="*/ 19 w 54"/>
                <a:gd name="T57" fmla="*/ 30 h 84"/>
                <a:gd name="T58" fmla="*/ 16 w 54"/>
                <a:gd name="T59" fmla="*/ 41 h 84"/>
                <a:gd name="T60" fmla="*/ 19 w 54"/>
                <a:gd name="T61" fmla="*/ 54 h 84"/>
                <a:gd name="T62" fmla="*/ 19 w 54"/>
                <a:gd name="T63" fmla="*/ 63 h 84"/>
                <a:gd name="T64" fmla="*/ 22 w 54"/>
                <a:gd name="T65" fmla="*/ 65 h 84"/>
                <a:gd name="T66" fmla="*/ 22 w 54"/>
                <a:gd name="T67" fmla="*/ 68 h 84"/>
                <a:gd name="T68" fmla="*/ 24 w 54"/>
                <a:gd name="T69" fmla="*/ 71 h 84"/>
                <a:gd name="T70" fmla="*/ 27 w 54"/>
                <a:gd name="T71" fmla="*/ 71 h 84"/>
                <a:gd name="T72" fmla="*/ 30 w 54"/>
                <a:gd name="T73" fmla="*/ 71 h 84"/>
                <a:gd name="T74" fmla="*/ 33 w 54"/>
                <a:gd name="T75" fmla="*/ 68 h 84"/>
                <a:gd name="T76" fmla="*/ 35 w 54"/>
                <a:gd name="T77" fmla="*/ 65 h 84"/>
                <a:gd name="T78" fmla="*/ 38 w 54"/>
                <a:gd name="T79" fmla="*/ 63 h 84"/>
                <a:gd name="T80" fmla="*/ 38 w 54"/>
                <a:gd name="T81" fmla="*/ 54 h 84"/>
                <a:gd name="T82" fmla="*/ 38 w 54"/>
                <a:gd name="T83" fmla="*/ 41 h 84"/>
                <a:gd name="T84" fmla="*/ 38 w 54"/>
                <a:gd name="T85" fmla="*/ 30 h 84"/>
                <a:gd name="T86" fmla="*/ 38 w 54"/>
                <a:gd name="T87" fmla="*/ 22 h 84"/>
                <a:gd name="T88" fmla="*/ 35 w 54"/>
                <a:gd name="T89" fmla="*/ 16 h 84"/>
                <a:gd name="T90" fmla="*/ 33 w 54"/>
                <a:gd name="T91" fmla="*/ 14 h 84"/>
                <a:gd name="T92" fmla="*/ 30 w 54"/>
                <a:gd name="T93" fmla="*/ 14 h 84"/>
                <a:gd name="T94" fmla="*/ 27 w 54"/>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84"/>
                <a:gd name="T146" fmla="*/ 54 w 54"/>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84">
                  <a:moveTo>
                    <a:pt x="27" y="0"/>
                  </a:moveTo>
                  <a:lnTo>
                    <a:pt x="38" y="3"/>
                  </a:lnTo>
                  <a:lnTo>
                    <a:pt x="46" y="8"/>
                  </a:lnTo>
                  <a:lnTo>
                    <a:pt x="52" y="14"/>
                  </a:lnTo>
                  <a:lnTo>
                    <a:pt x="54" y="22"/>
                  </a:lnTo>
                  <a:lnTo>
                    <a:pt x="54" y="30"/>
                  </a:lnTo>
                  <a:lnTo>
                    <a:pt x="54" y="41"/>
                  </a:lnTo>
                  <a:lnTo>
                    <a:pt x="54" y="52"/>
                  </a:lnTo>
                  <a:lnTo>
                    <a:pt x="54" y="63"/>
                  </a:lnTo>
                  <a:lnTo>
                    <a:pt x="52" y="68"/>
                  </a:lnTo>
                  <a:lnTo>
                    <a:pt x="46" y="76"/>
                  </a:lnTo>
                  <a:lnTo>
                    <a:pt x="38" y="82"/>
                  </a:lnTo>
                  <a:lnTo>
                    <a:pt x="27" y="84"/>
                  </a:lnTo>
                  <a:lnTo>
                    <a:pt x="16" y="82"/>
                  </a:lnTo>
                  <a:lnTo>
                    <a:pt x="8" y="73"/>
                  </a:lnTo>
                  <a:lnTo>
                    <a:pt x="3" y="63"/>
                  </a:lnTo>
                  <a:lnTo>
                    <a:pt x="0" y="41"/>
                  </a:lnTo>
                  <a:lnTo>
                    <a:pt x="0" y="30"/>
                  </a:lnTo>
                  <a:lnTo>
                    <a:pt x="3" y="22"/>
                  </a:lnTo>
                  <a:lnTo>
                    <a:pt x="5" y="14"/>
                  </a:lnTo>
                  <a:lnTo>
                    <a:pt x="8" y="8"/>
                  </a:lnTo>
                  <a:lnTo>
                    <a:pt x="16" y="3"/>
                  </a:lnTo>
                  <a:lnTo>
                    <a:pt x="27" y="0"/>
                  </a:lnTo>
                  <a:close/>
                  <a:moveTo>
                    <a:pt x="27" y="14"/>
                  </a:moveTo>
                  <a:lnTo>
                    <a:pt x="24" y="14"/>
                  </a:lnTo>
                  <a:lnTo>
                    <a:pt x="22" y="14"/>
                  </a:lnTo>
                  <a:lnTo>
                    <a:pt x="22" y="16"/>
                  </a:lnTo>
                  <a:lnTo>
                    <a:pt x="19" y="22"/>
                  </a:lnTo>
                  <a:lnTo>
                    <a:pt x="19" y="30"/>
                  </a:lnTo>
                  <a:lnTo>
                    <a:pt x="16" y="41"/>
                  </a:lnTo>
                  <a:lnTo>
                    <a:pt x="19" y="54"/>
                  </a:lnTo>
                  <a:lnTo>
                    <a:pt x="19" y="63"/>
                  </a:lnTo>
                  <a:lnTo>
                    <a:pt x="22" y="65"/>
                  </a:lnTo>
                  <a:lnTo>
                    <a:pt x="22" y="68"/>
                  </a:lnTo>
                  <a:lnTo>
                    <a:pt x="24" y="71"/>
                  </a:lnTo>
                  <a:lnTo>
                    <a:pt x="27" y="71"/>
                  </a:lnTo>
                  <a:lnTo>
                    <a:pt x="30" y="71"/>
                  </a:lnTo>
                  <a:lnTo>
                    <a:pt x="33" y="68"/>
                  </a:lnTo>
                  <a:lnTo>
                    <a:pt x="35" y="65"/>
                  </a:lnTo>
                  <a:lnTo>
                    <a:pt x="38" y="63"/>
                  </a:lnTo>
                  <a:lnTo>
                    <a:pt x="38" y="54"/>
                  </a:lnTo>
                  <a:lnTo>
                    <a:pt x="38" y="41"/>
                  </a:lnTo>
                  <a:lnTo>
                    <a:pt x="38" y="30"/>
                  </a:lnTo>
                  <a:lnTo>
                    <a:pt x="38" y="22"/>
                  </a:lnTo>
                  <a:lnTo>
                    <a:pt x="35" y="16"/>
                  </a:lnTo>
                  <a:lnTo>
                    <a:pt x="33" y="14"/>
                  </a:lnTo>
                  <a:lnTo>
                    <a:pt x="30" y="14"/>
                  </a:lnTo>
                  <a:lnTo>
                    <a:pt x="27" y="14"/>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10" name="Freeform 245"/>
            <p:cNvSpPr>
              <a:spLocks noEditPoints="1"/>
            </p:cNvSpPr>
            <p:nvPr/>
          </p:nvSpPr>
          <p:spPr bwMode="auto">
            <a:xfrm>
              <a:off x="6669154" y="2547720"/>
              <a:ext cx="103437" cy="119111"/>
            </a:xfrm>
            <a:custGeom>
              <a:avLst/>
              <a:gdLst>
                <a:gd name="T0" fmla="*/ 28 w 55"/>
                <a:gd name="T1" fmla="*/ 0 h 84"/>
                <a:gd name="T2" fmla="*/ 38 w 55"/>
                <a:gd name="T3" fmla="*/ 3 h 84"/>
                <a:gd name="T4" fmla="*/ 47 w 55"/>
                <a:gd name="T5" fmla="*/ 8 h 84"/>
                <a:gd name="T6" fmla="*/ 52 w 55"/>
                <a:gd name="T7" fmla="*/ 14 h 84"/>
                <a:gd name="T8" fmla="*/ 55 w 55"/>
                <a:gd name="T9" fmla="*/ 22 h 84"/>
                <a:gd name="T10" fmla="*/ 55 w 55"/>
                <a:gd name="T11" fmla="*/ 30 h 84"/>
                <a:gd name="T12" fmla="*/ 55 w 55"/>
                <a:gd name="T13" fmla="*/ 41 h 84"/>
                <a:gd name="T14" fmla="*/ 55 w 55"/>
                <a:gd name="T15" fmla="*/ 52 h 84"/>
                <a:gd name="T16" fmla="*/ 55 w 55"/>
                <a:gd name="T17" fmla="*/ 63 h 84"/>
                <a:gd name="T18" fmla="*/ 52 w 55"/>
                <a:gd name="T19" fmla="*/ 68 h 84"/>
                <a:gd name="T20" fmla="*/ 47 w 55"/>
                <a:gd name="T21" fmla="*/ 76 h 84"/>
                <a:gd name="T22" fmla="*/ 38 w 55"/>
                <a:gd name="T23" fmla="*/ 82 h 84"/>
                <a:gd name="T24" fmla="*/ 28 w 55"/>
                <a:gd name="T25" fmla="*/ 84 h 84"/>
                <a:gd name="T26" fmla="*/ 17 w 55"/>
                <a:gd name="T27" fmla="*/ 82 h 84"/>
                <a:gd name="T28" fmla="*/ 8 w 55"/>
                <a:gd name="T29" fmla="*/ 73 h 84"/>
                <a:gd name="T30" fmla="*/ 3 w 55"/>
                <a:gd name="T31" fmla="*/ 63 h 84"/>
                <a:gd name="T32" fmla="*/ 0 w 55"/>
                <a:gd name="T33" fmla="*/ 41 h 84"/>
                <a:gd name="T34" fmla="*/ 0 w 55"/>
                <a:gd name="T35" fmla="*/ 30 h 84"/>
                <a:gd name="T36" fmla="*/ 3 w 55"/>
                <a:gd name="T37" fmla="*/ 22 h 84"/>
                <a:gd name="T38" fmla="*/ 6 w 55"/>
                <a:gd name="T39" fmla="*/ 14 h 84"/>
                <a:gd name="T40" fmla="*/ 8 w 55"/>
                <a:gd name="T41" fmla="*/ 8 h 84"/>
                <a:gd name="T42" fmla="*/ 17 w 55"/>
                <a:gd name="T43" fmla="*/ 3 h 84"/>
                <a:gd name="T44" fmla="*/ 28 w 55"/>
                <a:gd name="T45" fmla="*/ 0 h 84"/>
                <a:gd name="T46" fmla="*/ 28 w 55"/>
                <a:gd name="T47" fmla="*/ 14 h 84"/>
                <a:gd name="T48" fmla="*/ 25 w 55"/>
                <a:gd name="T49" fmla="*/ 14 h 84"/>
                <a:gd name="T50" fmla="*/ 22 w 55"/>
                <a:gd name="T51" fmla="*/ 14 h 84"/>
                <a:gd name="T52" fmla="*/ 22 w 55"/>
                <a:gd name="T53" fmla="*/ 16 h 84"/>
                <a:gd name="T54" fmla="*/ 19 w 55"/>
                <a:gd name="T55" fmla="*/ 22 h 84"/>
                <a:gd name="T56" fmla="*/ 19 w 55"/>
                <a:gd name="T57" fmla="*/ 30 h 84"/>
                <a:gd name="T58" fmla="*/ 17 w 55"/>
                <a:gd name="T59" fmla="*/ 41 h 84"/>
                <a:gd name="T60" fmla="*/ 19 w 55"/>
                <a:gd name="T61" fmla="*/ 54 h 84"/>
                <a:gd name="T62" fmla="*/ 19 w 55"/>
                <a:gd name="T63" fmla="*/ 63 h 84"/>
                <a:gd name="T64" fmla="*/ 22 w 55"/>
                <a:gd name="T65" fmla="*/ 65 h 84"/>
                <a:gd name="T66" fmla="*/ 22 w 55"/>
                <a:gd name="T67" fmla="*/ 68 h 84"/>
                <a:gd name="T68" fmla="*/ 25 w 55"/>
                <a:gd name="T69" fmla="*/ 71 h 84"/>
                <a:gd name="T70" fmla="*/ 28 w 55"/>
                <a:gd name="T71" fmla="*/ 71 h 84"/>
                <a:gd name="T72" fmla="*/ 30 w 55"/>
                <a:gd name="T73" fmla="*/ 71 h 84"/>
                <a:gd name="T74" fmla="*/ 33 w 55"/>
                <a:gd name="T75" fmla="*/ 68 h 84"/>
                <a:gd name="T76" fmla="*/ 36 w 55"/>
                <a:gd name="T77" fmla="*/ 65 h 84"/>
                <a:gd name="T78" fmla="*/ 38 w 55"/>
                <a:gd name="T79" fmla="*/ 63 h 84"/>
                <a:gd name="T80" fmla="*/ 38 w 55"/>
                <a:gd name="T81" fmla="*/ 54 h 84"/>
                <a:gd name="T82" fmla="*/ 38 w 55"/>
                <a:gd name="T83" fmla="*/ 41 h 84"/>
                <a:gd name="T84" fmla="*/ 38 w 55"/>
                <a:gd name="T85" fmla="*/ 30 h 84"/>
                <a:gd name="T86" fmla="*/ 38 w 55"/>
                <a:gd name="T87" fmla="*/ 22 h 84"/>
                <a:gd name="T88" fmla="*/ 36 w 55"/>
                <a:gd name="T89" fmla="*/ 16 h 84"/>
                <a:gd name="T90" fmla="*/ 33 w 55"/>
                <a:gd name="T91" fmla="*/ 14 h 84"/>
                <a:gd name="T92" fmla="*/ 30 w 55"/>
                <a:gd name="T93" fmla="*/ 14 h 84"/>
                <a:gd name="T94" fmla="*/ 28 w 55"/>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4"/>
                <a:gd name="T146" fmla="*/ 55 w 55"/>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4">
                  <a:moveTo>
                    <a:pt x="28" y="0"/>
                  </a:moveTo>
                  <a:lnTo>
                    <a:pt x="38" y="3"/>
                  </a:lnTo>
                  <a:lnTo>
                    <a:pt x="47" y="8"/>
                  </a:lnTo>
                  <a:lnTo>
                    <a:pt x="52" y="14"/>
                  </a:lnTo>
                  <a:lnTo>
                    <a:pt x="55" y="22"/>
                  </a:lnTo>
                  <a:lnTo>
                    <a:pt x="55" y="30"/>
                  </a:lnTo>
                  <a:lnTo>
                    <a:pt x="55" y="41"/>
                  </a:lnTo>
                  <a:lnTo>
                    <a:pt x="55" y="52"/>
                  </a:lnTo>
                  <a:lnTo>
                    <a:pt x="55" y="63"/>
                  </a:lnTo>
                  <a:lnTo>
                    <a:pt x="52" y="68"/>
                  </a:lnTo>
                  <a:lnTo>
                    <a:pt x="47" y="76"/>
                  </a:lnTo>
                  <a:lnTo>
                    <a:pt x="38" y="82"/>
                  </a:lnTo>
                  <a:lnTo>
                    <a:pt x="28" y="84"/>
                  </a:lnTo>
                  <a:lnTo>
                    <a:pt x="17" y="82"/>
                  </a:lnTo>
                  <a:lnTo>
                    <a:pt x="8" y="73"/>
                  </a:lnTo>
                  <a:lnTo>
                    <a:pt x="3" y="63"/>
                  </a:lnTo>
                  <a:lnTo>
                    <a:pt x="0" y="41"/>
                  </a:lnTo>
                  <a:lnTo>
                    <a:pt x="0" y="30"/>
                  </a:lnTo>
                  <a:lnTo>
                    <a:pt x="3" y="22"/>
                  </a:lnTo>
                  <a:lnTo>
                    <a:pt x="6" y="14"/>
                  </a:lnTo>
                  <a:lnTo>
                    <a:pt x="8" y="8"/>
                  </a:lnTo>
                  <a:lnTo>
                    <a:pt x="17" y="3"/>
                  </a:lnTo>
                  <a:lnTo>
                    <a:pt x="28" y="0"/>
                  </a:lnTo>
                  <a:close/>
                  <a:moveTo>
                    <a:pt x="28" y="14"/>
                  </a:moveTo>
                  <a:lnTo>
                    <a:pt x="25" y="14"/>
                  </a:lnTo>
                  <a:lnTo>
                    <a:pt x="22" y="14"/>
                  </a:lnTo>
                  <a:lnTo>
                    <a:pt x="22" y="16"/>
                  </a:lnTo>
                  <a:lnTo>
                    <a:pt x="19" y="22"/>
                  </a:lnTo>
                  <a:lnTo>
                    <a:pt x="19" y="30"/>
                  </a:lnTo>
                  <a:lnTo>
                    <a:pt x="17" y="41"/>
                  </a:lnTo>
                  <a:lnTo>
                    <a:pt x="19" y="54"/>
                  </a:lnTo>
                  <a:lnTo>
                    <a:pt x="19" y="63"/>
                  </a:lnTo>
                  <a:lnTo>
                    <a:pt x="22" y="65"/>
                  </a:lnTo>
                  <a:lnTo>
                    <a:pt x="22" y="68"/>
                  </a:lnTo>
                  <a:lnTo>
                    <a:pt x="25" y="71"/>
                  </a:lnTo>
                  <a:lnTo>
                    <a:pt x="28" y="71"/>
                  </a:lnTo>
                  <a:lnTo>
                    <a:pt x="30" y="71"/>
                  </a:lnTo>
                  <a:lnTo>
                    <a:pt x="33" y="68"/>
                  </a:lnTo>
                  <a:lnTo>
                    <a:pt x="36" y="65"/>
                  </a:lnTo>
                  <a:lnTo>
                    <a:pt x="38" y="63"/>
                  </a:lnTo>
                  <a:lnTo>
                    <a:pt x="38" y="54"/>
                  </a:lnTo>
                  <a:lnTo>
                    <a:pt x="38" y="41"/>
                  </a:lnTo>
                  <a:lnTo>
                    <a:pt x="38" y="30"/>
                  </a:lnTo>
                  <a:lnTo>
                    <a:pt x="38" y="22"/>
                  </a:lnTo>
                  <a:lnTo>
                    <a:pt x="36" y="16"/>
                  </a:lnTo>
                  <a:lnTo>
                    <a:pt x="33" y="14"/>
                  </a:lnTo>
                  <a:lnTo>
                    <a:pt x="30" y="14"/>
                  </a:lnTo>
                  <a:lnTo>
                    <a:pt x="28" y="14"/>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11" name="Freeform 246"/>
            <p:cNvSpPr>
              <a:spLocks/>
            </p:cNvSpPr>
            <p:nvPr/>
          </p:nvSpPr>
          <p:spPr bwMode="auto">
            <a:xfrm>
              <a:off x="6366364" y="1738048"/>
              <a:ext cx="103437" cy="119111"/>
            </a:xfrm>
            <a:custGeom>
              <a:avLst/>
              <a:gdLst>
                <a:gd name="T0" fmla="*/ 55 w 55"/>
                <a:gd name="T1" fmla="*/ 68 h 84"/>
                <a:gd name="T2" fmla="*/ 55 w 55"/>
                <a:gd name="T3" fmla="*/ 84 h 84"/>
                <a:gd name="T4" fmla="*/ 0 w 55"/>
                <a:gd name="T5" fmla="*/ 84 h 84"/>
                <a:gd name="T6" fmla="*/ 0 w 55"/>
                <a:gd name="T7" fmla="*/ 76 h 84"/>
                <a:gd name="T8" fmla="*/ 6 w 55"/>
                <a:gd name="T9" fmla="*/ 68 h 84"/>
                <a:gd name="T10" fmla="*/ 11 w 55"/>
                <a:gd name="T11" fmla="*/ 60 h 84"/>
                <a:gd name="T12" fmla="*/ 22 w 55"/>
                <a:gd name="T13" fmla="*/ 49 h 84"/>
                <a:gd name="T14" fmla="*/ 33 w 55"/>
                <a:gd name="T15" fmla="*/ 41 h 84"/>
                <a:gd name="T16" fmla="*/ 36 w 55"/>
                <a:gd name="T17" fmla="*/ 35 h 84"/>
                <a:gd name="T18" fmla="*/ 39 w 55"/>
                <a:gd name="T19" fmla="*/ 30 h 84"/>
                <a:gd name="T20" fmla="*/ 39 w 55"/>
                <a:gd name="T21" fmla="*/ 24 h 84"/>
                <a:gd name="T22" fmla="*/ 39 w 55"/>
                <a:gd name="T23" fmla="*/ 19 h 84"/>
                <a:gd name="T24" fmla="*/ 36 w 55"/>
                <a:gd name="T25" fmla="*/ 16 h 84"/>
                <a:gd name="T26" fmla="*/ 33 w 55"/>
                <a:gd name="T27" fmla="*/ 14 h 84"/>
                <a:gd name="T28" fmla="*/ 28 w 55"/>
                <a:gd name="T29" fmla="*/ 14 h 84"/>
                <a:gd name="T30" fmla="*/ 25 w 55"/>
                <a:gd name="T31" fmla="*/ 14 h 84"/>
                <a:gd name="T32" fmla="*/ 22 w 55"/>
                <a:gd name="T33" fmla="*/ 16 h 84"/>
                <a:gd name="T34" fmla="*/ 20 w 55"/>
                <a:gd name="T35" fmla="*/ 22 h 84"/>
                <a:gd name="T36" fmla="*/ 17 w 55"/>
                <a:gd name="T37" fmla="*/ 27 h 84"/>
                <a:gd name="T38" fmla="*/ 0 w 55"/>
                <a:gd name="T39" fmla="*/ 24 h 84"/>
                <a:gd name="T40" fmla="*/ 3 w 55"/>
                <a:gd name="T41" fmla="*/ 14 h 84"/>
                <a:gd name="T42" fmla="*/ 11 w 55"/>
                <a:gd name="T43" fmla="*/ 5 h 84"/>
                <a:gd name="T44" fmla="*/ 20 w 55"/>
                <a:gd name="T45" fmla="*/ 3 h 84"/>
                <a:gd name="T46" fmla="*/ 30 w 55"/>
                <a:gd name="T47" fmla="*/ 0 h 84"/>
                <a:gd name="T48" fmla="*/ 41 w 55"/>
                <a:gd name="T49" fmla="*/ 3 h 84"/>
                <a:gd name="T50" fmla="*/ 50 w 55"/>
                <a:gd name="T51" fmla="*/ 8 h 84"/>
                <a:gd name="T52" fmla="*/ 55 w 55"/>
                <a:gd name="T53" fmla="*/ 14 h 84"/>
                <a:gd name="T54" fmla="*/ 55 w 55"/>
                <a:gd name="T55" fmla="*/ 24 h 84"/>
                <a:gd name="T56" fmla="*/ 55 w 55"/>
                <a:gd name="T57" fmla="*/ 30 h 84"/>
                <a:gd name="T58" fmla="*/ 55 w 55"/>
                <a:gd name="T59" fmla="*/ 35 h 84"/>
                <a:gd name="T60" fmla="*/ 52 w 55"/>
                <a:gd name="T61" fmla="*/ 38 h 84"/>
                <a:gd name="T62" fmla="*/ 47 w 55"/>
                <a:gd name="T63" fmla="*/ 43 h 84"/>
                <a:gd name="T64" fmla="*/ 44 w 55"/>
                <a:gd name="T65" fmla="*/ 49 h 84"/>
                <a:gd name="T66" fmla="*/ 36 w 55"/>
                <a:gd name="T67" fmla="*/ 54 h 84"/>
                <a:gd name="T68" fmla="*/ 30 w 55"/>
                <a:gd name="T69" fmla="*/ 60 h 84"/>
                <a:gd name="T70" fmla="*/ 28 w 55"/>
                <a:gd name="T71" fmla="*/ 65 h 84"/>
                <a:gd name="T72" fmla="*/ 25 w 55"/>
                <a:gd name="T73" fmla="*/ 65 h 84"/>
                <a:gd name="T74" fmla="*/ 25 w 55"/>
                <a:gd name="T75" fmla="*/ 68 h 84"/>
                <a:gd name="T76" fmla="*/ 55 w 55"/>
                <a:gd name="T77" fmla="*/ 68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84"/>
                <a:gd name="T119" fmla="*/ 55 w 55"/>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84">
                  <a:moveTo>
                    <a:pt x="55" y="68"/>
                  </a:moveTo>
                  <a:lnTo>
                    <a:pt x="55" y="84"/>
                  </a:lnTo>
                  <a:lnTo>
                    <a:pt x="0" y="84"/>
                  </a:lnTo>
                  <a:lnTo>
                    <a:pt x="0" y="76"/>
                  </a:lnTo>
                  <a:lnTo>
                    <a:pt x="6" y="68"/>
                  </a:lnTo>
                  <a:lnTo>
                    <a:pt x="11" y="60"/>
                  </a:lnTo>
                  <a:lnTo>
                    <a:pt x="22" y="49"/>
                  </a:lnTo>
                  <a:lnTo>
                    <a:pt x="33" y="41"/>
                  </a:lnTo>
                  <a:lnTo>
                    <a:pt x="36" y="35"/>
                  </a:lnTo>
                  <a:lnTo>
                    <a:pt x="39" y="30"/>
                  </a:lnTo>
                  <a:lnTo>
                    <a:pt x="39" y="24"/>
                  </a:lnTo>
                  <a:lnTo>
                    <a:pt x="39" y="19"/>
                  </a:lnTo>
                  <a:lnTo>
                    <a:pt x="36" y="16"/>
                  </a:lnTo>
                  <a:lnTo>
                    <a:pt x="33" y="14"/>
                  </a:lnTo>
                  <a:lnTo>
                    <a:pt x="28" y="14"/>
                  </a:lnTo>
                  <a:lnTo>
                    <a:pt x="25" y="14"/>
                  </a:lnTo>
                  <a:lnTo>
                    <a:pt x="22" y="16"/>
                  </a:lnTo>
                  <a:lnTo>
                    <a:pt x="20" y="22"/>
                  </a:lnTo>
                  <a:lnTo>
                    <a:pt x="17" y="27"/>
                  </a:lnTo>
                  <a:lnTo>
                    <a:pt x="0" y="24"/>
                  </a:lnTo>
                  <a:lnTo>
                    <a:pt x="3" y="14"/>
                  </a:lnTo>
                  <a:lnTo>
                    <a:pt x="11" y="5"/>
                  </a:lnTo>
                  <a:lnTo>
                    <a:pt x="20" y="3"/>
                  </a:lnTo>
                  <a:lnTo>
                    <a:pt x="30" y="0"/>
                  </a:lnTo>
                  <a:lnTo>
                    <a:pt x="41" y="3"/>
                  </a:lnTo>
                  <a:lnTo>
                    <a:pt x="50" y="8"/>
                  </a:lnTo>
                  <a:lnTo>
                    <a:pt x="55" y="14"/>
                  </a:lnTo>
                  <a:lnTo>
                    <a:pt x="55" y="24"/>
                  </a:lnTo>
                  <a:lnTo>
                    <a:pt x="55" y="30"/>
                  </a:lnTo>
                  <a:lnTo>
                    <a:pt x="55" y="35"/>
                  </a:lnTo>
                  <a:lnTo>
                    <a:pt x="52" y="38"/>
                  </a:lnTo>
                  <a:lnTo>
                    <a:pt x="47" y="43"/>
                  </a:lnTo>
                  <a:lnTo>
                    <a:pt x="44" y="49"/>
                  </a:lnTo>
                  <a:lnTo>
                    <a:pt x="36" y="54"/>
                  </a:lnTo>
                  <a:lnTo>
                    <a:pt x="30" y="60"/>
                  </a:lnTo>
                  <a:lnTo>
                    <a:pt x="28" y="65"/>
                  </a:lnTo>
                  <a:lnTo>
                    <a:pt x="25" y="65"/>
                  </a:lnTo>
                  <a:lnTo>
                    <a:pt x="25" y="68"/>
                  </a:lnTo>
                  <a:lnTo>
                    <a:pt x="55" y="68"/>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12" name="Freeform 247"/>
            <p:cNvSpPr>
              <a:spLocks noEditPoints="1"/>
            </p:cNvSpPr>
            <p:nvPr/>
          </p:nvSpPr>
          <p:spPr bwMode="auto">
            <a:xfrm>
              <a:off x="6490489" y="1738048"/>
              <a:ext cx="101557" cy="119111"/>
            </a:xfrm>
            <a:custGeom>
              <a:avLst/>
              <a:gdLst>
                <a:gd name="T0" fmla="*/ 27 w 54"/>
                <a:gd name="T1" fmla="*/ 0 h 84"/>
                <a:gd name="T2" fmla="*/ 38 w 54"/>
                <a:gd name="T3" fmla="*/ 3 h 84"/>
                <a:gd name="T4" fmla="*/ 46 w 54"/>
                <a:gd name="T5" fmla="*/ 8 h 84"/>
                <a:gd name="T6" fmla="*/ 52 w 54"/>
                <a:gd name="T7" fmla="*/ 16 h 84"/>
                <a:gd name="T8" fmla="*/ 54 w 54"/>
                <a:gd name="T9" fmla="*/ 22 h 84"/>
                <a:gd name="T10" fmla="*/ 54 w 54"/>
                <a:gd name="T11" fmla="*/ 33 h 84"/>
                <a:gd name="T12" fmla="*/ 54 w 54"/>
                <a:gd name="T13" fmla="*/ 43 h 84"/>
                <a:gd name="T14" fmla="*/ 54 w 54"/>
                <a:gd name="T15" fmla="*/ 54 h 84"/>
                <a:gd name="T16" fmla="*/ 54 w 54"/>
                <a:gd name="T17" fmla="*/ 62 h 84"/>
                <a:gd name="T18" fmla="*/ 52 w 54"/>
                <a:gd name="T19" fmla="*/ 71 h 84"/>
                <a:gd name="T20" fmla="*/ 46 w 54"/>
                <a:gd name="T21" fmla="*/ 76 h 84"/>
                <a:gd name="T22" fmla="*/ 38 w 54"/>
                <a:gd name="T23" fmla="*/ 82 h 84"/>
                <a:gd name="T24" fmla="*/ 27 w 54"/>
                <a:gd name="T25" fmla="*/ 84 h 84"/>
                <a:gd name="T26" fmla="*/ 16 w 54"/>
                <a:gd name="T27" fmla="*/ 82 h 84"/>
                <a:gd name="T28" fmla="*/ 8 w 54"/>
                <a:gd name="T29" fmla="*/ 76 h 84"/>
                <a:gd name="T30" fmla="*/ 3 w 54"/>
                <a:gd name="T31" fmla="*/ 62 h 84"/>
                <a:gd name="T32" fmla="*/ 0 w 54"/>
                <a:gd name="T33" fmla="*/ 43 h 84"/>
                <a:gd name="T34" fmla="*/ 3 w 54"/>
                <a:gd name="T35" fmla="*/ 33 h 84"/>
                <a:gd name="T36" fmla="*/ 3 w 54"/>
                <a:gd name="T37" fmla="*/ 22 h 84"/>
                <a:gd name="T38" fmla="*/ 5 w 54"/>
                <a:gd name="T39" fmla="*/ 16 h 84"/>
                <a:gd name="T40" fmla="*/ 8 w 54"/>
                <a:gd name="T41" fmla="*/ 8 h 84"/>
                <a:gd name="T42" fmla="*/ 16 w 54"/>
                <a:gd name="T43" fmla="*/ 3 h 84"/>
                <a:gd name="T44" fmla="*/ 27 w 54"/>
                <a:gd name="T45" fmla="*/ 0 h 84"/>
                <a:gd name="T46" fmla="*/ 27 w 54"/>
                <a:gd name="T47" fmla="*/ 14 h 84"/>
                <a:gd name="T48" fmla="*/ 24 w 54"/>
                <a:gd name="T49" fmla="*/ 14 h 84"/>
                <a:gd name="T50" fmla="*/ 24 w 54"/>
                <a:gd name="T51" fmla="*/ 16 h 84"/>
                <a:gd name="T52" fmla="*/ 22 w 54"/>
                <a:gd name="T53" fmla="*/ 19 h 84"/>
                <a:gd name="T54" fmla="*/ 19 w 54"/>
                <a:gd name="T55" fmla="*/ 22 h 84"/>
                <a:gd name="T56" fmla="*/ 19 w 54"/>
                <a:gd name="T57" fmla="*/ 30 h 84"/>
                <a:gd name="T58" fmla="*/ 19 w 54"/>
                <a:gd name="T59" fmla="*/ 43 h 84"/>
                <a:gd name="T60" fmla="*/ 19 w 54"/>
                <a:gd name="T61" fmla="*/ 54 h 84"/>
                <a:gd name="T62" fmla="*/ 19 w 54"/>
                <a:gd name="T63" fmla="*/ 62 h 84"/>
                <a:gd name="T64" fmla="*/ 22 w 54"/>
                <a:gd name="T65" fmla="*/ 68 h 84"/>
                <a:gd name="T66" fmla="*/ 24 w 54"/>
                <a:gd name="T67" fmla="*/ 71 h 84"/>
                <a:gd name="T68" fmla="*/ 24 w 54"/>
                <a:gd name="T69" fmla="*/ 71 h 84"/>
                <a:gd name="T70" fmla="*/ 27 w 54"/>
                <a:gd name="T71" fmla="*/ 71 h 84"/>
                <a:gd name="T72" fmla="*/ 30 w 54"/>
                <a:gd name="T73" fmla="*/ 71 h 84"/>
                <a:gd name="T74" fmla="*/ 33 w 54"/>
                <a:gd name="T75" fmla="*/ 71 h 84"/>
                <a:gd name="T76" fmla="*/ 35 w 54"/>
                <a:gd name="T77" fmla="*/ 68 h 84"/>
                <a:gd name="T78" fmla="*/ 38 w 54"/>
                <a:gd name="T79" fmla="*/ 62 h 84"/>
                <a:gd name="T80" fmla="*/ 38 w 54"/>
                <a:gd name="T81" fmla="*/ 54 h 84"/>
                <a:gd name="T82" fmla="*/ 38 w 54"/>
                <a:gd name="T83" fmla="*/ 43 h 84"/>
                <a:gd name="T84" fmla="*/ 38 w 54"/>
                <a:gd name="T85" fmla="*/ 30 h 84"/>
                <a:gd name="T86" fmla="*/ 38 w 54"/>
                <a:gd name="T87" fmla="*/ 22 h 84"/>
                <a:gd name="T88" fmla="*/ 35 w 54"/>
                <a:gd name="T89" fmla="*/ 19 h 84"/>
                <a:gd name="T90" fmla="*/ 33 w 54"/>
                <a:gd name="T91" fmla="*/ 16 h 84"/>
                <a:gd name="T92" fmla="*/ 30 w 54"/>
                <a:gd name="T93" fmla="*/ 14 h 84"/>
                <a:gd name="T94" fmla="*/ 27 w 54"/>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84"/>
                <a:gd name="T146" fmla="*/ 54 w 54"/>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84">
                  <a:moveTo>
                    <a:pt x="27" y="0"/>
                  </a:moveTo>
                  <a:lnTo>
                    <a:pt x="38" y="3"/>
                  </a:lnTo>
                  <a:lnTo>
                    <a:pt x="46" y="8"/>
                  </a:lnTo>
                  <a:lnTo>
                    <a:pt x="52" y="16"/>
                  </a:lnTo>
                  <a:lnTo>
                    <a:pt x="54" y="22"/>
                  </a:lnTo>
                  <a:lnTo>
                    <a:pt x="54" y="33"/>
                  </a:lnTo>
                  <a:lnTo>
                    <a:pt x="54" y="43"/>
                  </a:lnTo>
                  <a:lnTo>
                    <a:pt x="54" y="54"/>
                  </a:lnTo>
                  <a:lnTo>
                    <a:pt x="54" y="62"/>
                  </a:lnTo>
                  <a:lnTo>
                    <a:pt x="52" y="71"/>
                  </a:lnTo>
                  <a:lnTo>
                    <a:pt x="46" y="76"/>
                  </a:lnTo>
                  <a:lnTo>
                    <a:pt x="38" y="82"/>
                  </a:lnTo>
                  <a:lnTo>
                    <a:pt x="27" y="84"/>
                  </a:lnTo>
                  <a:lnTo>
                    <a:pt x="16" y="82"/>
                  </a:lnTo>
                  <a:lnTo>
                    <a:pt x="8" y="76"/>
                  </a:lnTo>
                  <a:lnTo>
                    <a:pt x="3" y="62"/>
                  </a:lnTo>
                  <a:lnTo>
                    <a:pt x="0" y="43"/>
                  </a:lnTo>
                  <a:lnTo>
                    <a:pt x="3" y="33"/>
                  </a:lnTo>
                  <a:lnTo>
                    <a:pt x="3" y="22"/>
                  </a:lnTo>
                  <a:lnTo>
                    <a:pt x="5" y="16"/>
                  </a:lnTo>
                  <a:lnTo>
                    <a:pt x="8" y="8"/>
                  </a:lnTo>
                  <a:lnTo>
                    <a:pt x="16" y="3"/>
                  </a:lnTo>
                  <a:lnTo>
                    <a:pt x="27" y="0"/>
                  </a:lnTo>
                  <a:close/>
                  <a:moveTo>
                    <a:pt x="27" y="14"/>
                  </a:moveTo>
                  <a:lnTo>
                    <a:pt x="24" y="14"/>
                  </a:lnTo>
                  <a:lnTo>
                    <a:pt x="24" y="16"/>
                  </a:lnTo>
                  <a:lnTo>
                    <a:pt x="22" y="19"/>
                  </a:lnTo>
                  <a:lnTo>
                    <a:pt x="19" y="22"/>
                  </a:lnTo>
                  <a:lnTo>
                    <a:pt x="19" y="30"/>
                  </a:lnTo>
                  <a:lnTo>
                    <a:pt x="19" y="43"/>
                  </a:lnTo>
                  <a:lnTo>
                    <a:pt x="19" y="54"/>
                  </a:lnTo>
                  <a:lnTo>
                    <a:pt x="19" y="62"/>
                  </a:lnTo>
                  <a:lnTo>
                    <a:pt x="22" y="68"/>
                  </a:lnTo>
                  <a:lnTo>
                    <a:pt x="24" y="71"/>
                  </a:lnTo>
                  <a:lnTo>
                    <a:pt x="27" y="71"/>
                  </a:lnTo>
                  <a:lnTo>
                    <a:pt x="30" y="71"/>
                  </a:lnTo>
                  <a:lnTo>
                    <a:pt x="33" y="71"/>
                  </a:lnTo>
                  <a:lnTo>
                    <a:pt x="35" y="68"/>
                  </a:lnTo>
                  <a:lnTo>
                    <a:pt x="38" y="62"/>
                  </a:lnTo>
                  <a:lnTo>
                    <a:pt x="38" y="54"/>
                  </a:lnTo>
                  <a:lnTo>
                    <a:pt x="38" y="43"/>
                  </a:lnTo>
                  <a:lnTo>
                    <a:pt x="38" y="30"/>
                  </a:lnTo>
                  <a:lnTo>
                    <a:pt x="38" y="22"/>
                  </a:lnTo>
                  <a:lnTo>
                    <a:pt x="35" y="19"/>
                  </a:lnTo>
                  <a:lnTo>
                    <a:pt x="33" y="16"/>
                  </a:lnTo>
                  <a:lnTo>
                    <a:pt x="30" y="14"/>
                  </a:lnTo>
                  <a:lnTo>
                    <a:pt x="27" y="14"/>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13" name="Freeform 248"/>
            <p:cNvSpPr>
              <a:spLocks noEditPoints="1"/>
            </p:cNvSpPr>
            <p:nvPr/>
          </p:nvSpPr>
          <p:spPr bwMode="auto">
            <a:xfrm>
              <a:off x="6612733" y="1738048"/>
              <a:ext cx="103437" cy="119111"/>
            </a:xfrm>
            <a:custGeom>
              <a:avLst/>
              <a:gdLst>
                <a:gd name="T0" fmla="*/ 28 w 55"/>
                <a:gd name="T1" fmla="*/ 0 h 84"/>
                <a:gd name="T2" fmla="*/ 38 w 55"/>
                <a:gd name="T3" fmla="*/ 3 h 84"/>
                <a:gd name="T4" fmla="*/ 47 w 55"/>
                <a:gd name="T5" fmla="*/ 8 h 84"/>
                <a:gd name="T6" fmla="*/ 52 w 55"/>
                <a:gd name="T7" fmla="*/ 16 h 84"/>
                <a:gd name="T8" fmla="*/ 55 w 55"/>
                <a:gd name="T9" fmla="*/ 22 h 84"/>
                <a:gd name="T10" fmla="*/ 55 w 55"/>
                <a:gd name="T11" fmla="*/ 33 h 84"/>
                <a:gd name="T12" fmla="*/ 55 w 55"/>
                <a:gd name="T13" fmla="*/ 43 h 84"/>
                <a:gd name="T14" fmla="*/ 55 w 55"/>
                <a:gd name="T15" fmla="*/ 54 h 84"/>
                <a:gd name="T16" fmla="*/ 55 w 55"/>
                <a:gd name="T17" fmla="*/ 62 h 84"/>
                <a:gd name="T18" fmla="*/ 52 w 55"/>
                <a:gd name="T19" fmla="*/ 71 h 84"/>
                <a:gd name="T20" fmla="*/ 47 w 55"/>
                <a:gd name="T21" fmla="*/ 76 h 84"/>
                <a:gd name="T22" fmla="*/ 38 w 55"/>
                <a:gd name="T23" fmla="*/ 82 h 84"/>
                <a:gd name="T24" fmla="*/ 28 w 55"/>
                <a:gd name="T25" fmla="*/ 84 h 84"/>
                <a:gd name="T26" fmla="*/ 17 w 55"/>
                <a:gd name="T27" fmla="*/ 82 h 84"/>
                <a:gd name="T28" fmla="*/ 9 w 55"/>
                <a:gd name="T29" fmla="*/ 76 h 84"/>
                <a:gd name="T30" fmla="*/ 3 w 55"/>
                <a:gd name="T31" fmla="*/ 62 h 84"/>
                <a:gd name="T32" fmla="*/ 0 w 55"/>
                <a:gd name="T33" fmla="*/ 43 h 84"/>
                <a:gd name="T34" fmla="*/ 3 w 55"/>
                <a:gd name="T35" fmla="*/ 33 h 84"/>
                <a:gd name="T36" fmla="*/ 3 w 55"/>
                <a:gd name="T37" fmla="*/ 22 h 84"/>
                <a:gd name="T38" fmla="*/ 6 w 55"/>
                <a:gd name="T39" fmla="*/ 16 h 84"/>
                <a:gd name="T40" fmla="*/ 9 w 55"/>
                <a:gd name="T41" fmla="*/ 8 h 84"/>
                <a:gd name="T42" fmla="*/ 17 w 55"/>
                <a:gd name="T43" fmla="*/ 3 h 84"/>
                <a:gd name="T44" fmla="*/ 28 w 55"/>
                <a:gd name="T45" fmla="*/ 0 h 84"/>
                <a:gd name="T46" fmla="*/ 28 w 55"/>
                <a:gd name="T47" fmla="*/ 14 h 84"/>
                <a:gd name="T48" fmla="*/ 25 w 55"/>
                <a:gd name="T49" fmla="*/ 14 h 84"/>
                <a:gd name="T50" fmla="*/ 22 w 55"/>
                <a:gd name="T51" fmla="*/ 16 h 84"/>
                <a:gd name="T52" fmla="*/ 22 w 55"/>
                <a:gd name="T53" fmla="*/ 19 h 84"/>
                <a:gd name="T54" fmla="*/ 19 w 55"/>
                <a:gd name="T55" fmla="*/ 22 h 84"/>
                <a:gd name="T56" fmla="*/ 19 w 55"/>
                <a:gd name="T57" fmla="*/ 30 h 84"/>
                <a:gd name="T58" fmla="*/ 19 w 55"/>
                <a:gd name="T59" fmla="*/ 43 h 84"/>
                <a:gd name="T60" fmla="*/ 19 w 55"/>
                <a:gd name="T61" fmla="*/ 54 h 84"/>
                <a:gd name="T62" fmla="*/ 19 w 55"/>
                <a:gd name="T63" fmla="*/ 62 h 84"/>
                <a:gd name="T64" fmla="*/ 22 w 55"/>
                <a:gd name="T65" fmla="*/ 68 h 84"/>
                <a:gd name="T66" fmla="*/ 25 w 55"/>
                <a:gd name="T67" fmla="*/ 71 h 84"/>
                <a:gd name="T68" fmla="*/ 25 w 55"/>
                <a:gd name="T69" fmla="*/ 71 h 84"/>
                <a:gd name="T70" fmla="*/ 28 w 55"/>
                <a:gd name="T71" fmla="*/ 71 h 84"/>
                <a:gd name="T72" fmla="*/ 30 w 55"/>
                <a:gd name="T73" fmla="*/ 71 h 84"/>
                <a:gd name="T74" fmla="*/ 33 w 55"/>
                <a:gd name="T75" fmla="*/ 71 h 84"/>
                <a:gd name="T76" fmla="*/ 36 w 55"/>
                <a:gd name="T77" fmla="*/ 68 h 84"/>
                <a:gd name="T78" fmla="*/ 38 w 55"/>
                <a:gd name="T79" fmla="*/ 62 h 84"/>
                <a:gd name="T80" fmla="*/ 38 w 55"/>
                <a:gd name="T81" fmla="*/ 54 h 84"/>
                <a:gd name="T82" fmla="*/ 38 w 55"/>
                <a:gd name="T83" fmla="*/ 43 h 84"/>
                <a:gd name="T84" fmla="*/ 38 w 55"/>
                <a:gd name="T85" fmla="*/ 30 h 84"/>
                <a:gd name="T86" fmla="*/ 38 w 55"/>
                <a:gd name="T87" fmla="*/ 22 h 84"/>
                <a:gd name="T88" fmla="*/ 36 w 55"/>
                <a:gd name="T89" fmla="*/ 19 h 84"/>
                <a:gd name="T90" fmla="*/ 33 w 55"/>
                <a:gd name="T91" fmla="*/ 16 h 84"/>
                <a:gd name="T92" fmla="*/ 30 w 55"/>
                <a:gd name="T93" fmla="*/ 14 h 84"/>
                <a:gd name="T94" fmla="*/ 28 w 55"/>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4"/>
                <a:gd name="T146" fmla="*/ 55 w 55"/>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4">
                  <a:moveTo>
                    <a:pt x="28" y="0"/>
                  </a:moveTo>
                  <a:lnTo>
                    <a:pt x="38" y="3"/>
                  </a:lnTo>
                  <a:lnTo>
                    <a:pt x="47" y="8"/>
                  </a:lnTo>
                  <a:lnTo>
                    <a:pt x="52" y="16"/>
                  </a:lnTo>
                  <a:lnTo>
                    <a:pt x="55" y="22"/>
                  </a:lnTo>
                  <a:lnTo>
                    <a:pt x="55" y="33"/>
                  </a:lnTo>
                  <a:lnTo>
                    <a:pt x="55" y="43"/>
                  </a:lnTo>
                  <a:lnTo>
                    <a:pt x="55" y="54"/>
                  </a:lnTo>
                  <a:lnTo>
                    <a:pt x="55" y="62"/>
                  </a:lnTo>
                  <a:lnTo>
                    <a:pt x="52" y="71"/>
                  </a:lnTo>
                  <a:lnTo>
                    <a:pt x="47" y="76"/>
                  </a:lnTo>
                  <a:lnTo>
                    <a:pt x="38" y="82"/>
                  </a:lnTo>
                  <a:lnTo>
                    <a:pt x="28" y="84"/>
                  </a:lnTo>
                  <a:lnTo>
                    <a:pt x="17" y="82"/>
                  </a:lnTo>
                  <a:lnTo>
                    <a:pt x="9" y="76"/>
                  </a:lnTo>
                  <a:lnTo>
                    <a:pt x="3" y="62"/>
                  </a:lnTo>
                  <a:lnTo>
                    <a:pt x="0" y="43"/>
                  </a:lnTo>
                  <a:lnTo>
                    <a:pt x="3" y="33"/>
                  </a:lnTo>
                  <a:lnTo>
                    <a:pt x="3" y="22"/>
                  </a:lnTo>
                  <a:lnTo>
                    <a:pt x="6" y="16"/>
                  </a:lnTo>
                  <a:lnTo>
                    <a:pt x="9" y="8"/>
                  </a:lnTo>
                  <a:lnTo>
                    <a:pt x="17" y="3"/>
                  </a:lnTo>
                  <a:lnTo>
                    <a:pt x="28" y="0"/>
                  </a:lnTo>
                  <a:close/>
                  <a:moveTo>
                    <a:pt x="28" y="14"/>
                  </a:moveTo>
                  <a:lnTo>
                    <a:pt x="25" y="14"/>
                  </a:lnTo>
                  <a:lnTo>
                    <a:pt x="22" y="16"/>
                  </a:lnTo>
                  <a:lnTo>
                    <a:pt x="22" y="19"/>
                  </a:lnTo>
                  <a:lnTo>
                    <a:pt x="19" y="22"/>
                  </a:lnTo>
                  <a:lnTo>
                    <a:pt x="19" y="30"/>
                  </a:lnTo>
                  <a:lnTo>
                    <a:pt x="19" y="43"/>
                  </a:lnTo>
                  <a:lnTo>
                    <a:pt x="19" y="54"/>
                  </a:lnTo>
                  <a:lnTo>
                    <a:pt x="19" y="62"/>
                  </a:lnTo>
                  <a:lnTo>
                    <a:pt x="22" y="68"/>
                  </a:lnTo>
                  <a:lnTo>
                    <a:pt x="25" y="71"/>
                  </a:lnTo>
                  <a:lnTo>
                    <a:pt x="28" y="71"/>
                  </a:lnTo>
                  <a:lnTo>
                    <a:pt x="30" y="71"/>
                  </a:lnTo>
                  <a:lnTo>
                    <a:pt x="33" y="71"/>
                  </a:lnTo>
                  <a:lnTo>
                    <a:pt x="36" y="68"/>
                  </a:lnTo>
                  <a:lnTo>
                    <a:pt x="38" y="62"/>
                  </a:lnTo>
                  <a:lnTo>
                    <a:pt x="38" y="54"/>
                  </a:lnTo>
                  <a:lnTo>
                    <a:pt x="38" y="43"/>
                  </a:lnTo>
                  <a:lnTo>
                    <a:pt x="38" y="30"/>
                  </a:lnTo>
                  <a:lnTo>
                    <a:pt x="38" y="22"/>
                  </a:lnTo>
                  <a:lnTo>
                    <a:pt x="36" y="19"/>
                  </a:lnTo>
                  <a:lnTo>
                    <a:pt x="33" y="16"/>
                  </a:lnTo>
                  <a:lnTo>
                    <a:pt x="30" y="14"/>
                  </a:lnTo>
                  <a:lnTo>
                    <a:pt x="28" y="14"/>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14" name="Freeform 249"/>
            <p:cNvSpPr>
              <a:spLocks noEditPoints="1"/>
            </p:cNvSpPr>
            <p:nvPr/>
          </p:nvSpPr>
          <p:spPr bwMode="auto">
            <a:xfrm>
              <a:off x="6736858" y="1738048"/>
              <a:ext cx="101557" cy="119111"/>
            </a:xfrm>
            <a:custGeom>
              <a:avLst/>
              <a:gdLst>
                <a:gd name="T0" fmla="*/ 27 w 54"/>
                <a:gd name="T1" fmla="*/ 0 h 84"/>
                <a:gd name="T2" fmla="*/ 38 w 54"/>
                <a:gd name="T3" fmla="*/ 3 h 84"/>
                <a:gd name="T4" fmla="*/ 46 w 54"/>
                <a:gd name="T5" fmla="*/ 8 h 84"/>
                <a:gd name="T6" fmla="*/ 52 w 54"/>
                <a:gd name="T7" fmla="*/ 16 h 84"/>
                <a:gd name="T8" fmla="*/ 54 w 54"/>
                <a:gd name="T9" fmla="*/ 22 h 84"/>
                <a:gd name="T10" fmla="*/ 54 w 54"/>
                <a:gd name="T11" fmla="*/ 33 h 84"/>
                <a:gd name="T12" fmla="*/ 54 w 54"/>
                <a:gd name="T13" fmla="*/ 43 h 84"/>
                <a:gd name="T14" fmla="*/ 54 w 54"/>
                <a:gd name="T15" fmla="*/ 54 h 84"/>
                <a:gd name="T16" fmla="*/ 54 w 54"/>
                <a:gd name="T17" fmla="*/ 62 h 84"/>
                <a:gd name="T18" fmla="*/ 52 w 54"/>
                <a:gd name="T19" fmla="*/ 71 h 84"/>
                <a:gd name="T20" fmla="*/ 46 w 54"/>
                <a:gd name="T21" fmla="*/ 76 h 84"/>
                <a:gd name="T22" fmla="*/ 38 w 54"/>
                <a:gd name="T23" fmla="*/ 82 h 84"/>
                <a:gd name="T24" fmla="*/ 27 w 54"/>
                <a:gd name="T25" fmla="*/ 84 h 84"/>
                <a:gd name="T26" fmla="*/ 16 w 54"/>
                <a:gd name="T27" fmla="*/ 82 h 84"/>
                <a:gd name="T28" fmla="*/ 8 w 54"/>
                <a:gd name="T29" fmla="*/ 76 h 84"/>
                <a:gd name="T30" fmla="*/ 2 w 54"/>
                <a:gd name="T31" fmla="*/ 62 h 84"/>
                <a:gd name="T32" fmla="*/ 0 w 54"/>
                <a:gd name="T33" fmla="*/ 43 h 84"/>
                <a:gd name="T34" fmla="*/ 2 w 54"/>
                <a:gd name="T35" fmla="*/ 33 h 84"/>
                <a:gd name="T36" fmla="*/ 2 w 54"/>
                <a:gd name="T37" fmla="*/ 22 h 84"/>
                <a:gd name="T38" fmla="*/ 5 w 54"/>
                <a:gd name="T39" fmla="*/ 16 h 84"/>
                <a:gd name="T40" fmla="*/ 8 w 54"/>
                <a:gd name="T41" fmla="*/ 8 h 84"/>
                <a:gd name="T42" fmla="*/ 16 w 54"/>
                <a:gd name="T43" fmla="*/ 3 h 84"/>
                <a:gd name="T44" fmla="*/ 27 w 54"/>
                <a:gd name="T45" fmla="*/ 0 h 84"/>
                <a:gd name="T46" fmla="*/ 27 w 54"/>
                <a:gd name="T47" fmla="*/ 14 h 84"/>
                <a:gd name="T48" fmla="*/ 24 w 54"/>
                <a:gd name="T49" fmla="*/ 14 h 84"/>
                <a:gd name="T50" fmla="*/ 22 w 54"/>
                <a:gd name="T51" fmla="*/ 16 h 84"/>
                <a:gd name="T52" fmla="*/ 22 w 54"/>
                <a:gd name="T53" fmla="*/ 19 h 84"/>
                <a:gd name="T54" fmla="*/ 19 w 54"/>
                <a:gd name="T55" fmla="*/ 22 h 84"/>
                <a:gd name="T56" fmla="*/ 19 w 54"/>
                <a:gd name="T57" fmla="*/ 30 h 84"/>
                <a:gd name="T58" fmla="*/ 19 w 54"/>
                <a:gd name="T59" fmla="*/ 43 h 84"/>
                <a:gd name="T60" fmla="*/ 19 w 54"/>
                <a:gd name="T61" fmla="*/ 54 h 84"/>
                <a:gd name="T62" fmla="*/ 19 w 54"/>
                <a:gd name="T63" fmla="*/ 62 h 84"/>
                <a:gd name="T64" fmla="*/ 22 w 54"/>
                <a:gd name="T65" fmla="*/ 68 h 84"/>
                <a:gd name="T66" fmla="*/ 24 w 54"/>
                <a:gd name="T67" fmla="*/ 71 h 84"/>
                <a:gd name="T68" fmla="*/ 24 w 54"/>
                <a:gd name="T69" fmla="*/ 71 h 84"/>
                <a:gd name="T70" fmla="*/ 27 w 54"/>
                <a:gd name="T71" fmla="*/ 71 h 84"/>
                <a:gd name="T72" fmla="*/ 30 w 54"/>
                <a:gd name="T73" fmla="*/ 71 h 84"/>
                <a:gd name="T74" fmla="*/ 32 w 54"/>
                <a:gd name="T75" fmla="*/ 71 h 84"/>
                <a:gd name="T76" fmla="*/ 35 w 54"/>
                <a:gd name="T77" fmla="*/ 68 h 84"/>
                <a:gd name="T78" fmla="*/ 38 w 54"/>
                <a:gd name="T79" fmla="*/ 62 h 84"/>
                <a:gd name="T80" fmla="*/ 38 w 54"/>
                <a:gd name="T81" fmla="*/ 54 h 84"/>
                <a:gd name="T82" fmla="*/ 38 w 54"/>
                <a:gd name="T83" fmla="*/ 43 h 84"/>
                <a:gd name="T84" fmla="*/ 38 w 54"/>
                <a:gd name="T85" fmla="*/ 30 h 84"/>
                <a:gd name="T86" fmla="*/ 38 w 54"/>
                <a:gd name="T87" fmla="*/ 22 h 84"/>
                <a:gd name="T88" fmla="*/ 35 w 54"/>
                <a:gd name="T89" fmla="*/ 19 h 84"/>
                <a:gd name="T90" fmla="*/ 32 w 54"/>
                <a:gd name="T91" fmla="*/ 16 h 84"/>
                <a:gd name="T92" fmla="*/ 30 w 54"/>
                <a:gd name="T93" fmla="*/ 14 h 84"/>
                <a:gd name="T94" fmla="*/ 27 w 54"/>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84"/>
                <a:gd name="T146" fmla="*/ 54 w 54"/>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84">
                  <a:moveTo>
                    <a:pt x="27" y="0"/>
                  </a:moveTo>
                  <a:lnTo>
                    <a:pt x="38" y="3"/>
                  </a:lnTo>
                  <a:lnTo>
                    <a:pt x="46" y="8"/>
                  </a:lnTo>
                  <a:lnTo>
                    <a:pt x="52" y="16"/>
                  </a:lnTo>
                  <a:lnTo>
                    <a:pt x="54" y="22"/>
                  </a:lnTo>
                  <a:lnTo>
                    <a:pt x="54" y="33"/>
                  </a:lnTo>
                  <a:lnTo>
                    <a:pt x="54" y="43"/>
                  </a:lnTo>
                  <a:lnTo>
                    <a:pt x="54" y="54"/>
                  </a:lnTo>
                  <a:lnTo>
                    <a:pt x="54" y="62"/>
                  </a:lnTo>
                  <a:lnTo>
                    <a:pt x="52" y="71"/>
                  </a:lnTo>
                  <a:lnTo>
                    <a:pt x="46" y="76"/>
                  </a:lnTo>
                  <a:lnTo>
                    <a:pt x="38" y="82"/>
                  </a:lnTo>
                  <a:lnTo>
                    <a:pt x="27" y="84"/>
                  </a:lnTo>
                  <a:lnTo>
                    <a:pt x="16" y="82"/>
                  </a:lnTo>
                  <a:lnTo>
                    <a:pt x="8" y="76"/>
                  </a:lnTo>
                  <a:lnTo>
                    <a:pt x="2" y="62"/>
                  </a:lnTo>
                  <a:lnTo>
                    <a:pt x="0" y="43"/>
                  </a:lnTo>
                  <a:lnTo>
                    <a:pt x="2" y="33"/>
                  </a:lnTo>
                  <a:lnTo>
                    <a:pt x="2" y="22"/>
                  </a:lnTo>
                  <a:lnTo>
                    <a:pt x="5" y="16"/>
                  </a:lnTo>
                  <a:lnTo>
                    <a:pt x="8" y="8"/>
                  </a:lnTo>
                  <a:lnTo>
                    <a:pt x="16" y="3"/>
                  </a:lnTo>
                  <a:lnTo>
                    <a:pt x="27" y="0"/>
                  </a:lnTo>
                  <a:close/>
                  <a:moveTo>
                    <a:pt x="27" y="14"/>
                  </a:moveTo>
                  <a:lnTo>
                    <a:pt x="24" y="14"/>
                  </a:lnTo>
                  <a:lnTo>
                    <a:pt x="22" y="16"/>
                  </a:lnTo>
                  <a:lnTo>
                    <a:pt x="22" y="19"/>
                  </a:lnTo>
                  <a:lnTo>
                    <a:pt x="19" y="22"/>
                  </a:lnTo>
                  <a:lnTo>
                    <a:pt x="19" y="30"/>
                  </a:lnTo>
                  <a:lnTo>
                    <a:pt x="19" y="43"/>
                  </a:lnTo>
                  <a:lnTo>
                    <a:pt x="19" y="54"/>
                  </a:lnTo>
                  <a:lnTo>
                    <a:pt x="19" y="62"/>
                  </a:lnTo>
                  <a:lnTo>
                    <a:pt x="22" y="68"/>
                  </a:lnTo>
                  <a:lnTo>
                    <a:pt x="24" y="71"/>
                  </a:lnTo>
                  <a:lnTo>
                    <a:pt x="27" y="71"/>
                  </a:lnTo>
                  <a:lnTo>
                    <a:pt x="30" y="71"/>
                  </a:lnTo>
                  <a:lnTo>
                    <a:pt x="32" y="71"/>
                  </a:lnTo>
                  <a:lnTo>
                    <a:pt x="35" y="68"/>
                  </a:lnTo>
                  <a:lnTo>
                    <a:pt x="38" y="62"/>
                  </a:lnTo>
                  <a:lnTo>
                    <a:pt x="38" y="54"/>
                  </a:lnTo>
                  <a:lnTo>
                    <a:pt x="38" y="43"/>
                  </a:lnTo>
                  <a:lnTo>
                    <a:pt x="38" y="30"/>
                  </a:lnTo>
                  <a:lnTo>
                    <a:pt x="38" y="22"/>
                  </a:lnTo>
                  <a:lnTo>
                    <a:pt x="35" y="19"/>
                  </a:lnTo>
                  <a:lnTo>
                    <a:pt x="32" y="16"/>
                  </a:lnTo>
                  <a:lnTo>
                    <a:pt x="30" y="14"/>
                  </a:lnTo>
                  <a:lnTo>
                    <a:pt x="27" y="14"/>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15" name="Freeform 250"/>
            <p:cNvSpPr>
              <a:spLocks/>
            </p:cNvSpPr>
            <p:nvPr/>
          </p:nvSpPr>
          <p:spPr bwMode="auto">
            <a:xfrm>
              <a:off x="3244433" y="5142639"/>
              <a:ext cx="107199" cy="119111"/>
            </a:xfrm>
            <a:custGeom>
              <a:avLst/>
              <a:gdLst>
                <a:gd name="T0" fmla="*/ 57 w 57"/>
                <a:gd name="T1" fmla="*/ 68 h 84"/>
                <a:gd name="T2" fmla="*/ 57 w 57"/>
                <a:gd name="T3" fmla="*/ 84 h 84"/>
                <a:gd name="T4" fmla="*/ 0 w 57"/>
                <a:gd name="T5" fmla="*/ 84 h 84"/>
                <a:gd name="T6" fmla="*/ 3 w 57"/>
                <a:gd name="T7" fmla="*/ 76 h 84"/>
                <a:gd name="T8" fmla="*/ 6 w 57"/>
                <a:gd name="T9" fmla="*/ 68 h 84"/>
                <a:gd name="T10" fmla="*/ 14 w 57"/>
                <a:gd name="T11" fmla="*/ 60 h 84"/>
                <a:gd name="T12" fmla="*/ 25 w 57"/>
                <a:gd name="T13" fmla="*/ 49 h 84"/>
                <a:gd name="T14" fmla="*/ 33 w 57"/>
                <a:gd name="T15" fmla="*/ 41 h 84"/>
                <a:gd name="T16" fmla="*/ 38 w 57"/>
                <a:gd name="T17" fmla="*/ 36 h 84"/>
                <a:gd name="T18" fmla="*/ 41 w 57"/>
                <a:gd name="T19" fmla="*/ 30 h 84"/>
                <a:gd name="T20" fmla="*/ 41 w 57"/>
                <a:gd name="T21" fmla="*/ 25 h 84"/>
                <a:gd name="T22" fmla="*/ 41 w 57"/>
                <a:gd name="T23" fmla="*/ 22 h 84"/>
                <a:gd name="T24" fmla="*/ 38 w 57"/>
                <a:gd name="T25" fmla="*/ 17 h 84"/>
                <a:gd name="T26" fmla="*/ 36 w 57"/>
                <a:gd name="T27" fmla="*/ 17 h 84"/>
                <a:gd name="T28" fmla="*/ 30 w 57"/>
                <a:gd name="T29" fmla="*/ 14 h 84"/>
                <a:gd name="T30" fmla="*/ 25 w 57"/>
                <a:gd name="T31" fmla="*/ 17 h 84"/>
                <a:gd name="T32" fmla="*/ 22 w 57"/>
                <a:gd name="T33" fmla="*/ 17 h 84"/>
                <a:gd name="T34" fmla="*/ 19 w 57"/>
                <a:gd name="T35" fmla="*/ 22 h 84"/>
                <a:gd name="T36" fmla="*/ 19 w 57"/>
                <a:gd name="T37" fmla="*/ 27 h 84"/>
                <a:gd name="T38" fmla="*/ 3 w 57"/>
                <a:gd name="T39" fmla="*/ 25 h 84"/>
                <a:gd name="T40" fmla="*/ 6 w 57"/>
                <a:gd name="T41" fmla="*/ 14 h 84"/>
                <a:gd name="T42" fmla="*/ 11 w 57"/>
                <a:gd name="T43" fmla="*/ 8 h 84"/>
                <a:gd name="T44" fmla="*/ 19 w 57"/>
                <a:gd name="T45" fmla="*/ 3 h 84"/>
                <a:gd name="T46" fmla="*/ 30 w 57"/>
                <a:gd name="T47" fmla="*/ 0 h 84"/>
                <a:gd name="T48" fmla="*/ 41 w 57"/>
                <a:gd name="T49" fmla="*/ 3 h 84"/>
                <a:gd name="T50" fmla="*/ 49 w 57"/>
                <a:gd name="T51" fmla="*/ 8 h 84"/>
                <a:gd name="T52" fmla="*/ 55 w 57"/>
                <a:gd name="T53" fmla="*/ 17 h 84"/>
                <a:gd name="T54" fmla="*/ 57 w 57"/>
                <a:gd name="T55" fmla="*/ 25 h 84"/>
                <a:gd name="T56" fmla="*/ 57 w 57"/>
                <a:gd name="T57" fmla="*/ 30 h 84"/>
                <a:gd name="T58" fmla="*/ 55 w 57"/>
                <a:gd name="T59" fmla="*/ 36 h 84"/>
                <a:gd name="T60" fmla="*/ 52 w 57"/>
                <a:gd name="T61" fmla="*/ 41 h 84"/>
                <a:gd name="T62" fmla="*/ 49 w 57"/>
                <a:gd name="T63" fmla="*/ 46 h 84"/>
                <a:gd name="T64" fmla="*/ 44 w 57"/>
                <a:gd name="T65" fmla="*/ 49 h 84"/>
                <a:gd name="T66" fmla="*/ 38 w 57"/>
                <a:gd name="T67" fmla="*/ 55 h 84"/>
                <a:gd name="T68" fmla="*/ 33 w 57"/>
                <a:gd name="T69" fmla="*/ 63 h 84"/>
                <a:gd name="T70" fmla="*/ 30 w 57"/>
                <a:gd name="T71" fmla="*/ 65 h 84"/>
                <a:gd name="T72" fmla="*/ 27 w 57"/>
                <a:gd name="T73" fmla="*/ 68 h 84"/>
                <a:gd name="T74" fmla="*/ 25 w 57"/>
                <a:gd name="T75" fmla="*/ 68 h 84"/>
                <a:gd name="T76" fmla="*/ 57 w 57"/>
                <a:gd name="T77" fmla="*/ 68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
                <a:gd name="T118" fmla="*/ 0 h 84"/>
                <a:gd name="T119" fmla="*/ 57 w 57"/>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 h="84">
                  <a:moveTo>
                    <a:pt x="57" y="68"/>
                  </a:moveTo>
                  <a:lnTo>
                    <a:pt x="57" y="84"/>
                  </a:lnTo>
                  <a:lnTo>
                    <a:pt x="0" y="84"/>
                  </a:lnTo>
                  <a:lnTo>
                    <a:pt x="3" y="76"/>
                  </a:lnTo>
                  <a:lnTo>
                    <a:pt x="6" y="68"/>
                  </a:lnTo>
                  <a:lnTo>
                    <a:pt x="14" y="60"/>
                  </a:lnTo>
                  <a:lnTo>
                    <a:pt x="25" y="49"/>
                  </a:lnTo>
                  <a:lnTo>
                    <a:pt x="33" y="41"/>
                  </a:lnTo>
                  <a:lnTo>
                    <a:pt x="38" y="36"/>
                  </a:lnTo>
                  <a:lnTo>
                    <a:pt x="41" y="30"/>
                  </a:lnTo>
                  <a:lnTo>
                    <a:pt x="41" y="25"/>
                  </a:lnTo>
                  <a:lnTo>
                    <a:pt x="41" y="22"/>
                  </a:lnTo>
                  <a:lnTo>
                    <a:pt x="38" y="17"/>
                  </a:lnTo>
                  <a:lnTo>
                    <a:pt x="36" y="17"/>
                  </a:lnTo>
                  <a:lnTo>
                    <a:pt x="30" y="14"/>
                  </a:lnTo>
                  <a:lnTo>
                    <a:pt x="25" y="17"/>
                  </a:lnTo>
                  <a:lnTo>
                    <a:pt x="22" y="17"/>
                  </a:lnTo>
                  <a:lnTo>
                    <a:pt x="19" y="22"/>
                  </a:lnTo>
                  <a:lnTo>
                    <a:pt x="19" y="27"/>
                  </a:lnTo>
                  <a:lnTo>
                    <a:pt x="3" y="25"/>
                  </a:lnTo>
                  <a:lnTo>
                    <a:pt x="6" y="14"/>
                  </a:lnTo>
                  <a:lnTo>
                    <a:pt x="11" y="8"/>
                  </a:lnTo>
                  <a:lnTo>
                    <a:pt x="19" y="3"/>
                  </a:lnTo>
                  <a:lnTo>
                    <a:pt x="30" y="0"/>
                  </a:lnTo>
                  <a:lnTo>
                    <a:pt x="41" y="3"/>
                  </a:lnTo>
                  <a:lnTo>
                    <a:pt x="49" y="8"/>
                  </a:lnTo>
                  <a:lnTo>
                    <a:pt x="55" y="17"/>
                  </a:lnTo>
                  <a:lnTo>
                    <a:pt x="57" y="25"/>
                  </a:lnTo>
                  <a:lnTo>
                    <a:pt x="57" y="30"/>
                  </a:lnTo>
                  <a:lnTo>
                    <a:pt x="55" y="36"/>
                  </a:lnTo>
                  <a:lnTo>
                    <a:pt x="52" y="41"/>
                  </a:lnTo>
                  <a:lnTo>
                    <a:pt x="49" y="46"/>
                  </a:lnTo>
                  <a:lnTo>
                    <a:pt x="44" y="49"/>
                  </a:lnTo>
                  <a:lnTo>
                    <a:pt x="38" y="55"/>
                  </a:lnTo>
                  <a:lnTo>
                    <a:pt x="33" y="63"/>
                  </a:lnTo>
                  <a:lnTo>
                    <a:pt x="30" y="65"/>
                  </a:lnTo>
                  <a:lnTo>
                    <a:pt x="27" y="68"/>
                  </a:lnTo>
                  <a:lnTo>
                    <a:pt x="25" y="68"/>
                  </a:lnTo>
                  <a:lnTo>
                    <a:pt x="57" y="6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16" name="Freeform 251"/>
            <p:cNvSpPr>
              <a:spLocks noEditPoints="1"/>
            </p:cNvSpPr>
            <p:nvPr/>
          </p:nvSpPr>
          <p:spPr bwMode="auto">
            <a:xfrm>
              <a:off x="3372320" y="5142639"/>
              <a:ext cx="103437" cy="119111"/>
            </a:xfrm>
            <a:custGeom>
              <a:avLst/>
              <a:gdLst>
                <a:gd name="T0" fmla="*/ 28 w 55"/>
                <a:gd name="T1" fmla="*/ 0 h 84"/>
                <a:gd name="T2" fmla="*/ 38 w 55"/>
                <a:gd name="T3" fmla="*/ 3 h 84"/>
                <a:gd name="T4" fmla="*/ 47 w 55"/>
                <a:gd name="T5" fmla="*/ 11 h 84"/>
                <a:gd name="T6" fmla="*/ 49 w 55"/>
                <a:gd name="T7" fmla="*/ 17 h 84"/>
                <a:gd name="T8" fmla="*/ 52 w 55"/>
                <a:gd name="T9" fmla="*/ 25 h 84"/>
                <a:gd name="T10" fmla="*/ 55 w 55"/>
                <a:gd name="T11" fmla="*/ 33 h 84"/>
                <a:gd name="T12" fmla="*/ 55 w 55"/>
                <a:gd name="T13" fmla="*/ 44 h 84"/>
                <a:gd name="T14" fmla="*/ 55 w 55"/>
                <a:gd name="T15" fmla="*/ 55 h 84"/>
                <a:gd name="T16" fmla="*/ 52 w 55"/>
                <a:gd name="T17" fmla="*/ 63 h 84"/>
                <a:gd name="T18" fmla="*/ 49 w 55"/>
                <a:gd name="T19" fmla="*/ 71 h 84"/>
                <a:gd name="T20" fmla="*/ 47 w 55"/>
                <a:gd name="T21" fmla="*/ 76 h 84"/>
                <a:gd name="T22" fmla="*/ 38 w 55"/>
                <a:gd name="T23" fmla="*/ 84 h 84"/>
                <a:gd name="T24" fmla="*/ 28 w 55"/>
                <a:gd name="T25" fmla="*/ 84 h 84"/>
                <a:gd name="T26" fmla="*/ 17 w 55"/>
                <a:gd name="T27" fmla="*/ 82 h 84"/>
                <a:gd name="T28" fmla="*/ 9 w 55"/>
                <a:gd name="T29" fmla="*/ 76 h 84"/>
                <a:gd name="T30" fmla="*/ 3 w 55"/>
                <a:gd name="T31" fmla="*/ 63 h 84"/>
                <a:gd name="T32" fmla="*/ 0 w 55"/>
                <a:gd name="T33" fmla="*/ 44 h 84"/>
                <a:gd name="T34" fmla="*/ 0 w 55"/>
                <a:gd name="T35" fmla="*/ 33 h 84"/>
                <a:gd name="T36" fmla="*/ 3 w 55"/>
                <a:gd name="T37" fmla="*/ 22 h 84"/>
                <a:gd name="T38" fmla="*/ 6 w 55"/>
                <a:gd name="T39" fmla="*/ 17 h 84"/>
                <a:gd name="T40" fmla="*/ 9 w 55"/>
                <a:gd name="T41" fmla="*/ 11 h 84"/>
                <a:gd name="T42" fmla="*/ 17 w 55"/>
                <a:gd name="T43" fmla="*/ 3 h 84"/>
                <a:gd name="T44" fmla="*/ 28 w 55"/>
                <a:gd name="T45" fmla="*/ 0 h 84"/>
                <a:gd name="T46" fmla="*/ 28 w 55"/>
                <a:gd name="T47" fmla="*/ 14 h 84"/>
                <a:gd name="T48" fmla="*/ 25 w 55"/>
                <a:gd name="T49" fmla="*/ 14 h 84"/>
                <a:gd name="T50" fmla="*/ 22 w 55"/>
                <a:gd name="T51" fmla="*/ 17 h 84"/>
                <a:gd name="T52" fmla="*/ 19 w 55"/>
                <a:gd name="T53" fmla="*/ 19 h 84"/>
                <a:gd name="T54" fmla="*/ 19 w 55"/>
                <a:gd name="T55" fmla="*/ 22 h 84"/>
                <a:gd name="T56" fmla="*/ 17 w 55"/>
                <a:gd name="T57" fmla="*/ 30 h 84"/>
                <a:gd name="T58" fmla="*/ 17 w 55"/>
                <a:gd name="T59" fmla="*/ 44 h 84"/>
                <a:gd name="T60" fmla="*/ 17 w 55"/>
                <a:gd name="T61" fmla="*/ 55 h 84"/>
                <a:gd name="T62" fmla="*/ 19 w 55"/>
                <a:gd name="T63" fmla="*/ 63 h 84"/>
                <a:gd name="T64" fmla="*/ 19 w 55"/>
                <a:gd name="T65" fmla="*/ 68 h 84"/>
                <a:gd name="T66" fmla="*/ 22 w 55"/>
                <a:gd name="T67" fmla="*/ 71 h 84"/>
                <a:gd name="T68" fmla="*/ 25 w 55"/>
                <a:gd name="T69" fmla="*/ 71 h 84"/>
                <a:gd name="T70" fmla="*/ 28 w 55"/>
                <a:gd name="T71" fmla="*/ 71 h 84"/>
                <a:gd name="T72" fmla="*/ 30 w 55"/>
                <a:gd name="T73" fmla="*/ 71 h 84"/>
                <a:gd name="T74" fmla="*/ 33 w 55"/>
                <a:gd name="T75" fmla="*/ 71 h 84"/>
                <a:gd name="T76" fmla="*/ 36 w 55"/>
                <a:gd name="T77" fmla="*/ 68 h 84"/>
                <a:gd name="T78" fmla="*/ 36 w 55"/>
                <a:gd name="T79" fmla="*/ 63 h 84"/>
                <a:gd name="T80" fmla="*/ 38 w 55"/>
                <a:gd name="T81" fmla="*/ 55 h 84"/>
                <a:gd name="T82" fmla="*/ 38 w 55"/>
                <a:gd name="T83" fmla="*/ 44 h 84"/>
                <a:gd name="T84" fmla="*/ 38 w 55"/>
                <a:gd name="T85" fmla="*/ 30 h 84"/>
                <a:gd name="T86" fmla="*/ 36 w 55"/>
                <a:gd name="T87" fmla="*/ 25 h 84"/>
                <a:gd name="T88" fmla="*/ 36 w 55"/>
                <a:gd name="T89" fmla="*/ 19 h 84"/>
                <a:gd name="T90" fmla="*/ 33 w 55"/>
                <a:gd name="T91" fmla="*/ 17 h 84"/>
                <a:gd name="T92" fmla="*/ 30 w 55"/>
                <a:gd name="T93" fmla="*/ 14 h 84"/>
                <a:gd name="T94" fmla="*/ 28 w 55"/>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4"/>
                <a:gd name="T146" fmla="*/ 55 w 55"/>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4">
                  <a:moveTo>
                    <a:pt x="28" y="0"/>
                  </a:moveTo>
                  <a:lnTo>
                    <a:pt x="38" y="3"/>
                  </a:lnTo>
                  <a:lnTo>
                    <a:pt x="47" y="11"/>
                  </a:lnTo>
                  <a:lnTo>
                    <a:pt x="49" y="17"/>
                  </a:lnTo>
                  <a:lnTo>
                    <a:pt x="52" y="25"/>
                  </a:lnTo>
                  <a:lnTo>
                    <a:pt x="55" y="33"/>
                  </a:lnTo>
                  <a:lnTo>
                    <a:pt x="55" y="44"/>
                  </a:lnTo>
                  <a:lnTo>
                    <a:pt x="55" y="55"/>
                  </a:lnTo>
                  <a:lnTo>
                    <a:pt x="52" y="63"/>
                  </a:lnTo>
                  <a:lnTo>
                    <a:pt x="49" y="71"/>
                  </a:lnTo>
                  <a:lnTo>
                    <a:pt x="47" y="76"/>
                  </a:lnTo>
                  <a:lnTo>
                    <a:pt x="38" y="84"/>
                  </a:lnTo>
                  <a:lnTo>
                    <a:pt x="28" y="84"/>
                  </a:lnTo>
                  <a:lnTo>
                    <a:pt x="17" y="82"/>
                  </a:lnTo>
                  <a:lnTo>
                    <a:pt x="9" y="76"/>
                  </a:lnTo>
                  <a:lnTo>
                    <a:pt x="3" y="63"/>
                  </a:lnTo>
                  <a:lnTo>
                    <a:pt x="0" y="44"/>
                  </a:lnTo>
                  <a:lnTo>
                    <a:pt x="0" y="33"/>
                  </a:lnTo>
                  <a:lnTo>
                    <a:pt x="3" y="22"/>
                  </a:lnTo>
                  <a:lnTo>
                    <a:pt x="6" y="17"/>
                  </a:lnTo>
                  <a:lnTo>
                    <a:pt x="9" y="11"/>
                  </a:lnTo>
                  <a:lnTo>
                    <a:pt x="17" y="3"/>
                  </a:lnTo>
                  <a:lnTo>
                    <a:pt x="28" y="0"/>
                  </a:lnTo>
                  <a:close/>
                  <a:moveTo>
                    <a:pt x="28" y="14"/>
                  </a:moveTo>
                  <a:lnTo>
                    <a:pt x="25" y="14"/>
                  </a:lnTo>
                  <a:lnTo>
                    <a:pt x="22" y="17"/>
                  </a:lnTo>
                  <a:lnTo>
                    <a:pt x="19" y="19"/>
                  </a:lnTo>
                  <a:lnTo>
                    <a:pt x="19" y="22"/>
                  </a:lnTo>
                  <a:lnTo>
                    <a:pt x="17" y="30"/>
                  </a:lnTo>
                  <a:lnTo>
                    <a:pt x="17" y="44"/>
                  </a:lnTo>
                  <a:lnTo>
                    <a:pt x="17" y="55"/>
                  </a:lnTo>
                  <a:lnTo>
                    <a:pt x="19" y="63"/>
                  </a:lnTo>
                  <a:lnTo>
                    <a:pt x="19" y="68"/>
                  </a:lnTo>
                  <a:lnTo>
                    <a:pt x="22" y="71"/>
                  </a:lnTo>
                  <a:lnTo>
                    <a:pt x="25" y="71"/>
                  </a:lnTo>
                  <a:lnTo>
                    <a:pt x="28" y="71"/>
                  </a:lnTo>
                  <a:lnTo>
                    <a:pt x="30" y="71"/>
                  </a:lnTo>
                  <a:lnTo>
                    <a:pt x="33" y="71"/>
                  </a:lnTo>
                  <a:lnTo>
                    <a:pt x="36" y="68"/>
                  </a:lnTo>
                  <a:lnTo>
                    <a:pt x="36" y="63"/>
                  </a:lnTo>
                  <a:lnTo>
                    <a:pt x="38" y="55"/>
                  </a:lnTo>
                  <a:lnTo>
                    <a:pt x="38" y="44"/>
                  </a:lnTo>
                  <a:lnTo>
                    <a:pt x="38" y="30"/>
                  </a:lnTo>
                  <a:lnTo>
                    <a:pt x="36" y="25"/>
                  </a:lnTo>
                  <a:lnTo>
                    <a:pt x="36" y="19"/>
                  </a:lnTo>
                  <a:lnTo>
                    <a:pt x="33" y="17"/>
                  </a:lnTo>
                  <a:lnTo>
                    <a:pt x="30" y="14"/>
                  </a:lnTo>
                  <a:lnTo>
                    <a:pt x="28" y="1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17" name="Freeform 252"/>
            <p:cNvSpPr>
              <a:spLocks noEditPoints="1"/>
            </p:cNvSpPr>
            <p:nvPr/>
          </p:nvSpPr>
          <p:spPr bwMode="auto">
            <a:xfrm>
              <a:off x="4173490" y="5389369"/>
              <a:ext cx="107199" cy="89333"/>
            </a:xfrm>
            <a:custGeom>
              <a:avLst/>
              <a:gdLst>
                <a:gd name="T0" fmla="*/ 0 w 57"/>
                <a:gd name="T1" fmla="*/ 19 h 63"/>
                <a:gd name="T2" fmla="*/ 11 w 57"/>
                <a:gd name="T3" fmla="*/ 6 h 63"/>
                <a:gd name="T4" fmla="*/ 27 w 57"/>
                <a:gd name="T5" fmla="*/ 0 h 63"/>
                <a:gd name="T6" fmla="*/ 43 w 57"/>
                <a:gd name="T7" fmla="*/ 3 h 63"/>
                <a:gd name="T8" fmla="*/ 51 w 57"/>
                <a:gd name="T9" fmla="*/ 11 h 63"/>
                <a:gd name="T10" fmla="*/ 54 w 57"/>
                <a:gd name="T11" fmla="*/ 25 h 63"/>
                <a:gd name="T12" fmla="*/ 54 w 57"/>
                <a:gd name="T13" fmla="*/ 49 h 63"/>
                <a:gd name="T14" fmla="*/ 54 w 57"/>
                <a:gd name="T15" fmla="*/ 57 h 63"/>
                <a:gd name="T16" fmla="*/ 41 w 57"/>
                <a:gd name="T17" fmla="*/ 63 h 63"/>
                <a:gd name="T18" fmla="*/ 38 w 57"/>
                <a:gd name="T19" fmla="*/ 57 h 63"/>
                <a:gd name="T20" fmla="*/ 38 w 57"/>
                <a:gd name="T21" fmla="*/ 55 h 63"/>
                <a:gd name="T22" fmla="*/ 30 w 57"/>
                <a:gd name="T23" fmla="*/ 63 h 63"/>
                <a:gd name="T24" fmla="*/ 19 w 57"/>
                <a:gd name="T25" fmla="*/ 63 h 63"/>
                <a:gd name="T26" fmla="*/ 5 w 57"/>
                <a:gd name="T27" fmla="*/ 57 h 63"/>
                <a:gd name="T28" fmla="*/ 0 w 57"/>
                <a:gd name="T29" fmla="*/ 46 h 63"/>
                <a:gd name="T30" fmla="*/ 2 w 57"/>
                <a:gd name="T31" fmla="*/ 38 h 63"/>
                <a:gd name="T32" fmla="*/ 8 w 57"/>
                <a:gd name="T33" fmla="*/ 30 h 63"/>
                <a:gd name="T34" fmla="*/ 21 w 57"/>
                <a:gd name="T35" fmla="*/ 27 h 63"/>
                <a:gd name="T36" fmla="*/ 38 w 57"/>
                <a:gd name="T37" fmla="*/ 25 h 63"/>
                <a:gd name="T38" fmla="*/ 35 w 57"/>
                <a:gd name="T39" fmla="*/ 19 h 63"/>
                <a:gd name="T40" fmla="*/ 32 w 57"/>
                <a:gd name="T41" fmla="*/ 14 h 63"/>
                <a:gd name="T42" fmla="*/ 21 w 57"/>
                <a:gd name="T43" fmla="*/ 14 h 63"/>
                <a:gd name="T44" fmla="*/ 16 w 57"/>
                <a:gd name="T45" fmla="*/ 17 h 63"/>
                <a:gd name="T46" fmla="*/ 38 w 57"/>
                <a:gd name="T47" fmla="*/ 33 h 63"/>
                <a:gd name="T48" fmla="*/ 27 w 57"/>
                <a:gd name="T49" fmla="*/ 36 h 63"/>
                <a:gd name="T50" fmla="*/ 19 w 57"/>
                <a:gd name="T51" fmla="*/ 38 h 63"/>
                <a:gd name="T52" fmla="*/ 16 w 57"/>
                <a:gd name="T53" fmla="*/ 44 h 63"/>
                <a:gd name="T54" fmla="*/ 19 w 57"/>
                <a:gd name="T55" fmla="*/ 49 h 63"/>
                <a:gd name="T56" fmla="*/ 24 w 57"/>
                <a:gd name="T57" fmla="*/ 52 h 63"/>
                <a:gd name="T58" fmla="*/ 32 w 57"/>
                <a:gd name="T59" fmla="*/ 49 h 63"/>
                <a:gd name="T60" fmla="*/ 35 w 57"/>
                <a:gd name="T61" fmla="*/ 44 h 63"/>
                <a:gd name="T62" fmla="*/ 38 w 57"/>
                <a:gd name="T63" fmla="*/ 36 h 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7"/>
                <a:gd name="T97" fmla="*/ 0 h 63"/>
                <a:gd name="T98" fmla="*/ 57 w 57"/>
                <a:gd name="T99" fmla="*/ 63 h 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7" h="63">
                  <a:moveTo>
                    <a:pt x="16" y="22"/>
                  </a:moveTo>
                  <a:lnTo>
                    <a:pt x="0" y="19"/>
                  </a:lnTo>
                  <a:lnTo>
                    <a:pt x="5" y="11"/>
                  </a:lnTo>
                  <a:lnTo>
                    <a:pt x="11" y="6"/>
                  </a:lnTo>
                  <a:lnTo>
                    <a:pt x="16" y="3"/>
                  </a:lnTo>
                  <a:lnTo>
                    <a:pt x="27" y="0"/>
                  </a:lnTo>
                  <a:lnTo>
                    <a:pt x="38" y="3"/>
                  </a:lnTo>
                  <a:lnTo>
                    <a:pt x="43" y="3"/>
                  </a:lnTo>
                  <a:lnTo>
                    <a:pt x="49" y="6"/>
                  </a:lnTo>
                  <a:lnTo>
                    <a:pt x="51" y="11"/>
                  </a:lnTo>
                  <a:lnTo>
                    <a:pt x="51" y="17"/>
                  </a:lnTo>
                  <a:lnTo>
                    <a:pt x="54" y="25"/>
                  </a:lnTo>
                  <a:lnTo>
                    <a:pt x="51" y="44"/>
                  </a:lnTo>
                  <a:lnTo>
                    <a:pt x="54" y="49"/>
                  </a:lnTo>
                  <a:lnTo>
                    <a:pt x="54" y="55"/>
                  </a:lnTo>
                  <a:lnTo>
                    <a:pt x="54" y="57"/>
                  </a:lnTo>
                  <a:lnTo>
                    <a:pt x="57" y="63"/>
                  </a:lnTo>
                  <a:lnTo>
                    <a:pt x="41" y="63"/>
                  </a:lnTo>
                  <a:lnTo>
                    <a:pt x="41" y="60"/>
                  </a:lnTo>
                  <a:lnTo>
                    <a:pt x="38" y="57"/>
                  </a:lnTo>
                  <a:lnTo>
                    <a:pt x="38" y="55"/>
                  </a:lnTo>
                  <a:lnTo>
                    <a:pt x="35" y="60"/>
                  </a:lnTo>
                  <a:lnTo>
                    <a:pt x="30" y="63"/>
                  </a:lnTo>
                  <a:lnTo>
                    <a:pt x="24" y="63"/>
                  </a:lnTo>
                  <a:lnTo>
                    <a:pt x="19" y="63"/>
                  </a:lnTo>
                  <a:lnTo>
                    <a:pt x="11" y="63"/>
                  </a:lnTo>
                  <a:lnTo>
                    <a:pt x="5" y="57"/>
                  </a:lnTo>
                  <a:lnTo>
                    <a:pt x="0" y="52"/>
                  </a:lnTo>
                  <a:lnTo>
                    <a:pt x="0" y="46"/>
                  </a:lnTo>
                  <a:lnTo>
                    <a:pt x="0" y="41"/>
                  </a:lnTo>
                  <a:lnTo>
                    <a:pt x="2" y="38"/>
                  </a:lnTo>
                  <a:lnTo>
                    <a:pt x="5" y="33"/>
                  </a:lnTo>
                  <a:lnTo>
                    <a:pt x="8" y="30"/>
                  </a:lnTo>
                  <a:lnTo>
                    <a:pt x="13" y="30"/>
                  </a:lnTo>
                  <a:lnTo>
                    <a:pt x="21" y="27"/>
                  </a:lnTo>
                  <a:lnTo>
                    <a:pt x="30" y="25"/>
                  </a:lnTo>
                  <a:lnTo>
                    <a:pt x="38" y="25"/>
                  </a:lnTo>
                  <a:lnTo>
                    <a:pt x="38" y="22"/>
                  </a:lnTo>
                  <a:lnTo>
                    <a:pt x="35" y="19"/>
                  </a:lnTo>
                  <a:lnTo>
                    <a:pt x="35" y="17"/>
                  </a:lnTo>
                  <a:lnTo>
                    <a:pt x="32" y="14"/>
                  </a:lnTo>
                  <a:lnTo>
                    <a:pt x="27" y="14"/>
                  </a:lnTo>
                  <a:lnTo>
                    <a:pt x="21" y="14"/>
                  </a:lnTo>
                  <a:lnTo>
                    <a:pt x="19" y="14"/>
                  </a:lnTo>
                  <a:lnTo>
                    <a:pt x="16" y="17"/>
                  </a:lnTo>
                  <a:lnTo>
                    <a:pt x="16" y="22"/>
                  </a:lnTo>
                  <a:close/>
                  <a:moveTo>
                    <a:pt x="38" y="33"/>
                  </a:moveTo>
                  <a:lnTo>
                    <a:pt x="32" y="36"/>
                  </a:lnTo>
                  <a:lnTo>
                    <a:pt x="27" y="36"/>
                  </a:lnTo>
                  <a:lnTo>
                    <a:pt x="21" y="38"/>
                  </a:lnTo>
                  <a:lnTo>
                    <a:pt x="19" y="38"/>
                  </a:lnTo>
                  <a:lnTo>
                    <a:pt x="16" y="41"/>
                  </a:lnTo>
                  <a:lnTo>
                    <a:pt x="16" y="44"/>
                  </a:lnTo>
                  <a:lnTo>
                    <a:pt x="16" y="46"/>
                  </a:lnTo>
                  <a:lnTo>
                    <a:pt x="19" y="49"/>
                  </a:lnTo>
                  <a:lnTo>
                    <a:pt x="21" y="52"/>
                  </a:lnTo>
                  <a:lnTo>
                    <a:pt x="24" y="52"/>
                  </a:lnTo>
                  <a:lnTo>
                    <a:pt x="30" y="52"/>
                  </a:lnTo>
                  <a:lnTo>
                    <a:pt x="32" y="49"/>
                  </a:lnTo>
                  <a:lnTo>
                    <a:pt x="35" y="46"/>
                  </a:lnTo>
                  <a:lnTo>
                    <a:pt x="35" y="44"/>
                  </a:lnTo>
                  <a:lnTo>
                    <a:pt x="38" y="41"/>
                  </a:lnTo>
                  <a:lnTo>
                    <a:pt x="38" y="36"/>
                  </a:lnTo>
                  <a:lnTo>
                    <a:pt x="38" y="3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18" name="Freeform 253"/>
            <p:cNvSpPr>
              <a:spLocks/>
            </p:cNvSpPr>
            <p:nvPr/>
          </p:nvSpPr>
          <p:spPr bwMode="auto">
            <a:xfrm>
              <a:off x="4290092" y="5362427"/>
              <a:ext cx="67705" cy="116275"/>
            </a:xfrm>
            <a:custGeom>
              <a:avLst/>
              <a:gdLst>
                <a:gd name="T0" fmla="*/ 36 w 36"/>
                <a:gd name="T1" fmla="*/ 22 h 82"/>
                <a:gd name="T2" fmla="*/ 36 w 36"/>
                <a:gd name="T3" fmla="*/ 36 h 82"/>
                <a:gd name="T4" fmla="*/ 25 w 36"/>
                <a:gd name="T5" fmla="*/ 36 h 82"/>
                <a:gd name="T6" fmla="*/ 25 w 36"/>
                <a:gd name="T7" fmla="*/ 57 h 82"/>
                <a:gd name="T8" fmla="*/ 25 w 36"/>
                <a:gd name="T9" fmla="*/ 63 h 82"/>
                <a:gd name="T10" fmla="*/ 25 w 36"/>
                <a:gd name="T11" fmla="*/ 65 h 82"/>
                <a:gd name="T12" fmla="*/ 25 w 36"/>
                <a:gd name="T13" fmla="*/ 68 h 82"/>
                <a:gd name="T14" fmla="*/ 25 w 36"/>
                <a:gd name="T15" fmla="*/ 68 h 82"/>
                <a:gd name="T16" fmla="*/ 28 w 36"/>
                <a:gd name="T17" fmla="*/ 68 h 82"/>
                <a:gd name="T18" fmla="*/ 28 w 36"/>
                <a:gd name="T19" fmla="*/ 68 h 82"/>
                <a:gd name="T20" fmla="*/ 30 w 36"/>
                <a:gd name="T21" fmla="*/ 68 h 82"/>
                <a:gd name="T22" fmla="*/ 36 w 36"/>
                <a:gd name="T23" fmla="*/ 68 h 82"/>
                <a:gd name="T24" fmla="*/ 36 w 36"/>
                <a:gd name="T25" fmla="*/ 79 h 82"/>
                <a:gd name="T26" fmla="*/ 30 w 36"/>
                <a:gd name="T27" fmla="*/ 82 h 82"/>
                <a:gd name="T28" fmla="*/ 22 w 36"/>
                <a:gd name="T29" fmla="*/ 82 h 82"/>
                <a:gd name="T30" fmla="*/ 19 w 36"/>
                <a:gd name="T31" fmla="*/ 82 h 82"/>
                <a:gd name="T32" fmla="*/ 17 w 36"/>
                <a:gd name="T33" fmla="*/ 82 h 82"/>
                <a:gd name="T34" fmla="*/ 11 w 36"/>
                <a:gd name="T35" fmla="*/ 79 h 82"/>
                <a:gd name="T36" fmla="*/ 11 w 36"/>
                <a:gd name="T37" fmla="*/ 76 h 82"/>
                <a:gd name="T38" fmla="*/ 9 w 36"/>
                <a:gd name="T39" fmla="*/ 74 h 82"/>
                <a:gd name="T40" fmla="*/ 9 w 36"/>
                <a:gd name="T41" fmla="*/ 71 h 82"/>
                <a:gd name="T42" fmla="*/ 9 w 36"/>
                <a:gd name="T43" fmla="*/ 68 h 82"/>
                <a:gd name="T44" fmla="*/ 9 w 36"/>
                <a:gd name="T45" fmla="*/ 60 h 82"/>
                <a:gd name="T46" fmla="*/ 9 w 36"/>
                <a:gd name="T47" fmla="*/ 36 h 82"/>
                <a:gd name="T48" fmla="*/ 0 w 36"/>
                <a:gd name="T49" fmla="*/ 36 h 82"/>
                <a:gd name="T50" fmla="*/ 0 w 36"/>
                <a:gd name="T51" fmla="*/ 22 h 82"/>
                <a:gd name="T52" fmla="*/ 9 w 36"/>
                <a:gd name="T53" fmla="*/ 22 h 82"/>
                <a:gd name="T54" fmla="*/ 9 w 36"/>
                <a:gd name="T55" fmla="*/ 11 h 82"/>
                <a:gd name="T56" fmla="*/ 25 w 36"/>
                <a:gd name="T57" fmla="*/ 0 h 82"/>
                <a:gd name="T58" fmla="*/ 25 w 36"/>
                <a:gd name="T59" fmla="*/ 22 h 82"/>
                <a:gd name="T60" fmla="*/ 36 w 36"/>
                <a:gd name="T61" fmla="*/ 22 h 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
                <a:gd name="T94" fmla="*/ 0 h 82"/>
                <a:gd name="T95" fmla="*/ 36 w 36"/>
                <a:gd name="T96" fmla="*/ 82 h 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 h="82">
                  <a:moveTo>
                    <a:pt x="36" y="22"/>
                  </a:moveTo>
                  <a:lnTo>
                    <a:pt x="36" y="36"/>
                  </a:lnTo>
                  <a:lnTo>
                    <a:pt x="25" y="36"/>
                  </a:lnTo>
                  <a:lnTo>
                    <a:pt x="25" y="57"/>
                  </a:lnTo>
                  <a:lnTo>
                    <a:pt x="25" y="63"/>
                  </a:lnTo>
                  <a:lnTo>
                    <a:pt x="25" y="65"/>
                  </a:lnTo>
                  <a:lnTo>
                    <a:pt x="25" y="68"/>
                  </a:lnTo>
                  <a:lnTo>
                    <a:pt x="28" y="68"/>
                  </a:lnTo>
                  <a:lnTo>
                    <a:pt x="30" y="68"/>
                  </a:lnTo>
                  <a:lnTo>
                    <a:pt x="36" y="68"/>
                  </a:lnTo>
                  <a:lnTo>
                    <a:pt x="36" y="79"/>
                  </a:lnTo>
                  <a:lnTo>
                    <a:pt x="30" y="82"/>
                  </a:lnTo>
                  <a:lnTo>
                    <a:pt x="22" y="82"/>
                  </a:lnTo>
                  <a:lnTo>
                    <a:pt x="19" y="82"/>
                  </a:lnTo>
                  <a:lnTo>
                    <a:pt x="17" y="82"/>
                  </a:lnTo>
                  <a:lnTo>
                    <a:pt x="11" y="79"/>
                  </a:lnTo>
                  <a:lnTo>
                    <a:pt x="11" y="76"/>
                  </a:lnTo>
                  <a:lnTo>
                    <a:pt x="9" y="74"/>
                  </a:lnTo>
                  <a:lnTo>
                    <a:pt x="9" y="71"/>
                  </a:lnTo>
                  <a:lnTo>
                    <a:pt x="9" y="68"/>
                  </a:lnTo>
                  <a:lnTo>
                    <a:pt x="9" y="60"/>
                  </a:lnTo>
                  <a:lnTo>
                    <a:pt x="9" y="36"/>
                  </a:lnTo>
                  <a:lnTo>
                    <a:pt x="0" y="36"/>
                  </a:lnTo>
                  <a:lnTo>
                    <a:pt x="0" y="22"/>
                  </a:lnTo>
                  <a:lnTo>
                    <a:pt x="9" y="22"/>
                  </a:lnTo>
                  <a:lnTo>
                    <a:pt x="9" y="11"/>
                  </a:lnTo>
                  <a:lnTo>
                    <a:pt x="25" y="0"/>
                  </a:lnTo>
                  <a:lnTo>
                    <a:pt x="25" y="22"/>
                  </a:lnTo>
                  <a:lnTo>
                    <a:pt x="36" y="2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19" name="Freeform 254"/>
            <p:cNvSpPr>
              <a:spLocks noEditPoints="1"/>
            </p:cNvSpPr>
            <p:nvPr/>
          </p:nvSpPr>
          <p:spPr bwMode="auto">
            <a:xfrm>
              <a:off x="4367200" y="5389369"/>
              <a:ext cx="118483" cy="89333"/>
            </a:xfrm>
            <a:custGeom>
              <a:avLst/>
              <a:gdLst>
                <a:gd name="T0" fmla="*/ 0 w 63"/>
                <a:gd name="T1" fmla="*/ 33 h 63"/>
                <a:gd name="T2" fmla="*/ 3 w 63"/>
                <a:gd name="T3" fmla="*/ 25 h 63"/>
                <a:gd name="T4" fmla="*/ 6 w 63"/>
                <a:gd name="T5" fmla="*/ 17 h 63"/>
                <a:gd name="T6" fmla="*/ 11 w 63"/>
                <a:gd name="T7" fmla="*/ 11 h 63"/>
                <a:gd name="T8" fmla="*/ 17 w 63"/>
                <a:gd name="T9" fmla="*/ 6 h 63"/>
                <a:gd name="T10" fmla="*/ 25 w 63"/>
                <a:gd name="T11" fmla="*/ 3 h 63"/>
                <a:gd name="T12" fmla="*/ 33 w 63"/>
                <a:gd name="T13" fmla="*/ 0 h 63"/>
                <a:gd name="T14" fmla="*/ 44 w 63"/>
                <a:gd name="T15" fmla="*/ 3 h 63"/>
                <a:gd name="T16" fmla="*/ 55 w 63"/>
                <a:gd name="T17" fmla="*/ 11 h 63"/>
                <a:gd name="T18" fmla="*/ 63 w 63"/>
                <a:gd name="T19" fmla="*/ 19 h 63"/>
                <a:gd name="T20" fmla="*/ 63 w 63"/>
                <a:gd name="T21" fmla="*/ 33 h 63"/>
                <a:gd name="T22" fmla="*/ 63 w 63"/>
                <a:gd name="T23" fmla="*/ 44 h 63"/>
                <a:gd name="T24" fmla="*/ 55 w 63"/>
                <a:gd name="T25" fmla="*/ 55 h 63"/>
                <a:gd name="T26" fmla="*/ 44 w 63"/>
                <a:gd name="T27" fmla="*/ 60 h 63"/>
                <a:gd name="T28" fmla="*/ 33 w 63"/>
                <a:gd name="T29" fmla="*/ 63 h 63"/>
                <a:gd name="T30" fmla="*/ 25 w 63"/>
                <a:gd name="T31" fmla="*/ 63 h 63"/>
                <a:gd name="T32" fmla="*/ 17 w 63"/>
                <a:gd name="T33" fmla="*/ 60 h 63"/>
                <a:gd name="T34" fmla="*/ 11 w 63"/>
                <a:gd name="T35" fmla="*/ 55 h 63"/>
                <a:gd name="T36" fmla="*/ 6 w 63"/>
                <a:gd name="T37" fmla="*/ 49 h 63"/>
                <a:gd name="T38" fmla="*/ 3 w 63"/>
                <a:gd name="T39" fmla="*/ 41 h 63"/>
                <a:gd name="T40" fmla="*/ 0 w 63"/>
                <a:gd name="T41" fmla="*/ 33 h 63"/>
                <a:gd name="T42" fmla="*/ 17 w 63"/>
                <a:gd name="T43" fmla="*/ 33 h 63"/>
                <a:gd name="T44" fmla="*/ 19 w 63"/>
                <a:gd name="T45" fmla="*/ 41 h 63"/>
                <a:gd name="T46" fmla="*/ 22 w 63"/>
                <a:gd name="T47" fmla="*/ 46 h 63"/>
                <a:gd name="T48" fmla="*/ 27 w 63"/>
                <a:gd name="T49" fmla="*/ 49 h 63"/>
                <a:gd name="T50" fmla="*/ 33 w 63"/>
                <a:gd name="T51" fmla="*/ 52 h 63"/>
                <a:gd name="T52" fmla="*/ 38 w 63"/>
                <a:gd name="T53" fmla="*/ 49 h 63"/>
                <a:gd name="T54" fmla="*/ 44 w 63"/>
                <a:gd name="T55" fmla="*/ 46 h 63"/>
                <a:gd name="T56" fmla="*/ 47 w 63"/>
                <a:gd name="T57" fmla="*/ 41 h 63"/>
                <a:gd name="T58" fmla="*/ 47 w 63"/>
                <a:gd name="T59" fmla="*/ 33 h 63"/>
                <a:gd name="T60" fmla="*/ 47 w 63"/>
                <a:gd name="T61" fmla="*/ 25 h 63"/>
                <a:gd name="T62" fmla="*/ 44 w 63"/>
                <a:gd name="T63" fmla="*/ 19 h 63"/>
                <a:gd name="T64" fmla="*/ 38 w 63"/>
                <a:gd name="T65" fmla="*/ 17 h 63"/>
                <a:gd name="T66" fmla="*/ 33 w 63"/>
                <a:gd name="T67" fmla="*/ 14 h 63"/>
                <a:gd name="T68" fmla="*/ 27 w 63"/>
                <a:gd name="T69" fmla="*/ 17 h 63"/>
                <a:gd name="T70" fmla="*/ 22 w 63"/>
                <a:gd name="T71" fmla="*/ 19 h 63"/>
                <a:gd name="T72" fmla="*/ 19 w 63"/>
                <a:gd name="T73" fmla="*/ 25 h 63"/>
                <a:gd name="T74" fmla="*/ 17 w 63"/>
                <a:gd name="T75" fmla="*/ 33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3"/>
                <a:gd name="T115" fmla="*/ 0 h 63"/>
                <a:gd name="T116" fmla="*/ 63 w 63"/>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3" h="63">
                  <a:moveTo>
                    <a:pt x="0" y="33"/>
                  </a:moveTo>
                  <a:lnTo>
                    <a:pt x="3" y="25"/>
                  </a:lnTo>
                  <a:lnTo>
                    <a:pt x="6" y="17"/>
                  </a:lnTo>
                  <a:lnTo>
                    <a:pt x="11" y="11"/>
                  </a:lnTo>
                  <a:lnTo>
                    <a:pt x="17" y="6"/>
                  </a:lnTo>
                  <a:lnTo>
                    <a:pt x="25" y="3"/>
                  </a:lnTo>
                  <a:lnTo>
                    <a:pt x="33" y="0"/>
                  </a:lnTo>
                  <a:lnTo>
                    <a:pt x="44" y="3"/>
                  </a:lnTo>
                  <a:lnTo>
                    <a:pt x="55" y="11"/>
                  </a:lnTo>
                  <a:lnTo>
                    <a:pt x="63" y="19"/>
                  </a:lnTo>
                  <a:lnTo>
                    <a:pt x="63" y="33"/>
                  </a:lnTo>
                  <a:lnTo>
                    <a:pt x="63" y="44"/>
                  </a:lnTo>
                  <a:lnTo>
                    <a:pt x="55" y="55"/>
                  </a:lnTo>
                  <a:lnTo>
                    <a:pt x="44" y="60"/>
                  </a:lnTo>
                  <a:lnTo>
                    <a:pt x="33" y="63"/>
                  </a:lnTo>
                  <a:lnTo>
                    <a:pt x="25" y="63"/>
                  </a:lnTo>
                  <a:lnTo>
                    <a:pt x="17" y="60"/>
                  </a:lnTo>
                  <a:lnTo>
                    <a:pt x="11" y="55"/>
                  </a:lnTo>
                  <a:lnTo>
                    <a:pt x="6" y="49"/>
                  </a:lnTo>
                  <a:lnTo>
                    <a:pt x="3" y="41"/>
                  </a:lnTo>
                  <a:lnTo>
                    <a:pt x="0" y="33"/>
                  </a:lnTo>
                  <a:close/>
                  <a:moveTo>
                    <a:pt x="17" y="33"/>
                  </a:moveTo>
                  <a:lnTo>
                    <a:pt x="19" y="41"/>
                  </a:lnTo>
                  <a:lnTo>
                    <a:pt x="22" y="46"/>
                  </a:lnTo>
                  <a:lnTo>
                    <a:pt x="27" y="49"/>
                  </a:lnTo>
                  <a:lnTo>
                    <a:pt x="33" y="52"/>
                  </a:lnTo>
                  <a:lnTo>
                    <a:pt x="38" y="49"/>
                  </a:lnTo>
                  <a:lnTo>
                    <a:pt x="44" y="46"/>
                  </a:lnTo>
                  <a:lnTo>
                    <a:pt x="47" y="41"/>
                  </a:lnTo>
                  <a:lnTo>
                    <a:pt x="47" y="33"/>
                  </a:lnTo>
                  <a:lnTo>
                    <a:pt x="47" y="25"/>
                  </a:lnTo>
                  <a:lnTo>
                    <a:pt x="44" y="19"/>
                  </a:lnTo>
                  <a:lnTo>
                    <a:pt x="38" y="17"/>
                  </a:lnTo>
                  <a:lnTo>
                    <a:pt x="33" y="14"/>
                  </a:lnTo>
                  <a:lnTo>
                    <a:pt x="27" y="17"/>
                  </a:lnTo>
                  <a:lnTo>
                    <a:pt x="22" y="19"/>
                  </a:lnTo>
                  <a:lnTo>
                    <a:pt x="19" y="25"/>
                  </a:lnTo>
                  <a:lnTo>
                    <a:pt x="17" y="3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20" name="Freeform 255"/>
            <p:cNvSpPr>
              <a:spLocks/>
            </p:cNvSpPr>
            <p:nvPr/>
          </p:nvSpPr>
          <p:spPr bwMode="auto">
            <a:xfrm>
              <a:off x="4512012" y="5389369"/>
              <a:ext cx="169261" cy="89333"/>
            </a:xfrm>
            <a:custGeom>
              <a:avLst/>
              <a:gdLst>
                <a:gd name="T0" fmla="*/ 0 w 90"/>
                <a:gd name="T1" fmla="*/ 3 h 63"/>
                <a:gd name="T2" fmla="*/ 13 w 90"/>
                <a:gd name="T3" fmla="*/ 3 h 63"/>
                <a:gd name="T4" fmla="*/ 13 w 90"/>
                <a:gd name="T5" fmla="*/ 11 h 63"/>
                <a:gd name="T6" fmla="*/ 21 w 90"/>
                <a:gd name="T7" fmla="*/ 3 h 63"/>
                <a:gd name="T8" fmla="*/ 32 w 90"/>
                <a:gd name="T9" fmla="*/ 0 h 63"/>
                <a:gd name="T10" fmla="*/ 38 w 90"/>
                <a:gd name="T11" fmla="*/ 3 h 63"/>
                <a:gd name="T12" fmla="*/ 43 w 90"/>
                <a:gd name="T13" fmla="*/ 3 h 63"/>
                <a:gd name="T14" fmla="*/ 46 w 90"/>
                <a:gd name="T15" fmla="*/ 6 h 63"/>
                <a:gd name="T16" fmla="*/ 49 w 90"/>
                <a:gd name="T17" fmla="*/ 11 h 63"/>
                <a:gd name="T18" fmla="*/ 54 w 90"/>
                <a:gd name="T19" fmla="*/ 6 h 63"/>
                <a:gd name="T20" fmla="*/ 60 w 90"/>
                <a:gd name="T21" fmla="*/ 3 h 63"/>
                <a:gd name="T22" fmla="*/ 62 w 90"/>
                <a:gd name="T23" fmla="*/ 3 h 63"/>
                <a:gd name="T24" fmla="*/ 68 w 90"/>
                <a:gd name="T25" fmla="*/ 0 h 63"/>
                <a:gd name="T26" fmla="*/ 73 w 90"/>
                <a:gd name="T27" fmla="*/ 3 h 63"/>
                <a:gd name="T28" fmla="*/ 79 w 90"/>
                <a:gd name="T29" fmla="*/ 3 h 63"/>
                <a:gd name="T30" fmla="*/ 84 w 90"/>
                <a:gd name="T31" fmla="*/ 8 h 63"/>
                <a:gd name="T32" fmla="*/ 87 w 90"/>
                <a:gd name="T33" fmla="*/ 11 h 63"/>
                <a:gd name="T34" fmla="*/ 87 w 90"/>
                <a:gd name="T35" fmla="*/ 17 h 63"/>
                <a:gd name="T36" fmla="*/ 90 w 90"/>
                <a:gd name="T37" fmla="*/ 25 h 63"/>
                <a:gd name="T38" fmla="*/ 90 w 90"/>
                <a:gd name="T39" fmla="*/ 63 h 63"/>
                <a:gd name="T40" fmla="*/ 73 w 90"/>
                <a:gd name="T41" fmla="*/ 63 h 63"/>
                <a:gd name="T42" fmla="*/ 73 w 90"/>
                <a:gd name="T43" fmla="*/ 27 h 63"/>
                <a:gd name="T44" fmla="*/ 70 w 90"/>
                <a:gd name="T45" fmla="*/ 22 h 63"/>
                <a:gd name="T46" fmla="*/ 70 w 90"/>
                <a:gd name="T47" fmla="*/ 17 h 63"/>
                <a:gd name="T48" fmla="*/ 68 w 90"/>
                <a:gd name="T49" fmla="*/ 14 h 63"/>
                <a:gd name="T50" fmla="*/ 62 w 90"/>
                <a:gd name="T51" fmla="*/ 14 h 63"/>
                <a:gd name="T52" fmla="*/ 60 w 90"/>
                <a:gd name="T53" fmla="*/ 14 h 63"/>
                <a:gd name="T54" fmla="*/ 57 w 90"/>
                <a:gd name="T55" fmla="*/ 17 h 63"/>
                <a:gd name="T56" fmla="*/ 54 w 90"/>
                <a:gd name="T57" fmla="*/ 19 h 63"/>
                <a:gd name="T58" fmla="*/ 54 w 90"/>
                <a:gd name="T59" fmla="*/ 22 h 63"/>
                <a:gd name="T60" fmla="*/ 51 w 90"/>
                <a:gd name="T61" fmla="*/ 27 h 63"/>
                <a:gd name="T62" fmla="*/ 51 w 90"/>
                <a:gd name="T63" fmla="*/ 33 h 63"/>
                <a:gd name="T64" fmla="*/ 51 w 90"/>
                <a:gd name="T65" fmla="*/ 63 h 63"/>
                <a:gd name="T66" fmla="*/ 35 w 90"/>
                <a:gd name="T67" fmla="*/ 63 h 63"/>
                <a:gd name="T68" fmla="*/ 35 w 90"/>
                <a:gd name="T69" fmla="*/ 30 h 63"/>
                <a:gd name="T70" fmla="*/ 35 w 90"/>
                <a:gd name="T71" fmla="*/ 22 h 63"/>
                <a:gd name="T72" fmla="*/ 35 w 90"/>
                <a:gd name="T73" fmla="*/ 19 h 63"/>
                <a:gd name="T74" fmla="*/ 32 w 90"/>
                <a:gd name="T75" fmla="*/ 17 h 63"/>
                <a:gd name="T76" fmla="*/ 32 w 90"/>
                <a:gd name="T77" fmla="*/ 14 h 63"/>
                <a:gd name="T78" fmla="*/ 30 w 90"/>
                <a:gd name="T79" fmla="*/ 14 h 63"/>
                <a:gd name="T80" fmla="*/ 27 w 90"/>
                <a:gd name="T81" fmla="*/ 14 h 63"/>
                <a:gd name="T82" fmla="*/ 24 w 90"/>
                <a:gd name="T83" fmla="*/ 14 h 63"/>
                <a:gd name="T84" fmla="*/ 21 w 90"/>
                <a:gd name="T85" fmla="*/ 17 h 63"/>
                <a:gd name="T86" fmla="*/ 19 w 90"/>
                <a:gd name="T87" fmla="*/ 17 h 63"/>
                <a:gd name="T88" fmla="*/ 16 w 90"/>
                <a:gd name="T89" fmla="*/ 22 h 63"/>
                <a:gd name="T90" fmla="*/ 16 w 90"/>
                <a:gd name="T91" fmla="*/ 25 h 63"/>
                <a:gd name="T92" fmla="*/ 16 w 90"/>
                <a:gd name="T93" fmla="*/ 33 h 63"/>
                <a:gd name="T94" fmla="*/ 16 w 90"/>
                <a:gd name="T95" fmla="*/ 63 h 63"/>
                <a:gd name="T96" fmla="*/ 0 w 90"/>
                <a:gd name="T97" fmla="*/ 63 h 63"/>
                <a:gd name="T98" fmla="*/ 0 w 90"/>
                <a:gd name="T99" fmla="*/ 3 h 6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0"/>
                <a:gd name="T151" fmla="*/ 0 h 63"/>
                <a:gd name="T152" fmla="*/ 90 w 90"/>
                <a:gd name="T153" fmla="*/ 63 h 6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0" h="63">
                  <a:moveTo>
                    <a:pt x="0" y="3"/>
                  </a:moveTo>
                  <a:lnTo>
                    <a:pt x="13" y="3"/>
                  </a:lnTo>
                  <a:lnTo>
                    <a:pt x="13" y="11"/>
                  </a:lnTo>
                  <a:lnTo>
                    <a:pt x="21" y="3"/>
                  </a:lnTo>
                  <a:lnTo>
                    <a:pt x="32" y="0"/>
                  </a:lnTo>
                  <a:lnTo>
                    <a:pt x="38" y="3"/>
                  </a:lnTo>
                  <a:lnTo>
                    <a:pt x="43" y="3"/>
                  </a:lnTo>
                  <a:lnTo>
                    <a:pt x="46" y="6"/>
                  </a:lnTo>
                  <a:lnTo>
                    <a:pt x="49" y="11"/>
                  </a:lnTo>
                  <a:lnTo>
                    <a:pt x="54" y="6"/>
                  </a:lnTo>
                  <a:lnTo>
                    <a:pt x="60" y="3"/>
                  </a:lnTo>
                  <a:lnTo>
                    <a:pt x="62" y="3"/>
                  </a:lnTo>
                  <a:lnTo>
                    <a:pt x="68" y="0"/>
                  </a:lnTo>
                  <a:lnTo>
                    <a:pt x="73" y="3"/>
                  </a:lnTo>
                  <a:lnTo>
                    <a:pt x="79" y="3"/>
                  </a:lnTo>
                  <a:lnTo>
                    <a:pt x="84" y="8"/>
                  </a:lnTo>
                  <a:lnTo>
                    <a:pt x="87" y="11"/>
                  </a:lnTo>
                  <a:lnTo>
                    <a:pt x="87" y="17"/>
                  </a:lnTo>
                  <a:lnTo>
                    <a:pt x="90" y="25"/>
                  </a:lnTo>
                  <a:lnTo>
                    <a:pt x="90" y="63"/>
                  </a:lnTo>
                  <a:lnTo>
                    <a:pt x="73" y="63"/>
                  </a:lnTo>
                  <a:lnTo>
                    <a:pt x="73" y="27"/>
                  </a:lnTo>
                  <a:lnTo>
                    <a:pt x="70" y="22"/>
                  </a:lnTo>
                  <a:lnTo>
                    <a:pt x="70" y="17"/>
                  </a:lnTo>
                  <a:lnTo>
                    <a:pt x="68" y="14"/>
                  </a:lnTo>
                  <a:lnTo>
                    <a:pt x="62" y="14"/>
                  </a:lnTo>
                  <a:lnTo>
                    <a:pt x="60" y="14"/>
                  </a:lnTo>
                  <a:lnTo>
                    <a:pt x="57" y="17"/>
                  </a:lnTo>
                  <a:lnTo>
                    <a:pt x="54" y="19"/>
                  </a:lnTo>
                  <a:lnTo>
                    <a:pt x="54" y="22"/>
                  </a:lnTo>
                  <a:lnTo>
                    <a:pt x="51" y="27"/>
                  </a:lnTo>
                  <a:lnTo>
                    <a:pt x="51" y="33"/>
                  </a:lnTo>
                  <a:lnTo>
                    <a:pt x="51" y="63"/>
                  </a:lnTo>
                  <a:lnTo>
                    <a:pt x="35" y="63"/>
                  </a:lnTo>
                  <a:lnTo>
                    <a:pt x="35" y="30"/>
                  </a:lnTo>
                  <a:lnTo>
                    <a:pt x="35" y="22"/>
                  </a:lnTo>
                  <a:lnTo>
                    <a:pt x="35" y="19"/>
                  </a:lnTo>
                  <a:lnTo>
                    <a:pt x="32" y="17"/>
                  </a:lnTo>
                  <a:lnTo>
                    <a:pt x="32" y="14"/>
                  </a:lnTo>
                  <a:lnTo>
                    <a:pt x="30" y="14"/>
                  </a:lnTo>
                  <a:lnTo>
                    <a:pt x="27" y="14"/>
                  </a:lnTo>
                  <a:lnTo>
                    <a:pt x="24" y="14"/>
                  </a:lnTo>
                  <a:lnTo>
                    <a:pt x="21" y="17"/>
                  </a:lnTo>
                  <a:lnTo>
                    <a:pt x="19" y="17"/>
                  </a:lnTo>
                  <a:lnTo>
                    <a:pt x="16" y="22"/>
                  </a:lnTo>
                  <a:lnTo>
                    <a:pt x="16" y="25"/>
                  </a:lnTo>
                  <a:lnTo>
                    <a:pt x="16" y="33"/>
                  </a:lnTo>
                  <a:lnTo>
                    <a:pt x="16" y="63"/>
                  </a:lnTo>
                  <a:lnTo>
                    <a:pt x="0" y="63"/>
                  </a:lnTo>
                  <a:lnTo>
                    <a:pt x="0" y="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21" name="Freeform 256"/>
            <p:cNvSpPr>
              <a:spLocks noEditPoints="1"/>
            </p:cNvSpPr>
            <p:nvPr/>
          </p:nvSpPr>
          <p:spPr bwMode="auto">
            <a:xfrm>
              <a:off x="4705723" y="5362427"/>
              <a:ext cx="31972" cy="116275"/>
            </a:xfrm>
            <a:custGeom>
              <a:avLst/>
              <a:gdLst>
                <a:gd name="T0" fmla="*/ 0 w 17"/>
                <a:gd name="T1" fmla="*/ 14 h 82"/>
                <a:gd name="T2" fmla="*/ 0 w 17"/>
                <a:gd name="T3" fmla="*/ 0 h 82"/>
                <a:gd name="T4" fmla="*/ 17 w 17"/>
                <a:gd name="T5" fmla="*/ 0 h 82"/>
                <a:gd name="T6" fmla="*/ 17 w 17"/>
                <a:gd name="T7" fmla="*/ 14 h 82"/>
                <a:gd name="T8" fmla="*/ 0 w 17"/>
                <a:gd name="T9" fmla="*/ 14 h 82"/>
                <a:gd name="T10" fmla="*/ 0 w 17"/>
                <a:gd name="T11" fmla="*/ 82 h 82"/>
                <a:gd name="T12" fmla="*/ 0 w 17"/>
                <a:gd name="T13" fmla="*/ 22 h 82"/>
                <a:gd name="T14" fmla="*/ 17 w 17"/>
                <a:gd name="T15" fmla="*/ 22 h 82"/>
                <a:gd name="T16" fmla="*/ 17 w 17"/>
                <a:gd name="T17" fmla="*/ 82 h 82"/>
                <a:gd name="T18" fmla="*/ 0 w 17"/>
                <a:gd name="T19" fmla="*/ 82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82"/>
                <a:gd name="T32" fmla="*/ 17 w 17"/>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82">
                  <a:moveTo>
                    <a:pt x="0" y="14"/>
                  </a:moveTo>
                  <a:lnTo>
                    <a:pt x="0" y="0"/>
                  </a:lnTo>
                  <a:lnTo>
                    <a:pt x="17" y="0"/>
                  </a:lnTo>
                  <a:lnTo>
                    <a:pt x="17" y="14"/>
                  </a:lnTo>
                  <a:lnTo>
                    <a:pt x="0" y="14"/>
                  </a:lnTo>
                  <a:close/>
                  <a:moveTo>
                    <a:pt x="0" y="82"/>
                  </a:moveTo>
                  <a:lnTo>
                    <a:pt x="0" y="22"/>
                  </a:lnTo>
                  <a:lnTo>
                    <a:pt x="17" y="22"/>
                  </a:lnTo>
                  <a:lnTo>
                    <a:pt x="17" y="82"/>
                  </a:lnTo>
                  <a:lnTo>
                    <a:pt x="0" y="8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22" name="Freeform 257"/>
            <p:cNvSpPr>
              <a:spLocks/>
            </p:cNvSpPr>
            <p:nvPr/>
          </p:nvSpPr>
          <p:spPr bwMode="auto">
            <a:xfrm>
              <a:off x="4762143" y="5389369"/>
              <a:ext cx="107199" cy="89333"/>
            </a:xfrm>
            <a:custGeom>
              <a:avLst/>
              <a:gdLst>
                <a:gd name="T0" fmla="*/ 57 w 57"/>
                <a:gd name="T1" fmla="*/ 19 h 63"/>
                <a:gd name="T2" fmla="*/ 41 w 57"/>
                <a:gd name="T3" fmla="*/ 22 h 63"/>
                <a:gd name="T4" fmla="*/ 41 w 57"/>
                <a:gd name="T5" fmla="*/ 19 h 63"/>
                <a:gd name="T6" fmla="*/ 38 w 57"/>
                <a:gd name="T7" fmla="*/ 17 h 63"/>
                <a:gd name="T8" fmla="*/ 36 w 57"/>
                <a:gd name="T9" fmla="*/ 14 h 63"/>
                <a:gd name="T10" fmla="*/ 30 w 57"/>
                <a:gd name="T11" fmla="*/ 14 h 63"/>
                <a:gd name="T12" fmla="*/ 25 w 57"/>
                <a:gd name="T13" fmla="*/ 14 h 63"/>
                <a:gd name="T14" fmla="*/ 22 w 57"/>
                <a:gd name="T15" fmla="*/ 17 h 63"/>
                <a:gd name="T16" fmla="*/ 19 w 57"/>
                <a:gd name="T17" fmla="*/ 22 h 63"/>
                <a:gd name="T18" fmla="*/ 16 w 57"/>
                <a:gd name="T19" fmla="*/ 30 h 63"/>
                <a:gd name="T20" fmla="*/ 19 w 57"/>
                <a:gd name="T21" fmla="*/ 41 h 63"/>
                <a:gd name="T22" fmla="*/ 22 w 57"/>
                <a:gd name="T23" fmla="*/ 46 h 63"/>
                <a:gd name="T24" fmla="*/ 25 w 57"/>
                <a:gd name="T25" fmla="*/ 49 h 63"/>
                <a:gd name="T26" fmla="*/ 30 w 57"/>
                <a:gd name="T27" fmla="*/ 52 h 63"/>
                <a:gd name="T28" fmla="*/ 36 w 57"/>
                <a:gd name="T29" fmla="*/ 49 h 63"/>
                <a:gd name="T30" fmla="*/ 38 w 57"/>
                <a:gd name="T31" fmla="*/ 49 h 63"/>
                <a:gd name="T32" fmla="*/ 41 w 57"/>
                <a:gd name="T33" fmla="*/ 44 h 63"/>
                <a:gd name="T34" fmla="*/ 41 w 57"/>
                <a:gd name="T35" fmla="*/ 38 h 63"/>
                <a:gd name="T36" fmla="*/ 57 w 57"/>
                <a:gd name="T37" fmla="*/ 41 h 63"/>
                <a:gd name="T38" fmla="*/ 55 w 57"/>
                <a:gd name="T39" fmla="*/ 52 h 63"/>
                <a:gd name="T40" fmla="*/ 49 w 57"/>
                <a:gd name="T41" fmla="*/ 57 h 63"/>
                <a:gd name="T42" fmla="*/ 41 w 57"/>
                <a:gd name="T43" fmla="*/ 63 h 63"/>
                <a:gd name="T44" fmla="*/ 30 w 57"/>
                <a:gd name="T45" fmla="*/ 63 h 63"/>
                <a:gd name="T46" fmla="*/ 16 w 57"/>
                <a:gd name="T47" fmla="*/ 63 h 63"/>
                <a:gd name="T48" fmla="*/ 8 w 57"/>
                <a:gd name="T49" fmla="*/ 55 h 63"/>
                <a:gd name="T50" fmla="*/ 3 w 57"/>
                <a:gd name="T51" fmla="*/ 46 h 63"/>
                <a:gd name="T52" fmla="*/ 0 w 57"/>
                <a:gd name="T53" fmla="*/ 33 h 63"/>
                <a:gd name="T54" fmla="*/ 3 w 57"/>
                <a:gd name="T55" fmla="*/ 19 h 63"/>
                <a:gd name="T56" fmla="*/ 8 w 57"/>
                <a:gd name="T57" fmla="*/ 8 h 63"/>
                <a:gd name="T58" fmla="*/ 16 w 57"/>
                <a:gd name="T59" fmla="*/ 3 h 63"/>
                <a:gd name="T60" fmla="*/ 30 w 57"/>
                <a:gd name="T61" fmla="*/ 0 h 63"/>
                <a:gd name="T62" fmla="*/ 41 w 57"/>
                <a:gd name="T63" fmla="*/ 3 h 63"/>
                <a:gd name="T64" fmla="*/ 46 w 57"/>
                <a:gd name="T65" fmla="*/ 6 h 63"/>
                <a:gd name="T66" fmla="*/ 55 w 57"/>
                <a:gd name="T67" fmla="*/ 11 h 63"/>
                <a:gd name="T68" fmla="*/ 57 w 57"/>
                <a:gd name="T69" fmla="*/ 19 h 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
                <a:gd name="T106" fmla="*/ 0 h 63"/>
                <a:gd name="T107" fmla="*/ 57 w 57"/>
                <a:gd name="T108" fmla="*/ 63 h 6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 h="63">
                  <a:moveTo>
                    <a:pt x="57" y="19"/>
                  </a:moveTo>
                  <a:lnTo>
                    <a:pt x="41" y="22"/>
                  </a:lnTo>
                  <a:lnTo>
                    <a:pt x="41" y="19"/>
                  </a:lnTo>
                  <a:lnTo>
                    <a:pt x="38" y="17"/>
                  </a:lnTo>
                  <a:lnTo>
                    <a:pt x="36" y="14"/>
                  </a:lnTo>
                  <a:lnTo>
                    <a:pt x="30" y="14"/>
                  </a:lnTo>
                  <a:lnTo>
                    <a:pt x="25" y="14"/>
                  </a:lnTo>
                  <a:lnTo>
                    <a:pt x="22" y="17"/>
                  </a:lnTo>
                  <a:lnTo>
                    <a:pt x="19" y="22"/>
                  </a:lnTo>
                  <a:lnTo>
                    <a:pt x="16" y="30"/>
                  </a:lnTo>
                  <a:lnTo>
                    <a:pt x="19" y="41"/>
                  </a:lnTo>
                  <a:lnTo>
                    <a:pt x="22" y="46"/>
                  </a:lnTo>
                  <a:lnTo>
                    <a:pt x="25" y="49"/>
                  </a:lnTo>
                  <a:lnTo>
                    <a:pt x="30" y="52"/>
                  </a:lnTo>
                  <a:lnTo>
                    <a:pt x="36" y="49"/>
                  </a:lnTo>
                  <a:lnTo>
                    <a:pt x="38" y="49"/>
                  </a:lnTo>
                  <a:lnTo>
                    <a:pt x="41" y="44"/>
                  </a:lnTo>
                  <a:lnTo>
                    <a:pt x="41" y="38"/>
                  </a:lnTo>
                  <a:lnTo>
                    <a:pt x="57" y="41"/>
                  </a:lnTo>
                  <a:lnTo>
                    <a:pt x="55" y="52"/>
                  </a:lnTo>
                  <a:lnTo>
                    <a:pt x="49" y="57"/>
                  </a:lnTo>
                  <a:lnTo>
                    <a:pt x="41" y="63"/>
                  </a:lnTo>
                  <a:lnTo>
                    <a:pt x="30" y="63"/>
                  </a:lnTo>
                  <a:lnTo>
                    <a:pt x="16" y="63"/>
                  </a:lnTo>
                  <a:lnTo>
                    <a:pt x="8" y="55"/>
                  </a:lnTo>
                  <a:lnTo>
                    <a:pt x="3" y="46"/>
                  </a:lnTo>
                  <a:lnTo>
                    <a:pt x="0" y="33"/>
                  </a:lnTo>
                  <a:lnTo>
                    <a:pt x="3" y="19"/>
                  </a:lnTo>
                  <a:lnTo>
                    <a:pt x="8" y="8"/>
                  </a:lnTo>
                  <a:lnTo>
                    <a:pt x="16" y="3"/>
                  </a:lnTo>
                  <a:lnTo>
                    <a:pt x="30" y="0"/>
                  </a:lnTo>
                  <a:lnTo>
                    <a:pt x="41" y="3"/>
                  </a:lnTo>
                  <a:lnTo>
                    <a:pt x="46" y="6"/>
                  </a:lnTo>
                  <a:lnTo>
                    <a:pt x="55" y="11"/>
                  </a:lnTo>
                  <a:lnTo>
                    <a:pt x="57" y="1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23" name="Freeform 258"/>
            <p:cNvSpPr>
              <a:spLocks/>
            </p:cNvSpPr>
            <p:nvPr/>
          </p:nvSpPr>
          <p:spPr bwMode="auto">
            <a:xfrm>
              <a:off x="4952092" y="5389369"/>
              <a:ext cx="107199" cy="89333"/>
            </a:xfrm>
            <a:custGeom>
              <a:avLst/>
              <a:gdLst>
                <a:gd name="T0" fmla="*/ 57 w 57"/>
                <a:gd name="T1" fmla="*/ 63 h 63"/>
                <a:gd name="T2" fmla="*/ 41 w 57"/>
                <a:gd name="T3" fmla="*/ 63 h 63"/>
                <a:gd name="T4" fmla="*/ 41 w 57"/>
                <a:gd name="T5" fmla="*/ 33 h 63"/>
                <a:gd name="T6" fmla="*/ 41 w 57"/>
                <a:gd name="T7" fmla="*/ 25 h 63"/>
                <a:gd name="T8" fmla="*/ 38 w 57"/>
                <a:gd name="T9" fmla="*/ 19 h 63"/>
                <a:gd name="T10" fmla="*/ 38 w 57"/>
                <a:gd name="T11" fmla="*/ 17 h 63"/>
                <a:gd name="T12" fmla="*/ 35 w 57"/>
                <a:gd name="T13" fmla="*/ 14 h 63"/>
                <a:gd name="T14" fmla="*/ 33 w 57"/>
                <a:gd name="T15" fmla="*/ 14 h 63"/>
                <a:gd name="T16" fmla="*/ 30 w 57"/>
                <a:gd name="T17" fmla="*/ 14 h 63"/>
                <a:gd name="T18" fmla="*/ 27 w 57"/>
                <a:gd name="T19" fmla="*/ 14 h 63"/>
                <a:gd name="T20" fmla="*/ 22 w 57"/>
                <a:gd name="T21" fmla="*/ 17 h 63"/>
                <a:gd name="T22" fmla="*/ 19 w 57"/>
                <a:gd name="T23" fmla="*/ 19 h 63"/>
                <a:gd name="T24" fmla="*/ 19 w 57"/>
                <a:gd name="T25" fmla="*/ 22 h 63"/>
                <a:gd name="T26" fmla="*/ 16 w 57"/>
                <a:gd name="T27" fmla="*/ 27 h 63"/>
                <a:gd name="T28" fmla="*/ 16 w 57"/>
                <a:gd name="T29" fmla="*/ 36 h 63"/>
                <a:gd name="T30" fmla="*/ 16 w 57"/>
                <a:gd name="T31" fmla="*/ 63 h 63"/>
                <a:gd name="T32" fmla="*/ 0 w 57"/>
                <a:gd name="T33" fmla="*/ 63 h 63"/>
                <a:gd name="T34" fmla="*/ 0 w 57"/>
                <a:gd name="T35" fmla="*/ 3 h 63"/>
                <a:gd name="T36" fmla="*/ 16 w 57"/>
                <a:gd name="T37" fmla="*/ 3 h 63"/>
                <a:gd name="T38" fmla="*/ 16 w 57"/>
                <a:gd name="T39" fmla="*/ 11 h 63"/>
                <a:gd name="T40" fmla="*/ 25 w 57"/>
                <a:gd name="T41" fmla="*/ 3 h 63"/>
                <a:gd name="T42" fmla="*/ 35 w 57"/>
                <a:gd name="T43" fmla="*/ 0 h 63"/>
                <a:gd name="T44" fmla="*/ 41 w 57"/>
                <a:gd name="T45" fmla="*/ 3 h 63"/>
                <a:gd name="T46" fmla="*/ 46 w 57"/>
                <a:gd name="T47" fmla="*/ 3 h 63"/>
                <a:gd name="T48" fmla="*/ 49 w 57"/>
                <a:gd name="T49" fmla="*/ 6 h 63"/>
                <a:gd name="T50" fmla="*/ 52 w 57"/>
                <a:gd name="T51" fmla="*/ 8 h 63"/>
                <a:gd name="T52" fmla="*/ 55 w 57"/>
                <a:gd name="T53" fmla="*/ 11 h 63"/>
                <a:gd name="T54" fmla="*/ 55 w 57"/>
                <a:gd name="T55" fmla="*/ 14 h 63"/>
                <a:gd name="T56" fmla="*/ 57 w 57"/>
                <a:gd name="T57" fmla="*/ 19 h 63"/>
                <a:gd name="T58" fmla="*/ 57 w 57"/>
                <a:gd name="T59" fmla="*/ 25 h 63"/>
                <a:gd name="T60" fmla="*/ 57 w 57"/>
                <a:gd name="T61" fmla="*/ 63 h 6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7"/>
                <a:gd name="T94" fmla="*/ 0 h 63"/>
                <a:gd name="T95" fmla="*/ 57 w 57"/>
                <a:gd name="T96" fmla="*/ 63 h 6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7" h="63">
                  <a:moveTo>
                    <a:pt x="57" y="63"/>
                  </a:moveTo>
                  <a:lnTo>
                    <a:pt x="41" y="63"/>
                  </a:lnTo>
                  <a:lnTo>
                    <a:pt x="41" y="33"/>
                  </a:lnTo>
                  <a:lnTo>
                    <a:pt x="41" y="25"/>
                  </a:lnTo>
                  <a:lnTo>
                    <a:pt x="38" y="19"/>
                  </a:lnTo>
                  <a:lnTo>
                    <a:pt x="38" y="17"/>
                  </a:lnTo>
                  <a:lnTo>
                    <a:pt x="35" y="14"/>
                  </a:lnTo>
                  <a:lnTo>
                    <a:pt x="33" y="14"/>
                  </a:lnTo>
                  <a:lnTo>
                    <a:pt x="30" y="14"/>
                  </a:lnTo>
                  <a:lnTo>
                    <a:pt x="27" y="14"/>
                  </a:lnTo>
                  <a:lnTo>
                    <a:pt x="22" y="17"/>
                  </a:lnTo>
                  <a:lnTo>
                    <a:pt x="19" y="19"/>
                  </a:lnTo>
                  <a:lnTo>
                    <a:pt x="19" y="22"/>
                  </a:lnTo>
                  <a:lnTo>
                    <a:pt x="16" y="27"/>
                  </a:lnTo>
                  <a:lnTo>
                    <a:pt x="16" y="36"/>
                  </a:lnTo>
                  <a:lnTo>
                    <a:pt x="16" y="63"/>
                  </a:lnTo>
                  <a:lnTo>
                    <a:pt x="0" y="63"/>
                  </a:lnTo>
                  <a:lnTo>
                    <a:pt x="0" y="3"/>
                  </a:lnTo>
                  <a:lnTo>
                    <a:pt x="16" y="3"/>
                  </a:lnTo>
                  <a:lnTo>
                    <a:pt x="16" y="11"/>
                  </a:lnTo>
                  <a:lnTo>
                    <a:pt x="25" y="3"/>
                  </a:lnTo>
                  <a:lnTo>
                    <a:pt x="35" y="0"/>
                  </a:lnTo>
                  <a:lnTo>
                    <a:pt x="41" y="3"/>
                  </a:lnTo>
                  <a:lnTo>
                    <a:pt x="46" y="3"/>
                  </a:lnTo>
                  <a:lnTo>
                    <a:pt x="49" y="6"/>
                  </a:lnTo>
                  <a:lnTo>
                    <a:pt x="52" y="8"/>
                  </a:lnTo>
                  <a:lnTo>
                    <a:pt x="55" y="11"/>
                  </a:lnTo>
                  <a:lnTo>
                    <a:pt x="55" y="14"/>
                  </a:lnTo>
                  <a:lnTo>
                    <a:pt x="57" y="19"/>
                  </a:lnTo>
                  <a:lnTo>
                    <a:pt x="57" y="25"/>
                  </a:lnTo>
                  <a:lnTo>
                    <a:pt x="57" y="6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24" name="Freeform 259"/>
            <p:cNvSpPr>
              <a:spLocks/>
            </p:cNvSpPr>
            <p:nvPr/>
          </p:nvSpPr>
          <p:spPr bwMode="auto">
            <a:xfrm>
              <a:off x="5091262" y="5393623"/>
              <a:ext cx="101557" cy="85079"/>
            </a:xfrm>
            <a:custGeom>
              <a:avLst/>
              <a:gdLst>
                <a:gd name="T0" fmla="*/ 38 w 54"/>
                <a:gd name="T1" fmla="*/ 60 h 60"/>
                <a:gd name="T2" fmla="*/ 38 w 54"/>
                <a:gd name="T3" fmla="*/ 52 h 60"/>
                <a:gd name="T4" fmla="*/ 35 w 54"/>
                <a:gd name="T5" fmla="*/ 54 h 60"/>
                <a:gd name="T6" fmla="*/ 30 w 54"/>
                <a:gd name="T7" fmla="*/ 57 h 60"/>
                <a:gd name="T8" fmla="*/ 24 w 54"/>
                <a:gd name="T9" fmla="*/ 60 h 60"/>
                <a:gd name="T10" fmla="*/ 19 w 54"/>
                <a:gd name="T11" fmla="*/ 60 h 60"/>
                <a:gd name="T12" fmla="*/ 13 w 54"/>
                <a:gd name="T13" fmla="*/ 60 h 60"/>
                <a:gd name="T14" fmla="*/ 8 w 54"/>
                <a:gd name="T15" fmla="*/ 57 h 60"/>
                <a:gd name="T16" fmla="*/ 2 w 54"/>
                <a:gd name="T17" fmla="*/ 54 h 60"/>
                <a:gd name="T18" fmla="*/ 0 w 54"/>
                <a:gd name="T19" fmla="*/ 52 h 60"/>
                <a:gd name="T20" fmla="*/ 0 w 54"/>
                <a:gd name="T21" fmla="*/ 46 h 60"/>
                <a:gd name="T22" fmla="*/ 0 w 54"/>
                <a:gd name="T23" fmla="*/ 38 h 60"/>
                <a:gd name="T24" fmla="*/ 0 w 54"/>
                <a:gd name="T25" fmla="*/ 0 h 60"/>
                <a:gd name="T26" fmla="*/ 16 w 54"/>
                <a:gd name="T27" fmla="*/ 0 h 60"/>
                <a:gd name="T28" fmla="*/ 16 w 54"/>
                <a:gd name="T29" fmla="*/ 27 h 60"/>
                <a:gd name="T30" fmla="*/ 16 w 54"/>
                <a:gd name="T31" fmla="*/ 38 h 60"/>
                <a:gd name="T32" fmla="*/ 16 w 54"/>
                <a:gd name="T33" fmla="*/ 43 h 60"/>
                <a:gd name="T34" fmla="*/ 16 w 54"/>
                <a:gd name="T35" fmla="*/ 46 h 60"/>
                <a:gd name="T36" fmla="*/ 19 w 54"/>
                <a:gd name="T37" fmla="*/ 46 h 60"/>
                <a:gd name="T38" fmla="*/ 21 w 54"/>
                <a:gd name="T39" fmla="*/ 49 h 60"/>
                <a:gd name="T40" fmla="*/ 24 w 54"/>
                <a:gd name="T41" fmla="*/ 49 h 60"/>
                <a:gd name="T42" fmla="*/ 30 w 54"/>
                <a:gd name="T43" fmla="*/ 49 h 60"/>
                <a:gd name="T44" fmla="*/ 32 w 54"/>
                <a:gd name="T45" fmla="*/ 46 h 60"/>
                <a:gd name="T46" fmla="*/ 35 w 54"/>
                <a:gd name="T47" fmla="*/ 43 h 60"/>
                <a:gd name="T48" fmla="*/ 38 w 54"/>
                <a:gd name="T49" fmla="*/ 41 h 60"/>
                <a:gd name="T50" fmla="*/ 38 w 54"/>
                <a:gd name="T51" fmla="*/ 35 h 60"/>
                <a:gd name="T52" fmla="*/ 38 w 54"/>
                <a:gd name="T53" fmla="*/ 24 h 60"/>
                <a:gd name="T54" fmla="*/ 38 w 54"/>
                <a:gd name="T55" fmla="*/ 0 h 60"/>
                <a:gd name="T56" fmla="*/ 54 w 54"/>
                <a:gd name="T57" fmla="*/ 0 h 60"/>
                <a:gd name="T58" fmla="*/ 54 w 54"/>
                <a:gd name="T59" fmla="*/ 60 h 60"/>
                <a:gd name="T60" fmla="*/ 38 w 54"/>
                <a:gd name="T61" fmla="*/ 60 h 6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4"/>
                <a:gd name="T94" fmla="*/ 0 h 60"/>
                <a:gd name="T95" fmla="*/ 54 w 54"/>
                <a:gd name="T96" fmla="*/ 60 h 6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4" h="60">
                  <a:moveTo>
                    <a:pt x="38" y="60"/>
                  </a:moveTo>
                  <a:lnTo>
                    <a:pt x="38" y="52"/>
                  </a:lnTo>
                  <a:lnTo>
                    <a:pt x="35" y="54"/>
                  </a:lnTo>
                  <a:lnTo>
                    <a:pt x="30" y="57"/>
                  </a:lnTo>
                  <a:lnTo>
                    <a:pt x="24" y="60"/>
                  </a:lnTo>
                  <a:lnTo>
                    <a:pt x="19" y="60"/>
                  </a:lnTo>
                  <a:lnTo>
                    <a:pt x="13" y="60"/>
                  </a:lnTo>
                  <a:lnTo>
                    <a:pt x="8" y="57"/>
                  </a:lnTo>
                  <a:lnTo>
                    <a:pt x="2" y="54"/>
                  </a:lnTo>
                  <a:lnTo>
                    <a:pt x="0" y="52"/>
                  </a:lnTo>
                  <a:lnTo>
                    <a:pt x="0" y="46"/>
                  </a:lnTo>
                  <a:lnTo>
                    <a:pt x="0" y="38"/>
                  </a:lnTo>
                  <a:lnTo>
                    <a:pt x="0" y="0"/>
                  </a:lnTo>
                  <a:lnTo>
                    <a:pt x="16" y="0"/>
                  </a:lnTo>
                  <a:lnTo>
                    <a:pt x="16" y="27"/>
                  </a:lnTo>
                  <a:lnTo>
                    <a:pt x="16" y="38"/>
                  </a:lnTo>
                  <a:lnTo>
                    <a:pt x="16" y="43"/>
                  </a:lnTo>
                  <a:lnTo>
                    <a:pt x="16" y="46"/>
                  </a:lnTo>
                  <a:lnTo>
                    <a:pt x="19" y="46"/>
                  </a:lnTo>
                  <a:lnTo>
                    <a:pt x="21" y="49"/>
                  </a:lnTo>
                  <a:lnTo>
                    <a:pt x="24" y="49"/>
                  </a:lnTo>
                  <a:lnTo>
                    <a:pt x="30" y="49"/>
                  </a:lnTo>
                  <a:lnTo>
                    <a:pt x="32" y="46"/>
                  </a:lnTo>
                  <a:lnTo>
                    <a:pt x="35" y="43"/>
                  </a:lnTo>
                  <a:lnTo>
                    <a:pt x="38" y="41"/>
                  </a:lnTo>
                  <a:lnTo>
                    <a:pt x="38" y="35"/>
                  </a:lnTo>
                  <a:lnTo>
                    <a:pt x="38" y="24"/>
                  </a:lnTo>
                  <a:lnTo>
                    <a:pt x="38" y="0"/>
                  </a:lnTo>
                  <a:lnTo>
                    <a:pt x="54" y="0"/>
                  </a:lnTo>
                  <a:lnTo>
                    <a:pt x="54" y="60"/>
                  </a:lnTo>
                  <a:lnTo>
                    <a:pt x="38" y="6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25" name="Freeform 260"/>
            <p:cNvSpPr>
              <a:spLocks/>
            </p:cNvSpPr>
            <p:nvPr/>
          </p:nvSpPr>
          <p:spPr bwMode="auto">
            <a:xfrm>
              <a:off x="5224791" y="5389369"/>
              <a:ext cx="167381" cy="89333"/>
            </a:xfrm>
            <a:custGeom>
              <a:avLst/>
              <a:gdLst>
                <a:gd name="T0" fmla="*/ 0 w 89"/>
                <a:gd name="T1" fmla="*/ 3 h 63"/>
                <a:gd name="T2" fmla="*/ 13 w 89"/>
                <a:gd name="T3" fmla="*/ 3 h 63"/>
                <a:gd name="T4" fmla="*/ 13 w 89"/>
                <a:gd name="T5" fmla="*/ 11 h 63"/>
                <a:gd name="T6" fmla="*/ 21 w 89"/>
                <a:gd name="T7" fmla="*/ 3 h 63"/>
                <a:gd name="T8" fmla="*/ 32 w 89"/>
                <a:gd name="T9" fmla="*/ 0 h 63"/>
                <a:gd name="T10" fmla="*/ 38 w 89"/>
                <a:gd name="T11" fmla="*/ 3 h 63"/>
                <a:gd name="T12" fmla="*/ 43 w 89"/>
                <a:gd name="T13" fmla="*/ 3 h 63"/>
                <a:gd name="T14" fmla="*/ 46 w 89"/>
                <a:gd name="T15" fmla="*/ 6 h 63"/>
                <a:gd name="T16" fmla="*/ 49 w 89"/>
                <a:gd name="T17" fmla="*/ 11 h 63"/>
                <a:gd name="T18" fmla="*/ 54 w 89"/>
                <a:gd name="T19" fmla="*/ 6 h 63"/>
                <a:gd name="T20" fmla="*/ 59 w 89"/>
                <a:gd name="T21" fmla="*/ 3 h 63"/>
                <a:gd name="T22" fmla="*/ 62 w 89"/>
                <a:gd name="T23" fmla="*/ 3 h 63"/>
                <a:gd name="T24" fmla="*/ 68 w 89"/>
                <a:gd name="T25" fmla="*/ 0 h 63"/>
                <a:gd name="T26" fmla="*/ 76 w 89"/>
                <a:gd name="T27" fmla="*/ 3 h 63"/>
                <a:gd name="T28" fmla="*/ 79 w 89"/>
                <a:gd name="T29" fmla="*/ 3 h 63"/>
                <a:gd name="T30" fmla="*/ 84 w 89"/>
                <a:gd name="T31" fmla="*/ 8 h 63"/>
                <a:gd name="T32" fmla="*/ 87 w 89"/>
                <a:gd name="T33" fmla="*/ 11 h 63"/>
                <a:gd name="T34" fmla="*/ 87 w 89"/>
                <a:gd name="T35" fmla="*/ 17 h 63"/>
                <a:gd name="T36" fmla="*/ 89 w 89"/>
                <a:gd name="T37" fmla="*/ 25 h 63"/>
                <a:gd name="T38" fmla="*/ 89 w 89"/>
                <a:gd name="T39" fmla="*/ 63 h 63"/>
                <a:gd name="T40" fmla="*/ 73 w 89"/>
                <a:gd name="T41" fmla="*/ 63 h 63"/>
                <a:gd name="T42" fmla="*/ 73 w 89"/>
                <a:gd name="T43" fmla="*/ 27 h 63"/>
                <a:gd name="T44" fmla="*/ 73 w 89"/>
                <a:gd name="T45" fmla="*/ 22 h 63"/>
                <a:gd name="T46" fmla="*/ 70 w 89"/>
                <a:gd name="T47" fmla="*/ 17 h 63"/>
                <a:gd name="T48" fmla="*/ 68 w 89"/>
                <a:gd name="T49" fmla="*/ 14 h 63"/>
                <a:gd name="T50" fmla="*/ 65 w 89"/>
                <a:gd name="T51" fmla="*/ 14 h 63"/>
                <a:gd name="T52" fmla="*/ 59 w 89"/>
                <a:gd name="T53" fmla="*/ 14 h 63"/>
                <a:gd name="T54" fmla="*/ 57 w 89"/>
                <a:gd name="T55" fmla="*/ 17 h 63"/>
                <a:gd name="T56" fmla="*/ 54 w 89"/>
                <a:gd name="T57" fmla="*/ 19 h 63"/>
                <a:gd name="T58" fmla="*/ 54 w 89"/>
                <a:gd name="T59" fmla="*/ 22 h 63"/>
                <a:gd name="T60" fmla="*/ 51 w 89"/>
                <a:gd name="T61" fmla="*/ 27 h 63"/>
                <a:gd name="T62" fmla="*/ 51 w 89"/>
                <a:gd name="T63" fmla="*/ 33 h 63"/>
                <a:gd name="T64" fmla="*/ 51 w 89"/>
                <a:gd name="T65" fmla="*/ 63 h 63"/>
                <a:gd name="T66" fmla="*/ 35 w 89"/>
                <a:gd name="T67" fmla="*/ 63 h 63"/>
                <a:gd name="T68" fmla="*/ 35 w 89"/>
                <a:gd name="T69" fmla="*/ 30 h 63"/>
                <a:gd name="T70" fmla="*/ 35 w 89"/>
                <a:gd name="T71" fmla="*/ 22 h 63"/>
                <a:gd name="T72" fmla="*/ 35 w 89"/>
                <a:gd name="T73" fmla="*/ 19 h 63"/>
                <a:gd name="T74" fmla="*/ 32 w 89"/>
                <a:gd name="T75" fmla="*/ 17 h 63"/>
                <a:gd name="T76" fmla="*/ 32 w 89"/>
                <a:gd name="T77" fmla="*/ 14 h 63"/>
                <a:gd name="T78" fmla="*/ 29 w 89"/>
                <a:gd name="T79" fmla="*/ 14 h 63"/>
                <a:gd name="T80" fmla="*/ 27 w 89"/>
                <a:gd name="T81" fmla="*/ 14 h 63"/>
                <a:gd name="T82" fmla="*/ 24 w 89"/>
                <a:gd name="T83" fmla="*/ 14 h 63"/>
                <a:gd name="T84" fmla="*/ 21 w 89"/>
                <a:gd name="T85" fmla="*/ 17 h 63"/>
                <a:gd name="T86" fmla="*/ 19 w 89"/>
                <a:gd name="T87" fmla="*/ 17 h 63"/>
                <a:gd name="T88" fmla="*/ 16 w 89"/>
                <a:gd name="T89" fmla="*/ 22 h 63"/>
                <a:gd name="T90" fmla="*/ 16 w 89"/>
                <a:gd name="T91" fmla="*/ 25 h 63"/>
                <a:gd name="T92" fmla="*/ 16 w 89"/>
                <a:gd name="T93" fmla="*/ 33 h 63"/>
                <a:gd name="T94" fmla="*/ 16 w 89"/>
                <a:gd name="T95" fmla="*/ 63 h 63"/>
                <a:gd name="T96" fmla="*/ 0 w 89"/>
                <a:gd name="T97" fmla="*/ 63 h 63"/>
                <a:gd name="T98" fmla="*/ 0 w 89"/>
                <a:gd name="T99" fmla="*/ 3 h 6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9"/>
                <a:gd name="T151" fmla="*/ 0 h 63"/>
                <a:gd name="T152" fmla="*/ 89 w 89"/>
                <a:gd name="T153" fmla="*/ 63 h 6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9" h="63">
                  <a:moveTo>
                    <a:pt x="0" y="3"/>
                  </a:moveTo>
                  <a:lnTo>
                    <a:pt x="13" y="3"/>
                  </a:lnTo>
                  <a:lnTo>
                    <a:pt x="13" y="11"/>
                  </a:lnTo>
                  <a:lnTo>
                    <a:pt x="21" y="3"/>
                  </a:lnTo>
                  <a:lnTo>
                    <a:pt x="32" y="0"/>
                  </a:lnTo>
                  <a:lnTo>
                    <a:pt x="38" y="3"/>
                  </a:lnTo>
                  <a:lnTo>
                    <a:pt x="43" y="3"/>
                  </a:lnTo>
                  <a:lnTo>
                    <a:pt x="46" y="6"/>
                  </a:lnTo>
                  <a:lnTo>
                    <a:pt x="49" y="11"/>
                  </a:lnTo>
                  <a:lnTo>
                    <a:pt x="54" y="6"/>
                  </a:lnTo>
                  <a:lnTo>
                    <a:pt x="59" y="3"/>
                  </a:lnTo>
                  <a:lnTo>
                    <a:pt x="62" y="3"/>
                  </a:lnTo>
                  <a:lnTo>
                    <a:pt x="68" y="0"/>
                  </a:lnTo>
                  <a:lnTo>
                    <a:pt x="76" y="3"/>
                  </a:lnTo>
                  <a:lnTo>
                    <a:pt x="79" y="3"/>
                  </a:lnTo>
                  <a:lnTo>
                    <a:pt x="84" y="8"/>
                  </a:lnTo>
                  <a:lnTo>
                    <a:pt x="87" y="11"/>
                  </a:lnTo>
                  <a:lnTo>
                    <a:pt x="87" y="17"/>
                  </a:lnTo>
                  <a:lnTo>
                    <a:pt x="89" y="25"/>
                  </a:lnTo>
                  <a:lnTo>
                    <a:pt x="89" y="63"/>
                  </a:lnTo>
                  <a:lnTo>
                    <a:pt x="73" y="63"/>
                  </a:lnTo>
                  <a:lnTo>
                    <a:pt x="73" y="27"/>
                  </a:lnTo>
                  <a:lnTo>
                    <a:pt x="73" y="22"/>
                  </a:lnTo>
                  <a:lnTo>
                    <a:pt x="70" y="17"/>
                  </a:lnTo>
                  <a:lnTo>
                    <a:pt x="68" y="14"/>
                  </a:lnTo>
                  <a:lnTo>
                    <a:pt x="65" y="14"/>
                  </a:lnTo>
                  <a:lnTo>
                    <a:pt x="59" y="14"/>
                  </a:lnTo>
                  <a:lnTo>
                    <a:pt x="57" y="17"/>
                  </a:lnTo>
                  <a:lnTo>
                    <a:pt x="54" y="19"/>
                  </a:lnTo>
                  <a:lnTo>
                    <a:pt x="54" y="22"/>
                  </a:lnTo>
                  <a:lnTo>
                    <a:pt x="51" y="27"/>
                  </a:lnTo>
                  <a:lnTo>
                    <a:pt x="51" y="33"/>
                  </a:lnTo>
                  <a:lnTo>
                    <a:pt x="51" y="63"/>
                  </a:lnTo>
                  <a:lnTo>
                    <a:pt x="35" y="63"/>
                  </a:lnTo>
                  <a:lnTo>
                    <a:pt x="35" y="30"/>
                  </a:lnTo>
                  <a:lnTo>
                    <a:pt x="35" y="22"/>
                  </a:lnTo>
                  <a:lnTo>
                    <a:pt x="35" y="19"/>
                  </a:lnTo>
                  <a:lnTo>
                    <a:pt x="32" y="17"/>
                  </a:lnTo>
                  <a:lnTo>
                    <a:pt x="32" y="14"/>
                  </a:lnTo>
                  <a:lnTo>
                    <a:pt x="29" y="14"/>
                  </a:lnTo>
                  <a:lnTo>
                    <a:pt x="27" y="14"/>
                  </a:lnTo>
                  <a:lnTo>
                    <a:pt x="24" y="14"/>
                  </a:lnTo>
                  <a:lnTo>
                    <a:pt x="21" y="17"/>
                  </a:lnTo>
                  <a:lnTo>
                    <a:pt x="19" y="17"/>
                  </a:lnTo>
                  <a:lnTo>
                    <a:pt x="16" y="22"/>
                  </a:lnTo>
                  <a:lnTo>
                    <a:pt x="16" y="25"/>
                  </a:lnTo>
                  <a:lnTo>
                    <a:pt x="16" y="33"/>
                  </a:lnTo>
                  <a:lnTo>
                    <a:pt x="16" y="63"/>
                  </a:lnTo>
                  <a:lnTo>
                    <a:pt x="0" y="63"/>
                  </a:lnTo>
                  <a:lnTo>
                    <a:pt x="0" y="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26" name="Freeform 261"/>
            <p:cNvSpPr>
              <a:spLocks noEditPoints="1"/>
            </p:cNvSpPr>
            <p:nvPr/>
          </p:nvSpPr>
          <p:spPr bwMode="auto">
            <a:xfrm>
              <a:off x="5418501" y="5362427"/>
              <a:ext cx="112841" cy="116275"/>
            </a:xfrm>
            <a:custGeom>
              <a:avLst/>
              <a:gdLst>
                <a:gd name="T0" fmla="*/ 0 w 60"/>
                <a:gd name="T1" fmla="*/ 82 h 82"/>
                <a:gd name="T2" fmla="*/ 0 w 60"/>
                <a:gd name="T3" fmla="*/ 0 h 82"/>
                <a:gd name="T4" fmla="*/ 16 w 60"/>
                <a:gd name="T5" fmla="*/ 0 h 82"/>
                <a:gd name="T6" fmla="*/ 16 w 60"/>
                <a:gd name="T7" fmla="*/ 27 h 82"/>
                <a:gd name="T8" fmla="*/ 25 w 60"/>
                <a:gd name="T9" fmla="*/ 22 h 82"/>
                <a:gd name="T10" fmla="*/ 36 w 60"/>
                <a:gd name="T11" fmla="*/ 19 h 82"/>
                <a:gd name="T12" fmla="*/ 44 w 60"/>
                <a:gd name="T13" fmla="*/ 22 h 82"/>
                <a:gd name="T14" fmla="*/ 52 w 60"/>
                <a:gd name="T15" fmla="*/ 27 h 82"/>
                <a:gd name="T16" fmla="*/ 57 w 60"/>
                <a:gd name="T17" fmla="*/ 38 h 82"/>
                <a:gd name="T18" fmla="*/ 60 w 60"/>
                <a:gd name="T19" fmla="*/ 52 h 82"/>
                <a:gd name="T20" fmla="*/ 57 w 60"/>
                <a:gd name="T21" fmla="*/ 65 h 82"/>
                <a:gd name="T22" fmla="*/ 52 w 60"/>
                <a:gd name="T23" fmla="*/ 74 h 82"/>
                <a:gd name="T24" fmla="*/ 44 w 60"/>
                <a:gd name="T25" fmla="*/ 82 h 82"/>
                <a:gd name="T26" fmla="*/ 36 w 60"/>
                <a:gd name="T27" fmla="*/ 82 h 82"/>
                <a:gd name="T28" fmla="*/ 30 w 60"/>
                <a:gd name="T29" fmla="*/ 82 h 82"/>
                <a:gd name="T30" fmla="*/ 25 w 60"/>
                <a:gd name="T31" fmla="*/ 79 h 82"/>
                <a:gd name="T32" fmla="*/ 19 w 60"/>
                <a:gd name="T33" fmla="*/ 76 h 82"/>
                <a:gd name="T34" fmla="*/ 16 w 60"/>
                <a:gd name="T35" fmla="*/ 74 h 82"/>
                <a:gd name="T36" fmla="*/ 16 w 60"/>
                <a:gd name="T37" fmla="*/ 82 h 82"/>
                <a:gd name="T38" fmla="*/ 0 w 60"/>
                <a:gd name="T39" fmla="*/ 82 h 82"/>
                <a:gd name="T40" fmla="*/ 16 w 60"/>
                <a:gd name="T41" fmla="*/ 49 h 82"/>
                <a:gd name="T42" fmla="*/ 16 w 60"/>
                <a:gd name="T43" fmla="*/ 57 h 82"/>
                <a:gd name="T44" fmla="*/ 19 w 60"/>
                <a:gd name="T45" fmla="*/ 63 h 82"/>
                <a:gd name="T46" fmla="*/ 25 w 60"/>
                <a:gd name="T47" fmla="*/ 68 h 82"/>
                <a:gd name="T48" fmla="*/ 30 w 60"/>
                <a:gd name="T49" fmla="*/ 71 h 82"/>
                <a:gd name="T50" fmla="*/ 36 w 60"/>
                <a:gd name="T51" fmla="*/ 68 h 82"/>
                <a:gd name="T52" fmla="*/ 41 w 60"/>
                <a:gd name="T53" fmla="*/ 65 h 82"/>
                <a:gd name="T54" fmla="*/ 44 w 60"/>
                <a:gd name="T55" fmla="*/ 60 h 82"/>
                <a:gd name="T56" fmla="*/ 44 w 60"/>
                <a:gd name="T57" fmla="*/ 52 h 82"/>
                <a:gd name="T58" fmla="*/ 44 w 60"/>
                <a:gd name="T59" fmla="*/ 44 h 82"/>
                <a:gd name="T60" fmla="*/ 41 w 60"/>
                <a:gd name="T61" fmla="*/ 38 h 82"/>
                <a:gd name="T62" fmla="*/ 36 w 60"/>
                <a:gd name="T63" fmla="*/ 33 h 82"/>
                <a:gd name="T64" fmla="*/ 30 w 60"/>
                <a:gd name="T65" fmla="*/ 33 h 82"/>
                <a:gd name="T66" fmla="*/ 25 w 60"/>
                <a:gd name="T67" fmla="*/ 33 h 82"/>
                <a:gd name="T68" fmla="*/ 22 w 60"/>
                <a:gd name="T69" fmla="*/ 36 h 82"/>
                <a:gd name="T70" fmla="*/ 16 w 60"/>
                <a:gd name="T71" fmla="*/ 44 h 82"/>
                <a:gd name="T72" fmla="*/ 16 w 60"/>
                <a:gd name="T73" fmla="*/ 49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0"/>
                <a:gd name="T112" fmla="*/ 0 h 82"/>
                <a:gd name="T113" fmla="*/ 60 w 60"/>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0" h="82">
                  <a:moveTo>
                    <a:pt x="0" y="82"/>
                  </a:moveTo>
                  <a:lnTo>
                    <a:pt x="0" y="0"/>
                  </a:lnTo>
                  <a:lnTo>
                    <a:pt x="16" y="0"/>
                  </a:lnTo>
                  <a:lnTo>
                    <a:pt x="16" y="27"/>
                  </a:lnTo>
                  <a:lnTo>
                    <a:pt x="25" y="22"/>
                  </a:lnTo>
                  <a:lnTo>
                    <a:pt x="36" y="19"/>
                  </a:lnTo>
                  <a:lnTo>
                    <a:pt x="44" y="22"/>
                  </a:lnTo>
                  <a:lnTo>
                    <a:pt x="52" y="27"/>
                  </a:lnTo>
                  <a:lnTo>
                    <a:pt x="57" y="38"/>
                  </a:lnTo>
                  <a:lnTo>
                    <a:pt x="60" y="52"/>
                  </a:lnTo>
                  <a:lnTo>
                    <a:pt x="57" y="65"/>
                  </a:lnTo>
                  <a:lnTo>
                    <a:pt x="52" y="74"/>
                  </a:lnTo>
                  <a:lnTo>
                    <a:pt x="44" y="82"/>
                  </a:lnTo>
                  <a:lnTo>
                    <a:pt x="36" y="82"/>
                  </a:lnTo>
                  <a:lnTo>
                    <a:pt x="30" y="82"/>
                  </a:lnTo>
                  <a:lnTo>
                    <a:pt x="25" y="79"/>
                  </a:lnTo>
                  <a:lnTo>
                    <a:pt x="19" y="76"/>
                  </a:lnTo>
                  <a:lnTo>
                    <a:pt x="16" y="74"/>
                  </a:lnTo>
                  <a:lnTo>
                    <a:pt x="16" y="82"/>
                  </a:lnTo>
                  <a:lnTo>
                    <a:pt x="0" y="82"/>
                  </a:lnTo>
                  <a:close/>
                  <a:moveTo>
                    <a:pt x="16" y="49"/>
                  </a:moveTo>
                  <a:lnTo>
                    <a:pt x="16" y="57"/>
                  </a:lnTo>
                  <a:lnTo>
                    <a:pt x="19" y="63"/>
                  </a:lnTo>
                  <a:lnTo>
                    <a:pt x="25" y="68"/>
                  </a:lnTo>
                  <a:lnTo>
                    <a:pt x="30" y="71"/>
                  </a:lnTo>
                  <a:lnTo>
                    <a:pt x="36" y="68"/>
                  </a:lnTo>
                  <a:lnTo>
                    <a:pt x="41" y="65"/>
                  </a:lnTo>
                  <a:lnTo>
                    <a:pt x="44" y="60"/>
                  </a:lnTo>
                  <a:lnTo>
                    <a:pt x="44" y="52"/>
                  </a:lnTo>
                  <a:lnTo>
                    <a:pt x="44" y="44"/>
                  </a:lnTo>
                  <a:lnTo>
                    <a:pt x="41" y="38"/>
                  </a:lnTo>
                  <a:lnTo>
                    <a:pt x="36" y="33"/>
                  </a:lnTo>
                  <a:lnTo>
                    <a:pt x="30" y="33"/>
                  </a:lnTo>
                  <a:lnTo>
                    <a:pt x="25" y="33"/>
                  </a:lnTo>
                  <a:lnTo>
                    <a:pt x="22" y="36"/>
                  </a:lnTo>
                  <a:lnTo>
                    <a:pt x="16" y="44"/>
                  </a:lnTo>
                  <a:lnTo>
                    <a:pt x="16" y="4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27" name="Freeform 262"/>
            <p:cNvSpPr>
              <a:spLocks noEditPoints="1"/>
            </p:cNvSpPr>
            <p:nvPr/>
          </p:nvSpPr>
          <p:spPr bwMode="auto">
            <a:xfrm>
              <a:off x="5546387" y="5389369"/>
              <a:ext cx="109079" cy="89333"/>
            </a:xfrm>
            <a:custGeom>
              <a:avLst/>
              <a:gdLst>
                <a:gd name="T0" fmla="*/ 41 w 58"/>
                <a:gd name="T1" fmla="*/ 44 h 63"/>
                <a:gd name="T2" fmla="*/ 58 w 58"/>
                <a:gd name="T3" fmla="*/ 46 h 63"/>
                <a:gd name="T4" fmla="*/ 52 w 58"/>
                <a:gd name="T5" fmla="*/ 55 h 63"/>
                <a:gd name="T6" fmla="*/ 47 w 58"/>
                <a:gd name="T7" fmla="*/ 60 h 63"/>
                <a:gd name="T8" fmla="*/ 38 w 58"/>
                <a:gd name="T9" fmla="*/ 63 h 63"/>
                <a:gd name="T10" fmla="*/ 30 w 58"/>
                <a:gd name="T11" fmla="*/ 63 h 63"/>
                <a:gd name="T12" fmla="*/ 22 w 58"/>
                <a:gd name="T13" fmla="*/ 63 h 63"/>
                <a:gd name="T14" fmla="*/ 17 w 58"/>
                <a:gd name="T15" fmla="*/ 60 h 63"/>
                <a:gd name="T16" fmla="*/ 11 w 58"/>
                <a:gd name="T17" fmla="*/ 57 h 63"/>
                <a:gd name="T18" fmla="*/ 6 w 58"/>
                <a:gd name="T19" fmla="*/ 55 h 63"/>
                <a:gd name="T20" fmla="*/ 3 w 58"/>
                <a:gd name="T21" fmla="*/ 44 h 63"/>
                <a:gd name="T22" fmla="*/ 0 w 58"/>
                <a:gd name="T23" fmla="*/ 33 h 63"/>
                <a:gd name="T24" fmla="*/ 3 w 58"/>
                <a:gd name="T25" fmla="*/ 19 h 63"/>
                <a:gd name="T26" fmla="*/ 8 w 58"/>
                <a:gd name="T27" fmla="*/ 8 h 63"/>
                <a:gd name="T28" fmla="*/ 17 w 58"/>
                <a:gd name="T29" fmla="*/ 3 h 63"/>
                <a:gd name="T30" fmla="*/ 28 w 58"/>
                <a:gd name="T31" fmla="*/ 0 h 63"/>
                <a:gd name="T32" fmla="*/ 41 w 58"/>
                <a:gd name="T33" fmla="*/ 3 h 63"/>
                <a:gd name="T34" fmla="*/ 49 w 58"/>
                <a:gd name="T35" fmla="*/ 11 h 63"/>
                <a:gd name="T36" fmla="*/ 55 w 58"/>
                <a:gd name="T37" fmla="*/ 22 h 63"/>
                <a:gd name="T38" fmla="*/ 58 w 58"/>
                <a:gd name="T39" fmla="*/ 38 h 63"/>
                <a:gd name="T40" fmla="*/ 17 w 58"/>
                <a:gd name="T41" fmla="*/ 38 h 63"/>
                <a:gd name="T42" fmla="*/ 19 w 58"/>
                <a:gd name="T43" fmla="*/ 44 h 63"/>
                <a:gd name="T44" fmla="*/ 22 w 58"/>
                <a:gd name="T45" fmla="*/ 49 h 63"/>
                <a:gd name="T46" fmla="*/ 25 w 58"/>
                <a:gd name="T47" fmla="*/ 52 h 63"/>
                <a:gd name="T48" fmla="*/ 30 w 58"/>
                <a:gd name="T49" fmla="*/ 52 h 63"/>
                <a:gd name="T50" fmla="*/ 33 w 58"/>
                <a:gd name="T51" fmla="*/ 52 h 63"/>
                <a:gd name="T52" fmla="*/ 36 w 58"/>
                <a:gd name="T53" fmla="*/ 49 h 63"/>
                <a:gd name="T54" fmla="*/ 38 w 58"/>
                <a:gd name="T55" fmla="*/ 46 h 63"/>
                <a:gd name="T56" fmla="*/ 41 w 58"/>
                <a:gd name="T57" fmla="*/ 44 h 63"/>
                <a:gd name="T58" fmla="*/ 41 w 58"/>
                <a:gd name="T59" fmla="*/ 27 h 63"/>
                <a:gd name="T60" fmla="*/ 41 w 58"/>
                <a:gd name="T61" fmla="*/ 22 h 63"/>
                <a:gd name="T62" fmla="*/ 38 w 58"/>
                <a:gd name="T63" fmla="*/ 17 h 63"/>
                <a:gd name="T64" fmla="*/ 33 w 58"/>
                <a:gd name="T65" fmla="*/ 14 h 63"/>
                <a:gd name="T66" fmla="*/ 30 w 58"/>
                <a:gd name="T67" fmla="*/ 14 h 63"/>
                <a:gd name="T68" fmla="*/ 25 w 58"/>
                <a:gd name="T69" fmla="*/ 14 h 63"/>
                <a:gd name="T70" fmla="*/ 22 w 58"/>
                <a:gd name="T71" fmla="*/ 17 h 63"/>
                <a:gd name="T72" fmla="*/ 19 w 58"/>
                <a:gd name="T73" fmla="*/ 22 h 63"/>
                <a:gd name="T74" fmla="*/ 17 w 58"/>
                <a:gd name="T75" fmla="*/ 27 h 63"/>
                <a:gd name="T76" fmla="*/ 41 w 58"/>
                <a:gd name="T77" fmla="*/ 27 h 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8"/>
                <a:gd name="T118" fmla="*/ 0 h 63"/>
                <a:gd name="T119" fmla="*/ 58 w 58"/>
                <a:gd name="T120" fmla="*/ 63 h 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8" h="63">
                  <a:moveTo>
                    <a:pt x="41" y="44"/>
                  </a:moveTo>
                  <a:lnTo>
                    <a:pt x="58" y="46"/>
                  </a:lnTo>
                  <a:lnTo>
                    <a:pt x="52" y="55"/>
                  </a:lnTo>
                  <a:lnTo>
                    <a:pt x="47" y="60"/>
                  </a:lnTo>
                  <a:lnTo>
                    <a:pt x="38" y="63"/>
                  </a:lnTo>
                  <a:lnTo>
                    <a:pt x="30" y="63"/>
                  </a:lnTo>
                  <a:lnTo>
                    <a:pt x="22" y="63"/>
                  </a:lnTo>
                  <a:lnTo>
                    <a:pt x="17" y="60"/>
                  </a:lnTo>
                  <a:lnTo>
                    <a:pt x="11" y="57"/>
                  </a:lnTo>
                  <a:lnTo>
                    <a:pt x="6" y="55"/>
                  </a:lnTo>
                  <a:lnTo>
                    <a:pt x="3" y="44"/>
                  </a:lnTo>
                  <a:lnTo>
                    <a:pt x="0" y="33"/>
                  </a:lnTo>
                  <a:lnTo>
                    <a:pt x="3" y="19"/>
                  </a:lnTo>
                  <a:lnTo>
                    <a:pt x="8" y="8"/>
                  </a:lnTo>
                  <a:lnTo>
                    <a:pt x="17" y="3"/>
                  </a:lnTo>
                  <a:lnTo>
                    <a:pt x="28" y="0"/>
                  </a:lnTo>
                  <a:lnTo>
                    <a:pt x="41" y="3"/>
                  </a:lnTo>
                  <a:lnTo>
                    <a:pt x="49" y="11"/>
                  </a:lnTo>
                  <a:lnTo>
                    <a:pt x="55" y="22"/>
                  </a:lnTo>
                  <a:lnTo>
                    <a:pt x="58" y="38"/>
                  </a:lnTo>
                  <a:lnTo>
                    <a:pt x="17" y="38"/>
                  </a:lnTo>
                  <a:lnTo>
                    <a:pt x="19" y="44"/>
                  </a:lnTo>
                  <a:lnTo>
                    <a:pt x="22" y="49"/>
                  </a:lnTo>
                  <a:lnTo>
                    <a:pt x="25" y="52"/>
                  </a:lnTo>
                  <a:lnTo>
                    <a:pt x="30" y="52"/>
                  </a:lnTo>
                  <a:lnTo>
                    <a:pt x="33" y="52"/>
                  </a:lnTo>
                  <a:lnTo>
                    <a:pt x="36" y="49"/>
                  </a:lnTo>
                  <a:lnTo>
                    <a:pt x="38" y="46"/>
                  </a:lnTo>
                  <a:lnTo>
                    <a:pt x="41" y="44"/>
                  </a:lnTo>
                  <a:close/>
                  <a:moveTo>
                    <a:pt x="41" y="27"/>
                  </a:moveTo>
                  <a:lnTo>
                    <a:pt x="41" y="22"/>
                  </a:lnTo>
                  <a:lnTo>
                    <a:pt x="38" y="17"/>
                  </a:lnTo>
                  <a:lnTo>
                    <a:pt x="33" y="14"/>
                  </a:lnTo>
                  <a:lnTo>
                    <a:pt x="30" y="14"/>
                  </a:lnTo>
                  <a:lnTo>
                    <a:pt x="25" y="14"/>
                  </a:lnTo>
                  <a:lnTo>
                    <a:pt x="22" y="17"/>
                  </a:lnTo>
                  <a:lnTo>
                    <a:pt x="19" y="22"/>
                  </a:lnTo>
                  <a:lnTo>
                    <a:pt x="17" y="27"/>
                  </a:lnTo>
                  <a:lnTo>
                    <a:pt x="41" y="2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28" name="Freeform 263"/>
            <p:cNvSpPr>
              <a:spLocks/>
            </p:cNvSpPr>
            <p:nvPr/>
          </p:nvSpPr>
          <p:spPr bwMode="auto">
            <a:xfrm>
              <a:off x="5679915" y="5389369"/>
              <a:ext cx="71466" cy="89333"/>
            </a:xfrm>
            <a:custGeom>
              <a:avLst/>
              <a:gdLst>
                <a:gd name="T0" fmla="*/ 16 w 38"/>
                <a:gd name="T1" fmla="*/ 63 h 63"/>
                <a:gd name="T2" fmla="*/ 0 w 38"/>
                <a:gd name="T3" fmla="*/ 63 h 63"/>
                <a:gd name="T4" fmla="*/ 0 w 38"/>
                <a:gd name="T5" fmla="*/ 3 h 63"/>
                <a:gd name="T6" fmla="*/ 14 w 38"/>
                <a:gd name="T7" fmla="*/ 3 h 63"/>
                <a:gd name="T8" fmla="*/ 14 w 38"/>
                <a:gd name="T9" fmla="*/ 11 h 63"/>
                <a:gd name="T10" fmla="*/ 16 w 38"/>
                <a:gd name="T11" fmla="*/ 6 h 63"/>
                <a:gd name="T12" fmla="*/ 22 w 38"/>
                <a:gd name="T13" fmla="*/ 3 h 63"/>
                <a:gd name="T14" fmla="*/ 25 w 38"/>
                <a:gd name="T15" fmla="*/ 3 h 63"/>
                <a:gd name="T16" fmla="*/ 27 w 38"/>
                <a:gd name="T17" fmla="*/ 0 h 63"/>
                <a:gd name="T18" fmla="*/ 33 w 38"/>
                <a:gd name="T19" fmla="*/ 3 h 63"/>
                <a:gd name="T20" fmla="*/ 38 w 38"/>
                <a:gd name="T21" fmla="*/ 6 h 63"/>
                <a:gd name="T22" fmla="*/ 33 w 38"/>
                <a:gd name="T23" fmla="*/ 19 h 63"/>
                <a:gd name="T24" fmla="*/ 30 w 38"/>
                <a:gd name="T25" fmla="*/ 17 h 63"/>
                <a:gd name="T26" fmla="*/ 25 w 38"/>
                <a:gd name="T27" fmla="*/ 17 h 63"/>
                <a:gd name="T28" fmla="*/ 22 w 38"/>
                <a:gd name="T29" fmla="*/ 17 h 63"/>
                <a:gd name="T30" fmla="*/ 19 w 38"/>
                <a:gd name="T31" fmla="*/ 17 h 63"/>
                <a:gd name="T32" fmla="*/ 19 w 38"/>
                <a:gd name="T33" fmla="*/ 19 h 63"/>
                <a:gd name="T34" fmla="*/ 16 w 38"/>
                <a:gd name="T35" fmla="*/ 25 h 63"/>
                <a:gd name="T36" fmla="*/ 16 w 38"/>
                <a:gd name="T37" fmla="*/ 30 h 63"/>
                <a:gd name="T38" fmla="*/ 16 w 38"/>
                <a:gd name="T39" fmla="*/ 44 h 63"/>
                <a:gd name="T40" fmla="*/ 16 w 38"/>
                <a:gd name="T41" fmla="*/ 63 h 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63"/>
                <a:gd name="T65" fmla="*/ 38 w 38"/>
                <a:gd name="T66" fmla="*/ 63 h 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63">
                  <a:moveTo>
                    <a:pt x="16" y="63"/>
                  </a:moveTo>
                  <a:lnTo>
                    <a:pt x="0" y="63"/>
                  </a:lnTo>
                  <a:lnTo>
                    <a:pt x="0" y="3"/>
                  </a:lnTo>
                  <a:lnTo>
                    <a:pt x="14" y="3"/>
                  </a:lnTo>
                  <a:lnTo>
                    <a:pt x="14" y="11"/>
                  </a:lnTo>
                  <a:lnTo>
                    <a:pt x="16" y="6"/>
                  </a:lnTo>
                  <a:lnTo>
                    <a:pt x="22" y="3"/>
                  </a:lnTo>
                  <a:lnTo>
                    <a:pt x="25" y="3"/>
                  </a:lnTo>
                  <a:lnTo>
                    <a:pt x="27" y="0"/>
                  </a:lnTo>
                  <a:lnTo>
                    <a:pt x="33" y="3"/>
                  </a:lnTo>
                  <a:lnTo>
                    <a:pt x="38" y="6"/>
                  </a:lnTo>
                  <a:lnTo>
                    <a:pt x="33" y="19"/>
                  </a:lnTo>
                  <a:lnTo>
                    <a:pt x="30" y="17"/>
                  </a:lnTo>
                  <a:lnTo>
                    <a:pt x="25" y="17"/>
                  </a:lnTo>
                  <a:lnTo>
                    <a:pt x="22" y="17"/>
                  </a:lnTo>
                  <a:lnTo>
                    <a:pt x="19" y="17"/>
                  </a:lnTo>
                  <a:lnTo>
                    <a:pt x="19" y="19"/>
                  </a:lnTo>
                  <a:lnTo>
                    <a:pt x="16" y="25"/>
                  </a:lnTo>
                  <a:lnTo>
                    <a:pt x="16" y="30"/>
                  </a:lnTo>
                  <a:lnTo>
                    <a:pt x="16" y="44"/>
                  </a:lnTo>
                  <a:lnTo>
                    <a:pt x="16" y="6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29" name="Freeform 264"/>
            <p:cNvSpPr>
              <a:spLocks noEditPoints="1"/>
            </p:cNvSpPr>
            <p:nvPr/>
          </p:nvSpPr>
          <p:spPr bwMode="auto">
            <a:xfrm>
              <a:off x="3787950" y="5142639"/>
              <a:ext cx="112841" cy="119111"/>
            </a:xfrm>
            <a:custGeom>
              <a:avLst/>
              <a:gdLst>
                <a:gd name="T0" fmla="*/ 33 w 60"/>
                <a:gd name="T1" fmla="*/ 84 h 84"/>
                <a:gd name="T2" fmla="*/ 33 w 60"/>
                <a:gd name="T3" fmla="*/ 68 h 84"/>
                <a:gd name="T4" fmla="*/ 0 w 60"/>
                <a:gd name="T5" fmla="*/ 68 h 84"/>
                <a:gd name="T6" fmla="*/ 0 w 60"/>
                <a:gd name="T7" fmla="*/ 55 h 84"/>
                <a:gd name="T8" fmla="*/ 36 w 60"/>
                <a:gd name="T9" fmla="*/ 0 h 84"/>
                <a:gd name="T10" fmla="*/ 49 w 60"/>
                <a:gd name="T11" fmla="*/ 0 h 84"/>
                <a:gd name="T12" fmla="*/ 49 w 60"/>
                <a:gd name="T13" fmla="*/ 55 h 84"/>
                <a:gd name="T14" fmla="*/ 60 w 60"/>
                <a:gd name="T15" fmla="*/ 55 h 84"/>
                <a:gd name="T16" fmla="*/ 60 w 60"/>
                <a:gd name="T17" fmla="*/ 68 h 84"/>
                <a:gd name="T18" fmla="*/ 49 w 60"/>
                <a:gd name="T19" fmla="*/ 68 h 84"/>
                <a:gd name="T20" fmla="*/ 49 w 60"/>
                <a:gd name="T21" fmla="*/ 84 h 84"/>
                <a:gd name="T22" fmla="*/ 33 w 60"/>
                <a:gd name="T23" fmla="*/ 84 h 84"/>
                <a:gd name="T24" fmla="*/ 33 w 60"/>
                <a:gd name="T25" fmla="*/ 55 h 84"/>
                <a:gd name="T26" fmla="*/ 33 w 60"/>
                <a:gd name="T27" fmla="*/ 25 h 84"/>
                <a:gd name="T28" fmla="*/ 14 w 60"/>
                <a:gd name="T29" fmla="*/ 55 h 84"/>
                <a:gd name="T30" fmla="*/ 33 w 60"/>
                <a:gd name="T31" fmla="*/ 55 h 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0"/>
                <a:gd name="T49" fmla="*/ 0 h 84"/>
                <a:gd name="T50" fmla="*/ 60 w 60"/>
                <a:gd name="T51" fmla="*/ 84 h 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0" h="84">
                  <a:moveTo>
                    <a:pt x="33" y="84"/>
                  </a:moveTo>
                  <a:lnTo>
                    <a:pt x="33" y="68"/>
                  </a:lnTo>
                  <a:lnTo>
                    <a:pt x="0" y="68"/>
                  </a:lnTo>
                  <a:lnTo>
                    <a:pt x="0" y="55"/>
                  </a:lnTo>
                  <a:lnTo>
                    <a:pt x="36" y="0"/>
                  </a:lnTo>
                  <a:lnTo>
                    <a:pt x="49" y="0"/>
                  </a:lnTo>
                  <a:lnTo>
                    <a:pt x="49" y="55"/>
                  </a:lnTo>
                  <a:lnTo>
                    <a:pt x="60" y="55"/>
                  </a:lnTo>
                  <a:lnTo>
                    <a:pt x="60" y="68"/>
                  </a:lnTo>
                  <a:lnTo>
                    <a:pt x="49" y="68"/>
                  </a:lnTo>
                  <a:lnTo>
                    <a:pt x="49" y="84"/>
                  </a:lnTo>
                  <a:lnTo>
                    <a:pt x="33" y="84"/>
                  </a:lnTo>
                  <a:close/>
                  <a:moveTo>
                    <a:pt x="33" y="55"/>
                  </a:moveTo>
                  <a:lnTo>
                    <a:pt x="33" y="25"/>
                  </a:lnTo>
                  <a:lnTo>
                    <a:pt x="14" y="55"/>
                  </a:lnTo>
                  <a:lnTo>
                    <a:pt x="33" y="5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30" name="Freeform 265"/>
            <p:cNvSpPr>
              <a:spLocks noEditPoints="1"/>
            </p:cNvSpPr>
            <p:nvPr/>
          </p:nvSpPr>
          <p:spPr bwMode="auto">
            <a:xfrm>
              <a:off x="3915837" y="5142639"/>
              <a:ext cx="103437" cy="119111"/>
            </a:xfrm>
            <a:custGeom>
              <a:avLst/>
              <a:gdLst>
                <a:gd name="T0" fmla="*/ 28 w 55"/>
                <a:gd name="T1" fmla="*/ 0 h 84"/>
                <a:gd name="T2" fmla="*/ 38 w 55"/>
                <a:gd name="T3" fmla="*/ 3 h 84"/>
                <a:gd name="T4" fmla="*/ 47 w 55"/>
                <a:gd name="T5" fmla="*/ 11 h 84"/>
                <a:gd name="T6" fmla="*/ 49 w 55"/>
                <a:gd name="T7" fmla="*/ 17 h 84"/>
                <a:gd name="T8" fmla="*/ 52 w 55"/>
                <a:gd name="T9" fmla="*/ 25 h 84"/>
                <a:gd name="T10" fmla="*/ 55 w 55"/>
                <a:gd name="T11" fmla="*/ 33 h 84"/>
                <a:gd name="T12" fmla="*/ 55 w 55"/>
                <a:gd name="T13" fmla="*/ 44 h 84"/>
                <a:gd name="T14" fmla="*/ 55 w 55"/>
                <a:gd name="T15" fmla="*/ 55 h 84"/>
                <a:gd name="T16" fmla="*/ 52 w 55"/>
                <a:gd name="T17" fmla="*/ 63 h 84"/>
                <a:gd name="T18" fmla="*/ 49 w 55"/>
                <a:gd name="T19" fmla="*/ 71 h 84"/>
                <a:gd name="T20" fmla="*/ 47 w 55"/>
                <a:gd name="T21" fmla="*/ 76 h 84"/>
                <a:gd name="T22" fmla="*/ 38 w 55"/>
                <a:gd name="T23" fmla="*/ 84 h 84"/>
                <a:gd name="T24" fmla="*/ 28 w 55"/>
                <a:gd name="T25" fmla="*/ 84 h 84"/>
                <a:gd name="T26" fmla="*/ 17 w 55"/>
                <a:gd name="T27" fmla="*/ 82 h 84"/>
                <a:gd name="T28" fmla="*/ 8 w 55"/>
                <a:gd name="T29" fmla="*/ 76 h 84"/>
                <a:gd name="T30" fmla="*/ 3 w 55"/>
                <a:gd name="T31" fmla="*/ 63 h 84"/>
                <a:gd name="T32" fmla="*/ 0 w 55"/>
                <a:gd name="T33" fmla="*/ 44 h 84"/>
                <a:gd name="T34" fmla="*/ 0 w 55"/>
                <a:gd name="T35" fmla="*/ 33 h 84"/>
                <a:gd name="T36" fmla="*/ 3 w 55"/>
                <a:gd name="T37" fmla="*/ 22 h 84"/>
                <a:gd name="T38" fmla="*/ 6 w 55"/>
                <a:gd name="T39" fmla="*/ 17 h 84"/>
                <a:gd name="T40" fmla="*/ 8 w 55"/>
                <a:gd name="T41" fmla="*/ 11 h 84"/>
                <a:gd name="T42" fmla="*/ 17 w 55"/>
                <a:gd name="T43" fmla="*/ 3 h 84"/>
                <a:gd name="T44" fmla="*/ 28 w 55"/>
                <a:gd name="T45" fmla="*/ 0 h 84"/>
                <a:gd name="T46" fmla="*/ 28 w 55"/>
                <a:gd name="T47" fmla="*/ 14 h 84"/>
                <a:gd name="T48" fmla="*/ 25 w 55"/>
                <a:gd name="T49" fmla="*/ 14 h 84"/>
                <a:gd name="T50" fmla="*/ 22 w 55"/>
                <a:gd name="T51" fmla="*/ 17 h 84"/>
                <a:gd name="T52" fmla="*/ 19 w 55"/>
                <a:gd name="T53" fmla="*/ 19 h 84"/>
                <a:gd name="T54" fmla="*/ 19 w 55"/>
                <a:gd name="T55" fmla="*/ 22 h 84"/>
                <a:gd name="T56" fmla="*/ 17 w 55"/>
                <a:gd name="T57" fmla="*/ 30 h 84"/>
                <a:gd name="T58" fmla="*/ 17 w 55"/>
                <a:gd name="T59" fmla="*/ 44 h 84"/>
                <a:gd name="T60" fmla="*/ 17 w 55"/>
                <a:gd name="T61" fmla="*/ 55 h 84"/>
                <a:gd name="T62" fmla="*/ 19 w 55"/>
                <a:gd name="T63" fmla="*/ 63 h 84"/>
                <a:gd name="T64" fmla="*/ 19 w 55"/>
                <a:gd name="T65" fmla="*/ 68 h 84"/>
                <a:gd name="T66" fmla="*/ 22 w 55"/>
                <a:gd name="T67" fmla="*/ 71 h 84"/>
                <a:gd name="T68" fmla="*/ 25 w 55"/>
                <a:gd name="T69" fmla="*/ 71 h 84"/>
                <a:gd name="T70" fmla="*/ 28 w 55"/>
                <a:gd name="T71" fmla="*/ 71 h 84"/>
                <a:gd name="T72" fmla="*/ 30 w 55"/>
                <a:gd name="T73" fmla="*/ 71 h 84"/>
                <a:gd name="T74" fmla="*/ 33 w 55"/>
                <a:gd name="T75" fmla="*/ 71 h 84"/>
                <a:gd name="T76" fmla="*/ 36 w 55"/>
                <a:gd name="T77" fmla="*/ 68 h 84"/>
                <a:gd name="T78" fmla="*/ 36 w 55"/>
                <a:gd name="T79" fmla="*/ 63 h 84"/>
                <a:gd name="T80" fmla="*/ 38 w 55"/>
                <a:gd name="T81" fmla="*/ 55 h 84"/>
                <a:gd name="T82" fmla="*/ 38 w 55"/>
                <a:gd name="T83" fmla="*/ 44 h 84"/>
                <a:gd name="T84" fmla="*/ 38 w 55"/>
                <a:gd name="T85" fmla="*/ 30 h 84"/>
                <a:gd name="T86" fmla="*/ 36 w 55"/>
                <a:gd name="T87" fmla="*/ 25 h 84"/>
                <a:gd name="T88" fmla="*/ 36 w 55"/>
                <a:gd name="T89" fmla="*/ 19 h 84"/>
                <a:gd name="T90" fmla="*/ 33 w 55"/>
                <a:gd name="T91" fmla="*/ 17 h 84"/>
                <a:gd name="T92" fmla="*/ 30 w 55"/>
                <a:gd name="T93" fmla="*/ 14 h 84"/>
                <a:gd name="T94" fmla="*/ 28 w 55"/>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4"/>
                <a:gd name="T146" fmla="*/ 55 w 55"/>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4">
                  <a:moveTo>
                    <a:pt x="28" y="0"/>
                  </a:moveTo>
                  <a:lnTo>
                    <a:pt x="38" y="3"/>
                  </a:lnTo>
                  <a:lnTo>
                    <a:pt x="47" y="11"/>
                  </a:lnTo>
                  <a:lnTo>
                    <a:pt x="49" y="17"/>
                  </a:lnTo>
                  <a:lnTo>
                    <a:pt x="52" y="25"/>
                  </a:lnTo>
                  <a:lnTo>
                    <a:pt x="55" y="33"/>
                  </a:lnTo>
                  <a:lnTo>
                    <a:pt x="55" y="44"/>
                  </a:lnTo>
                  <a:lnTo>
                    <a:pt x="55" y="55"/>
                  </a:lnTo>
                  <a:lnTo>
                    <a:pt x="52" y="63"/>
                  </a:lnTo>
                  <a:lnTo>
                    <a:pt x="49" y="71"/>
                  </a:lnTo>
                  <a:lnTo>
                    <a:pt x="47" y="76"/>
                  </a:lnTo>
                  <a:lnTo>
                    <a:pt x="38" y="84"/>
                  </a:lnTo>
                  <a:lnTo>
                    <a:pt x="28" y="84"/>
                  </a:lnTo>
                  <a:lnTo>
                    <a:pt x="17" y="82"/>
                  </a:lnTo>
                  <a:lnTo>
                    <a:pt x="8" y="76"/>
                  </a:lnTo>
                  <a:lnTo>
                    <a:pt x="3" y="63"/>
                  </a:lnTo>
                  <a:lnTo>
                    <a:pt x="0" y="44"/>
                  </a:lnTo>
                  <a:lnTo>
                    <a:pt x="0" y="33"/>
                  </a:lnTo>
                  <a:lnTo>
                    <a:pt x="3" y="22"/>
                  </a:lnTo>
                  <a:lnTo>
                    <a:pt x="6" y="17"/>
                  </a:lnTo>
                  <a:lnTo>
                    <a:pt x="8" y="11"/>
                  </a:lnTo>
                  <a:lnTo>
                    <a:pt x="17" y="3"/>
                  </a:lnTo>
                  <a:lnTo>
                    <a:pt x="28" y="0"/>
                  </a:lnTo>
                  <a:close/>
                  <a:moveTo>
                    <a:pt x="28" y="14"/>
                  </a:moveTo>
                  <a:lnTo>
                    <a:pt x="25" y="14"/>
                  </a:lnTo>
                  <a:lnTo>
                    <a:pt x="22" y="17"/>
                  </a:lnTo>
                  <a:lnTo>
                    <a:pt x="19" y="19"/>
                  </a:lnTo>
                  <a:lnTo>
                    <a:pt x="19" y="22"/>
                  </a:lnTo>
                  <a:lnTo>
                    <a:pt x="17" y="30"/>
                  </a:lnTo>
                  <a:lnTo>
                    <a:pt x="17" y="44"/>
                  </a:lnTo>
                  <a:lnTo>
                    <a:pt x="17" y="55"/>
                  </a:lnTo>
                  <a:lnTo>
                    <a:pt x="19" y="63"/>
                  </a:lnTo>
                  <a:lnTo>
                    <a:pt x="19" y="68"/>
                  </a:lnTo>
                  <a:lnTo>
                    <a:pt x="22" y="71"/>
                  </a:lnTo>
                  <a:lnTo>
                    <a:pt x="25" y="71"/>
                  </a:lnTo>
                  <a:lnTo>
                    <a:pt x="28" y="71"/>
                  </a:lnTo>
                  <a:lnTo>
                    <a:pt x="30" y="71"/>
                  </a:lnTo>
                  <a:lnTo>
                    <a:pt x="33" y="71"/>
                  </a:lnTo>
                  <a:lnTo>
                    <a:pt x="36" y="68"/>
                  </a:lnTo>
                  <a:lnTo>
                    <a:pt x="36" y="63"/>
                  </a:lnTo>
                  <a:lnTo>
                    <a:pt x="38" y="55"/>
                  </a:lnTo>
                  <a:lnTo>
                    <a:pt x="38" y="44"/>
                  </a:lnTo>
                  <a:lnTo>
                    <a:pt x="38" y="30"/>
                  </a:lnTo>
                  <a:lnTo>
                    <a:pt x="36" y="25"/>
                  </a:lnTo>
                  <a:lnTo>
                    <a:pt x="36" y="19"/>
                  </a:lnTo>
                  <a:lnTo>
                    <a:pt x="33" y="17"/>
                  </a:lnTo>
                  <a:lnTo>
                    <a:pt x="30" y="14"/>
                  </a:lnTo>
                  <a:lnTo>
                    <a:pt x="28" y="1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31" name="Freeform 266"/>
            <p:cNvSpPr>
              <a:spLocks/>
            </p:cNvSpPr>
            <p:nvPr/>
          </p:nvSpPr>
          <p:spPr bwMode="auto">
            <a:xfrm>
              <a:off x="3408053" y="2547720"/>
              <a:ext cx="154216" cy="134709"/>
            </a:xfrm>
            <a:custGeom>
              <a:avLst/>
              <a:gdLst>
                <a:gd name="T0" fmla="*/ 0 w 82"/>
                <a:gd name="T1" fmla="*/ 95 h 95"/>
                <a:gd name="T2" fmla="*/ 0 w 82"/>
                <a:gd name="T3" fmla="*/ 76 h 95"/>
                <a:gd name="T4" fmla="*/ 52 w 82"/>
                <a:gd name="T5" fmla="*/ 16 h 95"/>
                <a:gd name="T6" fmla="*/ 6 w 82"/>
                <a:gd name="T7" fmla="*/ 16 h 95"/>
                <a:gd name="T8" fmla="*/ 6 w 82"/>
                <a:gd name="T9" fmla="*/ 0 h 95"/>
                <a:gd name="T10" fmla="*/ 79 w 82"/>
                <a:gd name="T11" fmla="*/ 0 h 95"/>
                <a:gd name="T12" fmla="*/ 79 w 82"/>
                <a:gd name="T13" fmla="*/ 14 h 95"/>
                <a:gd name="T14" fmla="*/ 25 w 82"/>
                <a:gd name="T15" fmla="*/ 79 h 95"/>
                <a:gd name="T16" fmla="*/ 82 w 82"/>
                <a:gd name="T17" fmla="*/ 79 h 95"/>
                <a:gd name="T18" fmla="*/ 82 w 82"/>
                <a:gd name="T19" fmla="*/ 95 h 95"/>
                <a:gd name="T20" fmla="*/ 0 w 82"/>
                <a:gd name="T21" fmla="*/ 95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2"/>
                <a:gd name="T34" fmla="*/ 0 h 95"/>
                <a:gd name="T35" fmla="*/ 82 w 82"/>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2" h="95">
                  <a:moveTo>
                    <a:pt x="0" y="95"/>
                  </a:moveTo>
                  <a:lnTo>
                    <a:pt x="0" y="76"/>
                  </a:lnTo>
                  <a:lnTo>
                    <a:pt x="52" y="16"/>
                  </a:lnTo>
                  <a:lnTo>
                    <a:pt x="6" y="16"/>
                  </a:lnTo>
                  <a:lnTo>
                    <a:pt x="6" y="0"/>
                  </a:lnTo>
                  <a:lnTo>
                    <a:pt x="79" y="0"/>
                  </a:lnTo>
                  <a:lnTo>
                    <a:pt x="79" y="14"/>
                  </a:lnTo>
                  <a:lnTo>
                    <a:pt x="25" y="79"/>
                  </a:lnTo>
                  <a:lnTo>
                    <a:pt x="82" y="79"/>
                  </a:lnTo>
                  <a:lnTo>
                    <a:pt x="82" y="95"/>
                  </a:lnTo>
                  <a:lnTo>
                    <a:pt x="0" y="9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32" name="Freeform 267"/>
            <p:cNvSpPr>
              <a:spLocks/>
            </p:cNvSpPr>
            <p:nvPr/>
          </p:nvSpPr>
          <p:spPr bwMode="auto">
            <a:xfrm>
              <a:off x="3582956" y="2581752"/>
              <a:ext cx="124125" cy="100677"/>
            </a:xfrm>
            <a:custGeom>
              <a:avLst/>
              <a:gdLst>
                <a:gd name="T0" fmla="*/ 66 w 66"/>
                <a:gd name="T1" fmla="*/ 71 h 71"/>
                <a:gd name="T2" fmla="*/ 46 w 66"/>
                <a:gd name="T3" fmla="*/ 71 h 71"/>
                <a:gd name="T4" fmla="*/ 46 w 66"/>
                <a:gd name="T5" fmla="*/ 36 h 71"/>
                <a:gd name="T6" fmla="*/ 46 w 66"/>
                <a:gd name="T7" fmla="*/ 25 h 71"/>
                <a:gd name="T8" fmla="*/ 46 w 66"/>
                <a:gd name="T9" fmla="*/ 22 h 71"/>
                <a:gd name="T10" fmla="*/ 44 w 66"/>
                <a:gd name="T11" fmla="*/ 17 h 71"/>
                <a:gd name="T12" fmla="*/ 41 w 66"/>
                <a:gd name="T13" fmla="*/ 17 h 71"/>
                <a:gd name="T14" fmla="*/ 38 w 66"/>
                <a:gd name="T15" fmla="*/ 14 h 71"/>
                <a:gd name="T16" fmla="*/ 36 w 66"/>
                <a:gd name="T17" fmla="*/ 14 h 71"/>
                <a:gd name="T18" fmla="*/ 30 w 66"/>
                <a:gd name="T19" fmla="*/ 14 h 71"/>
                <a:gd name="T20" fmla="*/ 25 w 66"/>
                <a:gd name="T21" fmla="*/ 17 h 71"/>
                <a:gd name="T22" fmla="*/ 22 w 66"/>
                <a:gd name="T23" fmla="*/ 20 h 71"/>
                <a:gd name="T24" fmla="*/ 22 w 66"/>
                <a:gd name="T25" fmla="*/ 22 h 71"/>
                <a:gd name="T26" fmla="*/ 19 w 66"/>
                <a:gd name="T27" fmla="*/ 30 h 71"/>
                <a:gd name="T28" fmla="*/ 19 w 66"/>
                <a:gd name="T29" fmla="*/ 39 h 71"/>
                <a:gd name="T30" fmla="*/ 19 w 66"/>
                <a:gd name="T31" fmla="*/ 71 h 71"/>
                <a:gd name="T32" fmla="*/ 0 w 66"/>
                <a:gd name="T33" fmla="*/ 71 h 71"/>
                <a:gd name="T34" fmla="*/ 0 w 66"/>
                <a:gd name="T35" fmla="*/ 0 h 71"/>
                <a:gd name="T36" fmla="*/ 16 w 66"/>
                <a:gd name="T37" fmla="*/ 0 h 71"/>
                <a:gd name="T38" fmla="*/ 16 w 66"/>
                <a:gd name="T39" fmla="*/ 11 h 71"/>
                <a:gd name="T40" fmla="*/ 22 w 66"/>
                <a:gd name="T41" fmla="*/ 6 h 71"/>
                <a:gd name="T42" fmla="*/ 27 w 66"/>
                <a:gd name="T43" fmla="*/ 3 h 71"/>
                <a:gd name="T44" fmla="*/ 36 w 66"/>
                <a:gd name="T45" fmla="*/ 0 h 71"/>
                <a:gd name="T46" fmla="*/ 41 w 66"/>
                <a:gd name="T47" fmla="*/ 0 h 71"/>
                <a:gd name="T48" fmla="*/ 46 w 66"/>
                <a:gd name="T49" fmla="*/ 0 h 71"/>
                <a:gd name="T50" fmla="*/ 52 w 66"/>
                <a:gd name="T51" fmla="*/ 3 h 71"/>
                <a:gd name="T52" fmla="*/ 57 w 66"/>
                <a:gd name="T53" fmla="*/ 6 h 71"/>
                <a:gd name="T54" fmla="*/ 60 w 66"/>
                <a:gd name="T55" fmla="*/ 9 h 71"/>
                <a:gd name="T56" fmla="*/ 63 w 66"/>
                <a:gd name="T57" fmla="*/ 11 h 71"/>
                <a:gd name="T58" fmla="*/ 63 w 66"/>
                <a:gd name="T59" fmla="*/ 17 h 71"/>
                <a:gd name="T60" fmla="*/ 66 w 66"/>
                <a:gd name="T61" fmla="*/ 20 h 71"/>
                <a:gd name="T62" fmla="*/ 66 w 66"/>
                <a:gd name="T63" fmla="*/ 28 h 71"/>
                <a:gd name="T64" fmla="*/ 66 w 66"/>
                <a:gd name="T65" fmla="*/ 71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71"/>
                <a:gd name="T101" fmla="*/ 66 w 66"/>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71">
                  <a:moveTo>
                    <a:pt x="66" y="71"/>
                  </a:moveTo>
                  <a:lnTo>
                    <a:pt x="46" y="71"/>
                  </a:lnTo>
                  <a:lnTo>
                    <a:pt x="46" y="36"/>
                  </a:lnTo>
                  <a:lnTo>
                    <a:pt x="46" y="25"/>
                  </a:lnTo>
                  <a:lnTo>
                    <a:pt x="46" y="22"/>
                  </a:lnTo>
                  <a:lnTo>
                    <a:pt x="44" y="17"/>
                  </a:lnTo>
                  <a:lnTo>
                    <a:pt x="41" y="17"/>
                  </a:lnTo>
                  <a:lnTo>
                    <a:pt x="38" y="14"/>
                  </a:lnTo>
                  <a:lnTo>
                    <a:pt x="36" y="14"/>
                  </a:lnTo>
                  <a:lnTo>
                    <a:pt x="30" y="14"/>
                  </a:lnTo>
                  <a:lnTo>
                    <a:pt x="25" y="17"/>
                  </a:lnTo>
                  <a:lnTo>
                    <a:pt x="22" y="20"/>
                  </a:lnTo>
                  <a:lnTo>
                    <a:pt x="22" y="22"/>
                  </a:lnTo>
                  <a:lnTo>
                    <a:pt x="19" y="30"/>
                  </a:lnTo>
                  <a:lnTo>
                    <a:pt x="19" y="39"/>
                  </a:lnTo>
                  <a:lnTo>
                    <a:pt x="19" y="71"/>
                  </a:lnTo>
                  <a:lnTo>
                    <a:pt x="0" y="71"/>
                  </a:lnTo>
                  <a:lnTo>
                    <a:pt x="0" y="0"/>
                  </a:lnTo>
                  <a:lnTo>
                    <a:pt x="16" y="0"/>
                  </a:lnTo>
                  <a:lnTo>
                    <a:pt x="16" y="11"/>
                  </a:lnTo>
                  <a:lnTo>
                    <a:pt x="22" y="6"/>
                  </a:lnTo>
                  <a:lnTo>
                    <a:pt x="27" y="3"/>
                  </a:lnTo>
                  <a:lnTo>
                    <a:pt x="36" y="0"/>
                  </a:lnTo>
                  <a:lnTo>
                    <a:pt x="41" y="0"/>
                  </a:lnTo>
                  <a:lnTo>
                    <a:pt x="46" y="0"/>
                  </a:lnTo>
                  <a:lnTo>
                    <a:pt x="52" y="3"/>
                  </a:lnTo>
                  <a:lnTo>
                    <a:pt x="57" y="6"/>
                  </a:lnTo>
                  <a:lnTo>
                    <a:pt x="60" y="9"/>
                  </a:lnTo>
                  <a:lnTo>
                    <a:pt x="63" y="11"/>
                  </a:lnTo>
                  <a:lnTo>
                    <a:pt x="63" y="17"/>
                  </a:lnTo>
                  <a:lnTo>
                    <a:pt x="66" y="20"/>
                  </a:lnTo>
                  <a:lnTo>
                    <a:pt x="66" y="28"/>
                  </a:lnTo>
                  <a:lnTo>
                    <a:pt x="66" y="7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33" name="Freeform 268"/>
            <p:cNvSpPr>
              <a:spLocks/>
            </p:cNvSpPr>
            <p:nvPr/>
          </p:nvSpPr>
          <p:spPr bwMode="auto">
            <a:xfrm>
              <a:off x="3870700" y="2875275"/>
              <a:ext cx="157977" cy="138963"/>
            </a:xfrm>
            <a:custGeom>
              <a:avLst/>
              <a:gdLst>
                <a:gd name="T0" fmla="*/ 65 w 84"/>
                <a:gd name="T1" fmla="*/ 63 h 98"/>
                <a:gd name="T2" fmla="*/ 84 w 84"/>
                <a:gd name="T3" fmla="*/ 68 h 98"/>
                <a:gd name="T4" fmla="*/ 79 w 84"/>
                <a:gd name="T5" fmla="*/ 82 h 98"/>
                <a:gd name="T6" fmla="*/ 71 w 84"/>
                <a:gd name="T7" fmla="*/ 93 h 98"/>
                <a:gd name="T8" fmla="*/ 60 w 84"/>
                <a:gd name="T9" fmla="*/ 98 h 98"/>
                <a:gd name="T10" fmla="*/ 43 w 84"/>
                <a:gd name="T11" fmla="*/ 98 h 98"/>
                <a:gd name="T12" fmla="*/ 35 w 84"/>
                <a:gd name="T13" fmla="*/ 98 h 98"/>
                <a:gd name="T14" fmla="*/ 27 w 84"/>
                <a:gd name="T15" fmla="*/ 95 h 98"/>
                <a:gd name="T16" fmla="*/ 19 w 84"/>
                <a:gd name="T17" fmla="*/ 93 h 98"/>
                <a:gd name="T18" fmla="*/ 13 w 84"/>
                <a:gd name="T19" fmla="*/ 87 h 98"/>
                <a:gd name="T20" fmla="*/ 8 w 84"/>
                <a:gd name="T21" fmla="*/ 79 h 98"/>
                <a:gd name="T22" fmla="*/ 2 w 84"/>
                <a:gd name="T23" fmla="*/ 71 h 98"/>
                <a:gd name="T24" fmla="*/ 0 w 84"/>
                <a:gd name="T25" fmla="*/ 60 h 98"/>
                <a:gd name="T26" fmla="*/ 0 w 84"/>
                <a:gd name="T27" fmla="*/ 52 h 98"/>
                <a:gd name="T28" fmla="*/ 0 w 84"/>
                <a:gd name="T29" fmla="*/ 38 h 98"/>
                <a:gd name="T30" fmla="*/ 2 w 84"/>
                <a:gd name="T31" fmla="*/ 30 h 98"/>
                <a:gd name="T32" fmla="*/ 8 w 84"/>
                <a:gd name="T33" fmla="*/ 22 h 98"/>
                <a:gd name="T34" fmla="*/ 13 w 84"/>
                <a:gd name="T35" fmla="*/ 14 h 98"/>
                <a:gd name="T36" fmla="*/ 19 w 84"/>
                <a:gd name="T37" fmla="*/ 8 h 98"/>
                <a:gd name="T38" fmla="*/ 27 w 84"/>
                <a:gd name="T39" fmla="*/ 3 h 98"/>
                <a:gd name="T40" fmla="*/ 35 w 84"/>
                <a:gd name="T41" fmla="*/ 0 h 98"/>
                <a:gd name="T42" fmla="*/ 46 w 84"/>
                <a:gd name="T43" fmla="*/ 0 h 98"/>
                <a:gd name="T44" fmla="*/ 54 w 84"/>
                <a:gd name="T45" fmla="*/ 0 h 98"/>
                <a:gd name="T46" fmla="*/ 62 w 84"/>
                <a:gd name="T47" fmla="*/ 3 h 98"/>
                <a:gd name="T48" fmla="*/ 68 w 84"/>
                <a:gd name="T49" fmla="*/ 6 h 98"/>
                <a:gd name="T50" fmla="*/ 76 w 84"/>
                <a:gd name="T51" fmla="*/ 11 h 98"/>
                <a:gd name="T52" fmla="*/ 82 w 84"/>
                <a:gd name="T53" fmla="*/ 19 h 98"/>
                <a:gd name="T54" fmla="*/ 84 w 84"/>
                <a:gd name="T55" fmla="*/ 27 h 98"/>
                <a:gd name="T56" fmla="*/ 65 w 84"/>
                <a:gd name="T57" fmla="*/ 33 h 98"/>
                <a:gd name="T58" fmla="*/ 62 w 84"/>
                <a:gd name="T59" fmla="*/ 27 h 98"/>
                <a:gd name="T60" fmla="*/ 57 w 84"/>
                <a:gd name="T61" fmla="*/ 22 h 98"/>
                <a:gd name="T62" fmla="*/ 52 w 84"/>
                <a:gd name="T63" fmla="*/ 16 h 98"/>
                <a:gd name="T64" fmla="*/ 43 w 84"/>
                <a:gd name="T65" fmla="*/ 16 h 98"/>
                <a:gd name="T66" fmla="*/ 35 w 84"/>
                <a:gd name="T67" fmla="*/ 19 h 98"/>
                <a:gd name="T68" fmla="*/ 27 w 84"/>
                <a:gd name="T69" fmla="*/ 25 h 98"/>
                <a:gd name="T70" fmla="*/ 22 w 84"/>
                <a:gd name="T71" fmla="*/ 36 h 98"/>
                <a:gd name="T72" fmla="*/ 19 w 84"/>
                <a:gd name="T73" fmla="*/ 49 h 98"/>
                <a:gd name="T74" fmla="*/ 22 w 84"/>
                <a:gd name="T75" fmla="*/ 65 h 98"/>
                <a:gd name="T76" fmla="*/ 27 w 84"/>
                <a:gd name="T77" fmla="*/ 74 h 98"/>
                <a:gd name="T78" fmla="*/ 35 w 84"/>
                <a:gd name="T79" fmla="*/ 82 h 98"/>
                <a:gd name="T80" fmla="*/ 43 w 84"/>
                <a:gd name="T81" fmla="*/ 82 h 98"/>
                <a:gd name="T82" fmla="*/ 52 w 84"/>
                <a:gd name="T83" fmla="*/ 82 h 98"/>
                <a:gd name="T84" fmla="*/ 57 w 84"/>
                <a:gd name="T85" fmla="*/ 79 h 98"/>
                <a:gd name="T86" fmla="*/ 62 w 84"/>
                <a:gd name="T87" fmla="*/ 71 h 98"/>
                <a:gd name="T88" fmla="*/ 65 w 84"/>
                <a:gd name="T89" fmla="*/ 63 h 9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
                <a:gd name="T136" fmla="*/ 0 h 98"/>
                <a:gd name="T137" fmla="*/ 84 w 84"/>
                <a:gd name="T138" fmla="*/ 98 h 9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 h="98">
                  <a:moveTo>
                    <a:pt x="65" y="63"/>
                  </a:moveTo>
                  <a:lnTo>
                    <a:pt x="84" y="68"/>
                  </a:lnTo>
                  <a:lnTo>
                    <a:pt x="79" y="82"/>
                  </a:lnTo>
                  <a:lnTo>
                    <a:pt x="71" y="93"/>
                  </a:lnTo>
                  <a:lnTo>
                    <a:pt x="60" y="98"/>
                  </a:lnTo>
                  <a:lnTo>
                    <a:pt x="43" y="98"/>
                  </a:lnTo>
                  <a:lnTo>
                    <a:pt x="35" y="98"/>
                  </a:lnTo>
                  <a:lnTo>
                    <a:pt x="27" y="95"/>
                  </a:lnTo>
                  <a:lnTo>
                    <a:pt x="19" y="93"/>
                  </a:lnTo>
                  <a:lnTo>
                    <a:pt x="13" y="87"/>
                  </a:lnTo>
                  <a:lnTo>
                    <a:pt x="8" y="79"/>
                  </a:lnTo>
                  <a:lnTo>
                    <a:pt x="2" y="71"/>
                  </a:lnTo>
                  <a:lnTo>
                    <a:pt x="0" y="60"/>
                  </a:lnTo>
                  <a:lnTo>
                    <a:pt x="0" y="52"/>
                  </a:lnTo>
                  <a:lnTo>
                    <a:pt x="0" y="38"/>
                  </a:lnTo>
                  <a:lnTo>
                    <a:pt x="2" y="30"/>
                  </a:lnTo>
                  <a:lnTo>
                    <a:pt x="8" y="22"/>
                  </a:lnTo>
                  <a:lnTo>
                    <a:pt x="13" y="14"/>
                  </a:lnTo>
                  <a:lnTo>
                    <a:pt x="19" y="8"/>
                  </a:lnTo>
                  <a:lnTo>
                    <a:pt x="27" y="3"/>
                  </a:lnTo>
                  <a:lnTo>
                    <a:pt x="35" y="0"/>
                  </a:lnTo>
                  <a:lnTo>
                    <a:pt x="46" y="0"/>
                  </a:lnTo>
                  <a:lnTo>
                    <a:pt x="54" y="0"/>
                  </a:lnTo>
                  <a:lnTo>
                    <a:pt x="62" y="3"/>
                  </a:lnTo>
                  <a:lnTo>
                    <a:pt x="68" y="6"/>
                  </a:lnTo>
                  <a:lnTo>
                    <a:pt x="76" y="11"/>
                  </a:lnTo>
                  <a:lnTo>
                    <a:pt x="82" y="19"/>
                  </a:lnTo>
                  <a:lnTo>
                    <a:pt x="84" y="27"/>
                  </a:lnTo>
                  <a:lnTo>
                    <a:pt x="65" y="33"/>
                  </a:lnTo>
                  <a:lnTo>
                    <a:pt x="62" y="27"/>
                  </a:lnTo>
                  <a:lnTo>
                    <a:pt x="57" y="22"/>
                  </a:lnTo>
                  <a:lnTo>
                    <a:pt x="52" y="16"/>
                  </a:lnTo>
                  <a:lnTo>
                    <a:pt x="43" y="16"/>
                  </a:lnTo>
                  <a:lnTo>
                    <a:pt x="35" y="19"/>
                  </a:lnTo>
                  <a:lnTo>
                    <a:pt x="27" y="25"/>
                  </a:lnTo>
                  <a:lnTo>
                    <a:pt x="22" y="36"/>
                  </a:lnTo>
                  <a:lnTo>
                    <a:pt x="19" y="49"/>
                  </a:lnTo>
                  <a:lnTo>
                    <a:pt x="22" y="65"/>
                  </a:lnTo>
                  <a:lnTo>
                    <a:pt x="27" y="74"/>
                  </a:lnTo>
                  <a:lnTo>
                    <a:pt x="35" y="82"/>
                  </a:lnTo>
                  <a:lnTo>
                    <a:pt x="43" y="82"/>
                  </a:lnTo>
                  <a:lnTo>
                    <a:pt x="52" y="82"/>
                  </a:lnTo>
                  <a:lnTo>
                    <a:pt x="57" y="79"/>
                  </a:lnTo>
                  <a:lnTo>
                    <a:pt x="62" y="71"/>
                  </a:lnTo>
                  <a:lnTo>
                    <a:pt x="65" y="6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34" name="Freeform 269"/>
            <p:cNvSpPr>
              <a:spLocks noEditPoints="1"/>
            </p:cNvSpPr>
            <p:nvPr/>
          </p:nvSpPr>
          <p:spPr bwMode="auto">
            <a:xfrm>
              <a:off x="4055007" y="2879529"/>
              <a:ext cx="133528" cy="134709"/>
            </a:xfrm>
            <a:custGeom>
              <a:avLst/>
              <a:gdLst>
                <a:gd name="T0" fmla="*/ 71 w 71"/>
                <a:gd name="T1" fmla="*/ 95 h 95"/>
                <a:gd name="T2" fmla="*/ 52 w 71"/>
                <a:gd name="T3" fmla="*/ 95 h 95"/>
                <a:gd name="T4" fmla="*/ 52 w 71"/>
                <a:gd name="T5" fmla="*/ 84 h 95"/>
                <a:gd name="T6" fmla="*/ 46 w 71"/>
                <a:gd name="T7" fmla="*/ 90 h 95"/>
                <a:gd name="T8" fmla="*/ 41 w 71"/>
                <a:gd name="T9" fmla="*/ 92 h 95"/>
                <a:gd name="T10" fmla="*/ 35 w 71"/>
                <a:gd name="T11" fmla="*/ 95 h 95"/>
                <a:gd name="T12" fmla="*/ 30 w 71"/>
                <a:gd name="T13" fmla="*/ 95 h 95"/>
                <a:gd name="T14" fmla="*/ 19 w 71"/>
                <a:gd name="T15" fmla="*/ 92 h 95"/>
                <a:gd name="T16" fmla="*/ 8 w 71"/>
                <a:gd name="T17" fmla="*/ 87 h 95"/>
                <a:gd name="T18" fmla="*/ 3 w 71"/>
                <a:gd name="T19" fmla="*/ 76 h 95"/>
                <a:gd name="T20" fmla="*/ 0 w 71"/>
                <a:gd name="T21" fmla="*/ 60 h 95"/>
                <a:gd name="T22" fmla="*/ 3 w 71"/>
                <a:gd name="T23" fmla="*/ 43 h 95"/>
                <a:gd name="T24" fmla="*/ 8 w 71"/>
                <a:gd name="T25" fmla="*/ 33 h 95"/>
                <a:gd name="T26" fmla="*/ 19 w 71"/>
                <a:gd name="T27" fmla="*/ 27 h 95"/>
                <a:gd name="T28" fmla="*/ 30 w 71"/>
                <a:gd name="T29" fmla="*/ 24 h 95"/>
                <a:gd name="T30" fmla="*/ 41 w 71"/>
                <a:gd name="T31" fmla="*/ 27 h 95"/>
                <a:gd name="T32" fmla="*/ 52 w 71"/>
                <a:gd name="T33" fmla="*/ 33 h 95"/>
                <a:gd name="T34" fmla="*/ 52 w 71"/>
                <a:gd name="T35" fmla="*/ 0 h 95"/>
                <a:gd name="T36" fmla="*/ 71 w 71"/>
                <a:gd name="T37" fmla="*/ 0 h 95"/>
                <a:gd name="T38" fmla="*/ 71 w 71"/>
                <a:gd name="T39" fmla="*/ 95 h 95"/>
                <a:gd name="T40" fmla="*/ 19 w 71"/>
                <a:gd name="T41" fmla="*/ 57 h 95"/>
                <a:gd name="T42" fmla="*/ 19 w 71"/>
                <a:gd name="T43" fmla="*/ 68 h 95"/>
                <a:gd name="T44" fmla="*/ 22 w 71"/>
                <a:gd name="T45" fmla="*/ 73 h 95"/>
                <a:gd name="T46" fmla="*/ 27 w 71"/>
                <a:gd name="T47" fmla="*/ 79 h 95"/>
                <a:gd name="T48" fmla="*/ 35 w 71"/>
                <a:gd name="T49" fmla="*/ 81 h 95"/>
                <a:gd name="T50" fmla="*/ 41 w 71"/>
                <a:gd name="T51" fmla="*/ 81 h 95"/>
                <a:gd name="T52" fmla="*/ 46 w 71"/>
                <a:gd name="T53" fmla="*/ 76 h 95"/>
                <a:gd name="T54" fmla="*/ 49 w 71"/>
                <a:gd name="T55" fmla="*/ 71 h 95"/>
                <a:gd name="T56" fmla="*/ 52 w 71"/>
                <a:gd name="T57" fmla="*/ 60 h 95"/>
                <a:gd name="T58" fmla="*/ 49 w 71"/>
                <a:gd name="T59" fmla="*/ 49 h 95"/>
                <a:gd name="T60" fmla="*/ 46 w 71"/>
                <a:gd name="T61" fmla="*/ 43 h 95"/>
                <a:gd name="T62" fmla="*/ 41 w 71"/>
                <a:gd name="T63" fmla="*/ 38 h 95"/>
                <a:gd name="T64" fmla="*/ 35 w 71"/>
                <a:gd name="T65" fmla="*/ 38 h 95"/>
                <a:gd name="T66" fmla="*/ 30 w 71"/>
                <a:gd name="T67" fmla="*/ 38 h 95"/>
                <a:gd name="T68" fmla="*/ 24 w 71"/>
                <a:gd name="T69" fmla="*/ 43 h 95"/>
                <a:gd name="T70" fmla="*/ 19 w 71"/>
                <a:gd name="T71" fmla="*/ 49 h 95"/>
                <a:gd name="T72" fmla="*/ 19 w 71"/>
                <a:gd name="T73" fmla="*/ 57 h 9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
                <a:gd name="T112" fmla="*/ 0 h 95"/>
                <a:gd name="T113" fmla="*/ 71 w 71"/>
                <a:gd name="T114" fmla="*/ 95 h 9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 h="95">
                  <a:moveTo>
                    <a:pt x="71" y="95"/>
                  </a:moveTo>
                  <a:lnTo>
                    <a:pt x="52" y="95"/>
                  </a:lnTo>
                  <a:lnTo>
                    <a:pt x="52" y="84"/>
                  </a:lnTo>
                  <a:lnTo>
                    <a:pt x="46" y="90"/>
                  </a:lnTo>
                  <a:lnTo>
                    <a:pt x="41" y="92"/>
                  </a:lnTo>
                  <a:lnTo>
                    <a:pt x="35" y="95"/>
                  </a:lnTo>
                  <a:lnTo>
                    <a:pt x="30" y="95"/>
                  </a:lnTo>
                  <a:lnTo>
                    <a:pt x="19" y="92"/>
                  </a:lnTo>
                  <a:lnTo>
                    <a:pt x="8" y="87"/>
                  </a:lnTo>
                  <a:lnTo>
                    <a:pt x="3" y="76"/>
                  </a:lnTo>
                  <a:lnTo>
                    <a:pt x="0" y="60"/>
                  </a:lnTo>
                  <a:lnTo>
                    <a:pt x="3" y="43"/>
                  </a:lnTo>
                  <a:lnTo>
                    <a:pt x="8" y="33"/>
                  </a:lnTo>
                  <a:lnTo>
                    <a:pt x="19" y="27"/>
                  </a:lnTo>
                  <a:lnTo>
                    <a:pt x="30" y="24"/>
                  </a:lnTo>
                  <a:lnTo>
                    <a:pt x="41" y="27"/>
                  </a:lnTo>
                  <a:lnTo>
                    <a:pt x="52" y="33"/>
                  </a:lnTo>
                  <a:lnTo>
                    <a:pt x="52" y="0"/>
                  </a:lnTo>
                  <a:lnTo>
                    <a:pt x="71" y="0"/>
                  </a:lnTo>
                  <a:lnTo>
                    <a:pt x="71" y="95"/>
                  </a:lnTo>
                  <a:close/>
                  <a:moveTo>
                    <a:pt x="19" y="57"/>
                  </a:moveTo>
                  <a:lnTo>
                    <a:pt x="19" y="68"/>
                  </a:lnTo>
                  <a:lnTo>
                    <a:pt x="22" y="73"/>
                  </a:lnTo>
                  <a:lnTo>
                    <a:pt x="27" y="79"/>
                  </a:lnTo>
                  <a:lnTo>
                    <a:pt x="35" y="81"/>
                  </a:lnTo>
                  <a:lnTo>
                    <a:pt x="41" y="81"/>
                  </a:lnTo>
                  <a:lnTo>
                    <a:pt x="46" y="76"/>
                  </a:lnTo>
                  <a:lnTo>
                    <a:pt x="49" y="71"/>
                  </a:lnTo>
                  <a:lnTo>
                    <a:pt x="52" y="60"/>
                  </a:lnTo>
                  <a:lnTo>
                    <a:pt x="49" y="49"/>
                  </a:lnTo>
                  <a:lnTo>
                    <a:pt x="46" y="43"/>
                  </a:lnTo>
                  <a:lnTo>
                    <a:pt x="41" y="38"/>
                  </a:lnTo>
                  <a:lnTo>
                    <a:pt x="35" y="38"/>
                  </a:lnTo>
                  <a:lnTo>
                    <a:pt x="30" y="38"/>
                  </a:lnTo>
                  <a:lnTo>
                    <a:pt x="24" y="43"/>
                  </a:lnTo>
                  <a:lnTo>
                    <a:pt x="19" y="49"/>
                  </a:lnTo>
                  <a:lnTo>
                    <a:pt x="19" y="5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35" name="Freeform 270"/>
            <p:cNvSpPr>
              <a:spLocks/>
            </p:cNvSpPr>
            <p:nvPr/>
          </p:nvSpPr>
          <p:spPr bwMode="auto">
            <a:xfrm>
              <a:off x="4792234" y="3234026"/>
              <a:ext cx="150454" cy="134709"/>
            </a:xfrm>
            <a:custGeom>
              <a:avLst/>
              <a:gdLst>
                <a:gd name="T0" fmla="*/ 0 w 80"/>
                <a:gd name="T1" fmla="*/ 95 h 95"/>
                <a:gd name="T2" fmla="*/ 0 w 80"/>
                <a:gd name="T3" fmla="*/ 0 h 95"/>
                <a:gd name="T4" fmla="*/ 20 w 80"/>
                <a:gd name="T5" fmla="*/ 0 h 95"/>
                <a:gd name="T6" fmla="*/ 20 w 80"/>
                <a:gd name="T7" fmla="*/ 38 h 95"/>
                <a:gd name="T8" fmla="*/ 58 w 80"/>
                <a:gd name="T9" fmla="*/ 38 h 95"/>
                <a:gd name="T10" fmla="*/ 58 w 80"/>
                <a:gd name="T11" fmla="*/ 0 h 95"/>
                <a:gd name="T12" fmla="*/ 80 w 80"/>
                <a:gd name="T13" fmla="*/ 0 h 95"/>
                <a:gd name="T14" fmla="*/ 80 w 80"/>
                <a:gd name="T15" fmla="*/ 95 h 95"/>
                <a:gd name="T16" fmla="*/ 58 w 80"/>
                <a:gd name="T17" fmla="*/ 95 h 95"/>
                <a:gd name="T18" fmla="*/ 58 w 80"/>
                <a:gd name="T19" fmla="*/ 52 h 95"/>
                <a:gd name="T20" fmla="*/ 20 w 80"/>
                <a:gd name="T21" fmla="*/ 52 h 95"/>
                <a:gd name="T22" fmla="*/ 20 w 80"/>
                <a:gd name="T23" fmla="*/ 95 h 95"/>
                <a:gd name="T24" fmla="*/ 0 w 80"/>
                <a:gd name="T25" fmla="*/ 95 h 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95"/>
                <a:gd name="T41" fmla="*/ 80 w 80"/>
                <a:gd name="T42" fmla="*/ 95 h 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95">
                  <a:moveTo>
                    <a:pt x="0" y="95"/>
                  </a:moveTo>
                  <a:lnTo>
                    <a:pt x="0" y="0"/>
                  </a:lnTo>
                  <a:lnTo>
                    <a:pt x="20" y="0"/>
                  </a:lnTo>
                  <a:lnTo>
                    <a:pt x="20" y="38"/>
                  </a:lnTo>
                  <a:lnTo>
                    <a:pt x="58" y="38"/>
                  </a:lnTo>
                  <a:lnTo>
                    <a:pt x="58" y="0"/>
                  </a:lnTo>
                  <a:lnTo>
                    <a:pt x="80" y="0"/>
                  </a:lnTo>
                  <a:lnTo>
                    <a:pt x="80" y="95"/>
                  </a:lnTo>
                  <a:lnTo>
                    <a:pt x="58" y="95"/>
                  </a:lnTo>
                  <a:lnTo>
                    <a:pt x="58" y="52"/>
                  </a:lnTo>
                  <a:lnTo>
                    <a:pt x="20" y="52"/>
                  </a:lnTo>
                  <a:lnTo>
                    <a:pt x="20" y="95"/>
                  </a:lnTo>
                  <a:lnTo>
                    <a:pt x="0" y="9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36" name="Freeform 271"/>
            <p:cNvSpPr>
              <a:spLocks noEditPoints="1"/>
            </p:cNvSpPr>
            <p:nvPr/>
          </p:nvSpPr>
          <p:spPr bwMode="auto">
            <a:xfrm>
              <a:off x="4972779" y="3269476"/>
              <a:ext cx="127886" cy="137545"/>
            </a:xfrm>
            <a:custGeom>
              <a:avLst/>
              <a:gdLst>
                <a:gd name="T0" fmla="*/ 22 w 68"/>
                <a:gd name="T1" fmla="*/ 76 h 97"/>
                <a:gd name="T2" fmla="*/ 24 w 68"/>
                <a:gd name="T3" fmla="*/ 81 h 97"/>
                <a:gd name="T4" fmla="*/ 33 w 68"/>
                <a:gd name="T5" fmla="*/ 84 h 97"/>
                <a:gd name="T6" fmla="*/ 44 w 68"/>
                <a:gd name="T7" fmla="*/ 81 h 97"/>
                <a:gd name="T8" fmla="*/ 49 w 68"/>
                <a:gd name="T9" fmla="*/ 78 h 97"/>
                <a:gd name="T10" fmla="*/ 49 w 68"/>
                <a:gd name="T11" fmla="*/ 68 h 97"/>
                <a:gd name="T12" fmla="*/ 46 w 68"/>
                <a:gd name="T13" fmla="*/ 65 h 97"/>
                <a:gd name="T14" fmla="*/ 35 w 68"/>
                <a:gd name="T15" fmla="*/ 70 h 97"/>
                <a:gd name="T16" fmla="*/ 22 w 68"/>
                <a:gd name="T17" fmla="*/ 70 h 97"/>
                <a:gd name="T18" fmla="*/ 11 w 68"/>
                <a:gd name="T19" fmla="*/ 62 h 97"/>
                <a:gd name="T20" fmla="*/ 0 w 68"/>
                <a:gd name="T21" fmla="*/ 49 h 97"/>
                <a:gd name="T22" fmla="*/ 0 w 68"/>
                <a:gd name="T23" fmla="*/ 19 h 97"/>
                <a:gd name="T24" fmla="*/ 16 w 68"/>
                <a:gd name="T25" fmla="*/ 2 h 97"/>
                <a:gd name="T26" fmla="*/ 35 w 68"/>
                <a:gd name="T27" fmla="*/ 0 h 97"/>
                <a:gd name="T28" fmla="*/ 46 w 68"/>
                <a:gd name="T29" fmla="*/ 5 h 97"/>
                <a:gd name="T30" fmla="*/ 52 w 68"/>
                <a:gd name="T31" fmla="*/ 0 h 97"/>
                <a:gd name="T32" fmla="*/ 68 w 68"/>
                <a:gd name="T33" fmla="*/ 62 h 97"/>
                <a:gd name="T34" fmla="*/ 65 w 68"/>
                <a:gd name="T35" fmla="*/ 81 h 97"/>
                <a:gd name="T36" fmla="*/ 60 w 68"/>
                <a:gd name="T37" fmla="*/ 92 h 97"/>
                <a:gd name="T38" fmla="*/ 52 w 68"/>
                <a:gd name="T39" fmla="*/ 97 h 97"/>
                <a:gd name="T40" fmla="*/ 35 w 68"/>
                <a:gd name="T41" fmla="*/ 97 h 97"/>
                <a:gd name="T42" fmla="*/ 8 w 68"/>
                <a:gd name="T43" fmla="*/ 92 h 97"/>
                <a:gd name="T44" fmla="*/ 3 w 68"/>
                <a:gd name="T45" fmla="*/ 76 h 97"/>
                <a:gd name="T46" fmla="*/ 3 w 68"/>
                <a:gd name="T47" fmla="*/ 76 h 97"/>
                <a:gd name="T48" fmla="*/ 19 w 68"/>
                <a:gd name="T49" fmla="*/ 43 h 97"/>
                <a:gd name="T50" fmla="*/ 27 w 68"/>
                <a:gd name="T51" fmla="*/ 54 h 97"/>
                <a:gd name="T52" fmla="*/ 41 w 68"/>
                <a:gd name="T53" fmla="*/ 54 h 97"/>
                <a:gd name="T54" fmla="*/ 49 w 68"/>
                <a:gd name="T55" fmla="*/ 43 h 97"/>
                <a:gd name="T56" fmla="*/ 49 w 68"/>
                <a:gd name="T57" fmla="*/ 24 h 97"/>
                <a:gd name="T58" fmla="*/ 41 w 68"/>
                <a:gd name="T59" fmla="*/ 13 h 97"/>
                <a:gd name="T60" fmla="*/ 27 w 68"/>
                <a:gd name="T61" fmla="*/ 13 h 97"/>
                <a:gd name="T62" fmla="*/ 19 w 68"/>
                <a:gd name="T63" fmla="*/ 24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8"/>
                <a:gd name="T97" fmla="*/ 0 h 97"/>
                <a:gd name="T98" fmla="*/ 68 w 68"/>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8" h="97">
                  <a:moveTo>
                    <a:pt x="3" y="76"/>
                  </a:moveTo>
                  <a:lnTo>
                    <a:pt x="22" y="76"/>
                  </a:lnTo>
                  <a:lnTo>
                    <a:pt x="24" y="81"/>
                  </a:lnTo>
                  <a:lnTo>
                    <a:pt x="30" y="84"/>
                  </a:lnTo>
                  <a:lnTo>
                    <a:pt x="33" y="84"/>
                  </a:lnTo>
                  <a:lnTo>
                    <a:pt x="41" y="84"/>
                  </a:lnTo>
                  <a:lnTo>
                    <a:pt x="44" y="81"/>
                  </a:lnTo>
                  <a:lnTo>
                    <a:pt x="46" y="81"/>
                  </a:lnTo>
                  <a:lnTo>
                    <a:pt x="49" y="78"/>
                  </a:lnTo>
                  <a:lnTo>
                    <a:pt x="49" y="73"/>
                  </a:lnTo>
                  <a:lnTo>
                    <a:pt x="49" y="68"/>
                  </a:lnTo>
                  <a:lnTo>
                    <a:pt x="49" y="59"/>
                  </a:lnTo>
                  <a:lnTo>
                    <a:pt x="46" y="65"/>
                  </a:lnTo>
                  <a:lnTo>
                    <a:pt x="41" y="68"/>
                  </a:lnTo>
                  <a:lnTo>
                    <a:pt x="35" y="70"/>
                  </a:lnTo>
                  <a:lnTo>
                    <a:pt x="27" y="70"/>
                  </a:lnTo>
                  <a:lnTo>
                    <a:pt x="22" y="70"/>
                  </a:lnTo>
                  <a:lnTo>
                    <a:pt x="16" y="68"/>
                  </a:lnTo>
                  <a:lnTo>
                    <a:pt x="11" y="62"/>
                  </a:lnTo>
                  <a:lnTo>
                    <a:pt x="5" y="59"/>
                  </a:lnTo>
                  <a:lnTo>
                    <a:pt x="0" y="49"/>
                  </a:lnTo>
                  <a:lnTo>
                    <a:pt x="0" y="35"/>
                  </a:lnTo>
                  <a:lnTo>
                    <a:pt x="0" y="19"/>
                  </a:lnTo>
                  <a:lnTo>
                    <a:pt x="8" y="8"/>
                  </a:lnTo>
                  <a:lnTo>
                    <a:pt x="16" y="2"/>
                  </a:lnTo>
                  <a:lnTo>
                    <a:pt x="30" y="0"/>
                  </a:lnTo>
                  <a:lnTo>
                    <a:pt x="35" y="0"/>
                  </a:lnTo>
                  <a:lnTo>
                    <a:pt x="41" y="2"/>
                  </a:lnTo>
                  <a:lnTo>
                    <a:pt x="46" y="5"/>
                  </a:lnTo>
                  <a:lnTo>
                    <a:pt x="52" y="10"/>
                  </a:lnTo>
                  <a:lnTo>
                    <a:pt x="52" y="0"/>
                  </a:lnTo>
                  <a:lnTo>
                    <a:pt x="68" y="0"/>
                  </a:lnTo>
                  <a:lnTo>
                    <a:pt x="68" y="62"/>
                  </a:lnTo>
                  <a:lnTo>
                    <a:pt x="68" y="73"/>
                  </a:lnTo>
                  <a:lnTo>
                    <a:pt x="65" y="81"/>
                  </a:lnTo>
                  <a:lnTo>
                    <a:pt x="63" y="87"/>
                  </a:lnTo>
                  <a:lnTo>
                    <a:pt x="60" y="92"/>
                  </a:lnTo>
                  <a:lnTo>
                    <a:pt x="57" y="95"/>
                  </a:lnTo>
                  <a:lnTo>
                    <a:pt x="52" y="97"/>
                  </a:lnTo>
                  <a:lnTo>
                    <a:pt x="44" y="97"/>
                  </a:lnTo>
                  <a:lnTo>
                    <a:pt x="35" y="97"/>
                  </a:lnTo>
                  <a:lnTo>
                    <a:pt x="19" y="97"/>
                  </a:lnTo>
                  <a:lnTo>
                    <a:pt x="8" y="92"/>
                  </a:lnTo>
                  <a:lnTo>
                    <a:pt x="3" y="84"/>
                  </a:lnTo>
                  <a:lnTo>
                    <a:pt x="3" y="76"/>
                  </a:lnTo>
                  <a:close/>
                  <a:moveTo>
                    <a:pt x="19" y="35"/>
                  </a:moveTo>
                  <a:lnTo>
                    <a:pt x="19" y="43"/>
                  </a:lnTo>
                  <a:lnTo>
                    <a:pt x="22" y="51"/>
                  </a:lnTo>
                  <a:lnTo>
                    <a:pt x="27" y="54"/>
                  </a:lnTo>
                  <a:lnTo>
                    <a:pt x="33" y="54"/>
                  </a:lnTo>
                  <a:lnTo>
                    <a:pt x="41" y="54"/>
                  </a:lnTo>
                  <a:lnTo>
                    <a:pt x="46" y="49"/>
                  </a:lnTo>
                  <a:lnTo>
                    <a:pt x="49" y="43"/>
                  </a:lnTo>
                  <a:lnTo>
                    <a:pt x="49" y="35"/>
                  </a:lnTo>
                  <a:lnTo>
                    <a:pt x="49" y="24"/>
                  </a:lnTo>
                  <a:lnTo>
                    <a:pt x="46" y="19"/>
                  </a:lnTo>
                  <a:lnTo>
                    <a:pt x="41" y="13"/>
                  </a:lnTo>
                  <a:lnTo>
                    <a:pt x="33" y="13"/>
                  </a:lnTo>
                  <a:lnTo>
                    <a:pt x="27" y="13"/>
                  </a:lnTo>
                  <a:lnTo>
                    <a:pt x="22" y="19"/>
                  </a:lnTo>
                  <a:lnTo>
                    <a:pt x="19" y="24"/>
                  </a:lnTo>
                  <a:lnTo>
                    <a:pt x="19" y="3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37" name="Freeform 272"/>
            <p:cNvSpPr>
              <a:spLocks noEditPoints="1"/>
            </p:cNvSpPr>
            <p:nvPr/>
          </p:nvSpPr>
          <p:spPr bwMode="auto">
            <a:xfrm>
              <a:off x="4316422" y="5142639"/>
              <a:ext cx="107199" cy="119111"/>
            </a:xfrm>
            <a:custGeom>
              <a:avLst/>
              <a:gdLst>
                <a:gd name="T0" fmla="*/ 54 w 57"/>
                <a:gd name="T1" fmla="*/ 22 h 84"/>
                <a:gd name="T2" fmla="*/ 41 w 57"/>
                <a:gd name="T3" fmla="*/ 25 h 84"/>
                <a:gd name="T4" fmla="*/ 38 w 57"/>
                <a:gd name="T5" fmla="*/ 19 h 84"/>
                <a:gd name="T6" fmla="*/ 38 w 57"/>
                <a:gd name="T7" fmla="*/ 17 h 84"/>
                <a:gd name="T8" fmla="*/ 35 w 57"/>
                <a:gd name="T9" fmla="*/ 14 h 84"/>
                <a:gd name="T10" fmla="*/ 30 w 57"/>
                <a:gd name="T11" fmla="*/ 14 h 84"/>
                <a:gd name="T12" fmla="*/ 24 w 57"/>
                <a:gd name="T13" fmla="*/ 17 h 84"/>
                <a:gd name="T14" fmla="*/ 22 w 57"/>
                <a:gd name="T15" fmla="*/ 19 h 84"/>
                <a:gd name="T16" fmla="*/ 19 w 57"/>
                <a:gd name="T17" fmla="*/ 25 h 84"/>
                <a:gd name="T18" fmla="*/ 16 w 57"/>
                <a:gd name="T19" fmla="*/ 38 h 84"/>
                <a:gd name="T20" fmla="*/ 24 w 57"/>
                <a:gd name="T21" fmla="*/ 33 h 84"/>
                <a:gd name="T22" fmla="*/ 33 w 57"/>
                <a:gd name="T23" fmla="*/ 30 h 84"/>
                <a:gd name="T24" fmla="*/ 41 w 57"/>
                <a:gd name="T25" fmla="*/ 33 h 84"/>
                <a:gd name="T26" fmla="*/ 49 w 57"/>
                <a:gd name="T27" fmla="*/ 38 h 84"/>
                <a:gd name="T28" fmla="*/ 54 w 57"/>
                <a:gd name="T29" fmla="*/ 46 h 84"/>
                <a:gd name="T30" fmla="*/ 57 w 57"/>
                <a:gd name="T31" fmla="*/ 57 h 84"/>
                <a:gd name="T32" fmla="*/ 54 w 57"/>
                <a:gd name="T33" fmla="*/ 68 h 84"/>
                <a:gd name="T34" fmla="*/ 49 w 57"/>
                <a:gd name="T35" fmla="*/ 76 h 84"/>
                <a:gd name="T36" fmla="*/ 41 w 57"/>
                <a:gd name="T37" fmla="*/ 84 h 84"/>
                <a:gd name="T38" fmla="*/ 30 w 57"/>
                <a:gd name="T39" fmla="*/ 84 h 84"/>
                <a:gd name="T40" fmla="*/ 19 w 57"/>
                <a:gd name="T41" fmla="*/ 82 h 84"/>
                <a:gd name="T42" fmla="*/ 8 w 57"/>
                <a:gd name="T43" fmla="*/ 76 h 84"/>
                <a:gd name="T44" fmla="*/ 5 w 57"/>
                <a:gd name="T45" fmla="*/ 71 h 84"/>
                <a:gd name="T46" fmla="*/ 3 w 57"/>
                <a:gd name="T47" fmla="*/ 63 h 84"/>
                <a:gd name="T48" fmla="*/ 0 w 57"/>
                <a:gd name="T49" fmla="*/ 55 h 84"/>
                <a:gd name="T50" fmla="*/ 0 w 57"/>
                <a:gd name="T51" fmla="*/ 44 h 84"/>
                <a:gd name="T52" fmla="*/ 0 w 57"/>
                <a:gd name="T53" fmla="*/ 33 h 84"/>
                <a:gd name="T54" fmla="*/ 3 w 57"/>
                <a:gd name="T55" fmla="*/ 25 h 84"/>
                <a:gd name="T56" fmla="*/ 5 w 57"/>
                <a:gd name="T57" fmla="*/ 17 h 84"/>
                <a:gd name="T58" fmla="*/ 8 w 57"/>
                <a:gd name="T59" fmla="*/ 11 h 84"/>
                <a:gd name="T60" fmla="*/ 14 w 57"/>
                <a:gd name="T61" fmla="*/ 8 h 84"/>
                <a:gd name="T62" fmla="*/ 19 w 57"/>
                <a:gd name="T63" fmla="*/ 3 h 84"/>
                <a:gd name="T64" fmla="*/ 24 w 57"/>
                <a:gd name="T65" fmla="*/ 3 h 84"/>
                <a:gd name="T66" fmla="*/ 33 w 57"/>
                <a:gd name="T67" fmla="*/ 0 h 84"/>
                <a:gd name="T68" fmla="*/ 41 w 57"/>
                <a:gd name="T69" fmla="*/ 3 h 84"/>
                <a:gd name="T70" fmla="*/ 46 w 57"/>
                <a:gd name="T71" fmla="*/ 6 h 84"/>
                <a:gd name="T72" fmla="*/ 52 w 57"/>
                <a:gd name="T73" fmla="*/ 14 h 84"/>
                <a:gd name="T74" fmla="*/ 54 w 57"/>
                <a:gd name="T75" fmla="*/ 22 h 84"/>
                <a:gd name="T76" fmla="*/ 19 w 57"/>
                <a:gd name="T77" fmla="*/ 57 h 84"/>
                <a:gd name="T78" fmla="*/ 19 w 57"/>
                <a:gd name="T79" fmla="*/ 63 h 84"/>
                <a:gd name="T80" fmla="*/ 22 w 57"/>
                <a:gd name="T81" fmla="*/ 68 h 84"/>
                <a:gd name="T82" fmla="*/ 27 w 57"/>
                <a:gd name="T83" fmla="*/ 71 h 84"/>
                <a:gd name="T84" fmla="*/ 30 w 57"/>
                <a:gd name="T85" fmla="*/ 71 h 84"/>
                <a:gd name="T86" fmla="*/ 35 w 57"/>
                <a:gd name="T87" fmla="*/ 71 h 84"/>
                <a:gd name="T88" fmla="*/ 38 w 57"/>
                <a:gd name="T89" fmla="*/ 68 h 84"/>
                <a:gd name="T90" fmla="*/ 41 w 57"/>
                <a:gd name="T91" fmla="*/ 65 h 84"/>
                <a:gd name="T92" fmla="*/ 41 w 57"/>
                <a:gd name="T93" fmla="*/ 57 h 84"/>
                <a:gd name="T94" fmla="*/ 41 w 57"/>
                <a:gd name="T95" fmla="*/ 52 h 84"/>
                <a:gd name="T96" fmla="*/ 38 w 57"/>
                <a:gd name="T97" fmla="*/ 46 h 84"/>
                <a:gd name="T98" fmla="*/ 35 w 57"/>
                <a:gd name="T99" fmla="*/ 44 h 84"/>
                <a:gd name="T100" fmla="*/ 30 w 57"/>
                <a:gd name="T101" fmla="*/ 41 h 84"/>
                <a:gd name="T102" fmla="*/ 24 w 57"/>
                <a:gd name="T103" fmla="*/ 44 h 84"/>
                <a:gd name="T104" fmla="*/ 22 w 57"/>
                <a:gd name="T105" fmla="*/ 46 h 84"/>
                <a:gd name="T106" fmla="*/ 19 w 57"/>
                <a:gd name="T107" fmla="*/ 49 h 84"/>
                <a:gd name="T108" fmla="*/ 19 w 57"/>
                <a:gd name="T109" fmla="*/ 57 h 8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7"/>
                <a:gd name="T166" fmla="*/ 0 h 84"/>
                <a:gd name="T167" fmla="*/ 57 w 57"/>
                <a:gd name="T168" fmla="*/ 84 h 8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7" h="84">
                  <a:moveTo>
                    <a:pt x="54" y="22"/>
                  </a:moveTo>
                  <a:lnTo>
                    <a:pt x="41" y="25"/>
                  </a:lnTo>
                  <a:lnTo>
                    <a:pt x="38" y="19"/>
                  </a:lnTo>
                  <a:lnTo>
                    <a:pt x="38" y="17"/>
                  </a:lnTo>
                  <a:lnTo>
                    <a:pt x="35" y="14"/>
                  </a:lnTo>
                  <a:lnTo>
                    <a:pt x="30" y="14"/>
                  </a:lnTo>
                  <a:lnTo>
                    <a:pt x="24" y="17"/>
                  </a:lnTo>
                  <a:lnTo>
                    <a:pt x="22" y="19"/>
                  </a:lnTo>
                  <a:lnTo>
                    <a:pt x="19" y="25"/>
                  </a:lnTo>
                  <a:lnTo>
                    <a:pt x="16" y="38"/>
                  </a:lnTo>
                  <a:lnTo>
                    <a:pt x="24" y="33"/>
                  </a:lnTo>
                  <a:lnTo>
                    <a:pt x="33" y="30"/>
                  </a:lnTo>
                  <a:lnTo>
                    <a:pt x="41" y="33"/>
                  </a:lnTo>
                  <a:lnTo>
                    <a:pt x="49" y="38"/>
                  </a:lnTo>
                  <a:lnTo>
                    <a:pt x="54" y="46"/>
                  </a:lnTo>
                  <a:lnTo>
                    <a:pt x="57" y="57"/>
                  </a:lnTo>
                  <a:lnTo>
                    <a:pt x="54" y="68"/>
                  </a:lnTo>
                  <a:lnTo>
                    <a:pt x="49" y="76"/>
                  </a:lnTo>
                  <a:lnTo>
                    <a:pt x="41" y="84"/>
                  </a:lnTo>
                  <a:lnTo>
                    <a:pt x="30" y="84"/>
                  </a:lnTo>
                  <a:lnTo>
                    <a:pt x="19" y="82"/>
                  </a:lnTo>
                  <a:lnTo>
                    <a:pt x="8" y="76"/>
                  </a:lnTo>
                  <a:lnTo>
                    <a:pt x="5" y="71"/>
                  </a:lnTo>
                  <a:lnTo>
                    <a:pt x="3" y="63"/>
                  </a:lnTo>
                  <a:lnTo>
                    <a:pt x="0" y="55"/>
                  </a:lnTo>
                  <a:lnTo>
                    <a:pt x="0" y="44"/>
                  </a:lnTo>
                  <a:lnTo>
                    <a:pt x="0" y="33"/>
                  </a:lnTo>
                  <a:lnTo>
                    <a:pt x="3" y="25"/>
                  </a:lnTo>
                  <a:lnTo>
                    <a:pt x="5" y="17"/>
                  </a:lnTo>
                  <a:lnTo>
                    <a:pt x="8" y="11"/>
                  </a:lnTo>
                  <a:lnTo>
                    <a:pt x="14" y="8"/>
                  </a:lnTo>
                  <a:lnTo>
                    <a:pt x="19" y="3"/>
                  </a:lnTo>
                  <a:lnTo>
                    <a:pt x="24" y="3"/>
                  </a:lnTo>
                  <a:lnTo>
                    <a:pt x="33" y="0"/>
                  </a:lnTo>
                  <a:lnTo>
                    <a:pt x="41" y="3"/>
                  </a:lnTo>
                  <a:lnTo>
                    <a:pt x="46" y="6"/>
                  </a:lnTo>
                  <a:lnTo>
                    <a:pt x="52" y="14"/>
                  </a:lnTo>
                  <a:lnTo>
                    <a:pt x="54" y="22"/>
                  </a:lnTo>
                  <a:close/>
                  <a:moveTo>
                    <a:pt x="19" y="57"/>
                  </a:moveTo>
                  <a:lnTo>
                    <a:pt x="19" y="63"/>
                  </a:lnTo>
                  <a:lnTo>
                    <a:pt x="22" y="68"/>
                  </a:lnTo>
                  <a:lnTo>
                    <a:pt x="27" y="71"/>
                  </a:lnTo>
                  <a:lnTo>
                    <a:pt x="30" y="71"/>
                  </a:lnTo>
                  <a:lnTo>
                    <a:pt x="35" y="71"/>
                  </a:lnTo>
                  <a:lnTo>
                    <a:pt x="38" y="68"/>
                  </a:lnTo>
                  <a:lnTo>
                    <a:pt x="41" y="65"/>
                  </a:lnTo>
                  <a:lnTo>
                    <a:pt x="41" y="57"/>
                  </a:lnTo>
                  <a:lnTo>
                    <a:pt x="41" y="52"/>
                  </a:lnTo>
                  <a:lnTo>
                    <a:pt x="38" y="46"/>
                  </a:lnTo>
                  <a:lnTo>
                    <a:pt x="35" y="44"/>
                  </a:lnTo>
                  <a:lnTo>
                    <a:pt x="30" y="41"/>
                  </a:lnTo>
                  <a:lnTo>
                    <a:pt x="24" y="44"/>
                  </a:lnTo>
                  <a:lnTo>
                    <a:pt x="22" y="46"/>
                  </a:lnTo>
                  <a:lnTo>
                    <a:pt x="19" y="49"/>
                  </a:lnTo>
                  <a:lnTo>
                    <a:pt x="19" y="5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38" name="Freeform 273"/>
            <p:cNvSpPr>
              <a:spLocks noEditPoints="1"/>
            </p:cNvSpPr>
            <p:nvPr/>
          </p:nvSpPr>
          <p:spPr bwMode="auto">
            <a:xfrm>
              <a:off x="4438666" y="5142639"/>
              <a:ext cx="103437" cy="119111"/>
            </a:xfrm>
            <a:custGeom>
              <a:avLst/>
              <a:gdLst>
                <a:gd name="T0" fmla="*/ 28 w 55"/>
                <a:gd name="T1" fmla="*/ 0 h 84"/>
                <a:gd name="T2" fmla="*/ 39 w 55"/>
                <a:gd name="T3" fmla="*/ 3 h 84"/>
                <a:gd name="T4" fmla="*/ 47 w 55"/>
                <a:gd name="T5" fmla="*/ 11 h 84"/>
                <a:gd name="T6" fmla="*/ 52 w 55"/>
                <a:gd name="T7" fmla="*/ 17 h 84"/>
                <a:gd name="T8" fmla="*/ 55 w 55"/>
                <a:gd name="T9" fmla="*/ 25 h 84"/>
                <a:gd name="T10" fmla="*/ 55 w 55"/>
                <a:gd name="T11" fmla="*/ 33 h 84"/>
                <a:gd name="T12" fmla="*/ 55 w 55"/>
                <a:gd name="T13" fmla="*/ 44 h 84"/>
                <a:gd name="T14" fmla="*/ 55 w 55"/>
                <a:gd name="T15" fmla="*/ 55 h 84"/>
                <a:gd name="T16" fmla="*/ 55 w 55"/>
                <a:gd name="T17" fmla="*/ 63 h 84"/>
                <a:gd name="T18" fmla="*/ 52 w 55"/>
                <a:gd name="T19" fmla="*/ 71 h 84"/>
                <a:gd name="T20" fmla="*/ 47 w 55"/>
                <a:gd name="T21" fmla="*/ 76 h 84"/>
                <a:gd name="T22" fmla="*/ 39 w 55"/>
                <a:gd name="T23" fmla="*/ 84 h 84"/>
                <a:gd name="T24" fmla="*/ 28 w 55"/>
                <a:gd name="T25" fmla="*/ 84 h 84"/>
                <a:gd name="T26" fmla="*/ 17 w 55"/>
                <a:gd name="T27" fmla="*/ 82 h 84"/>
                <a:gd name="T28" fmla="*/ 9 w 55"/>
                <a:gd name="T29" fmla="*/ 76 h 84"/>
                <a:gd name="T30" fmla="*/ 3 w 55"/>
                <a:gd name="T31" fmla="*/ 63 h 84"/>
                <a:gd name="T32" fmla="*/ 0 w 55"/>
                <a:gd name="T33" fmla="*/ 44 h 84"/>
                <a:gd name="T34" fmla="*/ 0 w 55"/>
                <a:gd name="T35" fmla="*/ 33 h 84"/>
                <a:gd name="T36" fmla="*/ 3 w 55"/>
                <a:gd name="T37" fmla="*/ 22 h 84"/>
                <a:gd name="T38" fmla="*/ 6 w 55"/>
                <a:gd name="T39" fmla="*/ 17 h 84"/>
                <a:gd name="T40" fmla="*/ 9 w 55"/>
                <a:gd name="T41" fmla="*/ 11 h 84"/>
                <a:gd name="T42" fmla="*/ 17 w 55"/>
                <a:gd name="T43" fmla="*/ 3 h 84"/>
                <a:gd name="T44" fmla="*/ 28 w 55"/>
                <a:gd name="T45" fmla="*/ 0 h 84"/>
                <a:gd name="T46" fmla="*/ 28 w 55"/>
                <a:gd name="T47" fmla="*/ 14 h 84"/>
                <a:gd name="T48" fmla="*/ 25 w 55"/>
                <a:gd name="T49" fmla="*/ 14 h 84"/>
                <a:gd name="T50" fmla="*/ 22 w 55"/>
                <a:gd name="T51" fmla="*/ 17 h 84"/>
                <a:gd name="T52" fmla="*/ 22 w 55"/>
                <a:gd name="T53" fmla="*/ 19 h 84"/>
                <a:gd name="T54" fmla="*/ 19 w 55"/>
                <a:gd name="T55" fmla="*/ 22 h 84"/>
                <a:gd name="T56" fmla="*/ 19 w 55"/>
                <a:gd name="T57" fmla="*/ 30 h 84"/>
                <a:gd name="T58" fmla="*/ 17 w 55"/>
                <a:gd name="T59" fmla="*/ 44 h 84"/>
                <a:gd name="T60" fmla="*/ 19 w 55"/>
                <a:gd name="T61" fmla="*/ 55 h 84"/>
                <a:gd name="T62" fmla="*/ 19 w 55"/>
                <a:gd name="T63" fmla="*/ 63 h 84"/>
                <a:gd name="T64" fmla="*/ 22 w 55"/>
                <a:gd name="T65" fmla="*/ 68 h 84"/>
                <a:gd name="T66" fmla="*/ 22 w 55"/>
                <a:gd name="T67" fmla="*/ 71 h 84"/>
                <a:gd name="T68" fmla="*/ 25 w 55"/>
                <a:gd name="T69" fmla="*/ 71 h 84"/>
                <a:gd name="T70" fmla="*/ 28 w 55"/>
                <a:gd name="T71" fmla="*/ 71 h 84"/>
                <a:gd name="T72" fmla="*/ 30 w 55"/>
                <a:gd name="T73" fmla="*/ 71 h 84"/>
                <a:gd name="T74" fmla="*/ 33 w 55"/>
                <a:gd name="T75" fmla="*/ 71 h 84"/>
                <a:gd name="T76" fmla="*/ 36 w 55"/>
                <a:gd name="T77" fmla="*/ 68 h 84"/>
                <a:gd name="T78" fmla="*/ 39 w 55"/>
                <a:gd name="T79" fmla="*/ 63 h 84"/>
                <a:gd name="T80" fmla="*/ 39 w 55"/>
                <a:gd name="T81" fmla="*/ 55 h 84"/>
                <a:gd name="T82" fmla="*/ 39 w 55"/>
                <a:gd name="T83" fmla="*/ 44 h 84"/>
                <a:gd name="T84" fmla="*/ 39 w 55"/>
                <a:gd name="T85" fmla="*/ 30 h 84"/>
                <a:gd name="T86" fmla="*/ 39 w 55"/>
                <a:gd name="T87" fmla="*/ 25 h 84"/>
                <a:gd name="T88" fmla="*/ 36 w 55"/>
                <a:gd name="T89" fmla="*/ 19 h 84"/>
                <a:gd name="T90" fmla="*/ 33 w 55"/>
                <a:gd name="T91" fmla="*/ 17 h 84"/>
                <a:gd name="T92" fmla="*/ 30 w 55"/>
                <a:gd name="T93" fmla="*/ 14 h 84"/>
                <a:gd name="T94" fmla="*/ 28 w 55"/>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4"/>
                <a:gd name="T146" fmla="*/ 55 w 55"/>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4">
                  <a:moveTo>
                    <a:pt x="28" y="0"/>
                  </a:moveTo>
                  <a:lnTo>
                    <a:pt x="39" y="3"/>
                  </a:lnTo>
                  <a:lnTo>
                    <a:pt x="47" y="11"/>
                  </a:lnTo>
                  <a:lnTo>
                    <a:pt x="52" y="17"/>
                  </a:lnTo>
                  <a:lnTo>
                    <a:pt x="55" y="25"/>
                  </a:lnTo>
                  <a:lnTo>
                    <a:pt x="55" y="33"/>
                  </a:lnTo>
                  <a:lnTo>
                    <a:pt x="55" y="44"/>
                  </a:lnTo>
                  <a:lnTo>
                    <a:pt x="55" y="55"/>
                  </a:lnTo>
                  <a:lnTo>
                    <a:pt x="55" y="63"/>
                  </a:lnTo>
                  <a:lnTo>
                    <a:pt x="52" y="71"/>
                  </a:lnTo>
                  <a:lnTo>
                    <a:pt x="47" y="76"/>
                  </a:lnTo>
                  <a:lnTo>
                    <a:pt x="39" y="84"/>
                  </a:lnTo>
                  <a:lnTo>
                    <a:pt x="28" y="84"/>
                  </a:lnTo>
                  <a:lnTo>
                    <a:pt x="17" y="82"/>
                  </a:lnTo>
                  <a:lnTo>
                    <a:pt x="9" y="76"/>
                  </a:lnTo>
                  <a:lnTo>
                    <a:pt x="3" y="63"/>
                  </a:lnTo>
                  <a:lnTo>
                    <a:pt x="0" y="44"/>
                  </a:lnTo>
                  <a:lnTo>
                    <a:pt x="0" y="33"/>
                  </a:lnTo>
                  <a:lnTo>
                    <a:pt x="3" y="22"/>
                  </a:lnTo>
                  <a:lnTo>
                    <a:pt x="6" y="17"/>
                  </a:lnTo>
                  <a:lnTo>
                    <a:pt x="9" y="11"/>
                  </a:lnTo>
                  <a:lnTo>
                    <a:pt x="17" y="3"/>
                  </a:lnTo>
                  <a:lnTo>
                    <a:pt x="28" y="0"/>
                  </a:lnTo>
                  <a:close/>
                  <a:moveTo>
                    <a:pt x="28" y="14"/>
                  </a:moveTo>
                  <a:lnTo>
                    <a:pt x="25" y="14"/>
                  </a:lnTo>
                  <a:lnTo>
                    <a:pt x="22" y="17"/>
                  </a:lnTo>
                  <a:lnTo>
                    <a:pt x="22" y="19"/>
                  </a:lnTo>
                  <a:lnTo>
                    <a:pt x="19" y="22"/>
                  </a:lnTo>
                  <a:lnTo>
                    <a:pt x="19" y="30"/>
                  </a:lnTo>
                  <a:lnTo>
                    <a:pt x="17" y="44"/>
                  </a:lnTo>
                  <a:lnTo>
                    <a:pt x="19" y="55"/>
                  </a:lnTo>
                  <a:lnTo>
                    <a:pt x="19" y="63"/>
                  </a:lnTo>
                  <a:lnTo>
                    <a:pt x="22" y="68"/>
                  </a:lnTo>
                  <a:lnTo>
                    <a:pt x="22" y="71"/>
                  </a:lnTo>
                  <a:lnTo>
                    <a:pt x="25" y="71"/>
                  </a:lnTo>
                  <a:lnTo>
                    <a:pt x="28" y="71"/>
                  </a:lnTo>
                  <a:lnTo>
                    <a:pt x="30" y="71"/>
                  </a:lnTo>
                  <a:lnTo>
                    <a:pt x="33" y="71"/>
                  </a:lnTo>
                  <a:lnTo>
                    <a:pt x="36" y="68"/>
                  </a:lnTo>
                  <a:lnTo>
                    <a:pt x="39" y="63"/>
                  </a:lnTo>
                  <a:lnTo>
                    <a:pt x="39" y="55"/>
                  </a:lnTo>
                  <a:lnTo>
                    <a:pt x="39" y="44"/>
                  </a:lnTo>
                  <a:lnTo>
                    <a:pt x="39" y="30"/>
                  </a:lnTo>
                  <a:lnTo>
                    <a:pt x="39" y="25"/>
                  </a:lnTo>
                  <a:lnTo>
                    <a:pt x="36" y="19"/>
                  </a:lnTo>
                  <a:lnTo>
                    <a:pt x="33" y="17"/>
                  </a:lnTo>
                  <a:lnTo>
                    <a:pt x="30" y="14"/>
                  </a:lnTo>
                  <a:lnTo>
                    <a:pt x="28" y="1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39" name="Freeform 274"/>
            <p:cNvSpPr>
              <a:spLocks noEditPoints="1"/>
            </p:cNvSpPr>
            <p:nvPr/>
          </p:nvSpPr>
          <p:spPr bwMode="auto">
            <a:xfrm>
              <a:off x="4833609" y="5142639"/>
              <a:ext cx="103437" cy="119111"/>
            </a:xfrm>
            <a:custGeom>
              <a:avLst/>
              <a:gdLst>
                <a:gd name="T0" fmla="*/ 8 w 55"/>
                <a:gd name="T1" fmla="*/ 36 h 84"/>
                <a:gd name="T2" fmla="*/ 3 w 55"/>
                <a:gd name="T3" fmla="*/ 27 h 84"/>
                <a:gd name="T4" fmla="*/ 3 w 55"/>
                <a:gd name="T5" fmla="*/ 14 h 84"/>
                <a:gd name="T6" fmla="*/ 17 w 55"/>
                <a:gd name="T7" fmla="*/ 3 h 84"/>
                <a:gd name="T8" fmla="*/ 38 w 55"/>
                <a:gd name="T9" fmla="*/ 3 h 84"/>
                <a:gd name="T10" fmla="*/ 52 w 55"/>
                <a:gd name="T11" fmla="*/ 14 h 84"/>
                <a:gd name="T12" fmla="*/ 52 w 55"/>
                <a:gd name="T13" fmla="*/ 27 h 84"/>
                <a:gd name="T14" fmla="*/ 47 w 55"/>
                <a:gd name="T15" fmla="*/ 36 h 84"/>
                <a:gd name="T16" fmla="*/ 47 w 55"/>
                <a:gd name="T17" fmla="*/ 44 h 84"/>
                <a:gd name="T18" fmla="*/ 55 w 55"/>
                <a:gd name="T19" fmla="*/ 55 h 84"/>
                <a:gd name="T20" fmla="*/ 55 w 55"/>
                <a:gd name="T21" fmla="*/ 71 h 84"/>
                <a:gd name="T22" fmla="*/ 38 w 55"/>
                <a:gd name="T23" fmla="*/ 84 h 84"/>
                <a:gd name="T24" fmla="*/ 17 w 55"/>
                <a:gd name="T25" fmla="*/ 84 h 84"/>
                <a:gd name="T26" fmla="*/ 3 w 55"/>
                <a:gd name="T27" fmla="*/ 71 h 84"/>
                <a:gd name="T28" fmla="*/ 0 w 55"/>
                <a:gd name="T29" fmla="*/ 55 h 84"/>
                <a:gd name="T30" fmla="*/ 8 w 55"/>
                <a:gd name="T31" fmla="*/ 44 h 84"/>
                <a:gd name="T32" fmla="*/ 17 w 55"/>
                <a:gd name="T33" fmla="*/ 25 h 84"/>
                <a:gd name="T34" fmla="*/ 19 w 55"/>
                <a:gd name="T35" fmla="*/ 30 h 84"/>
                <a:gd name="T36" fmla="*/ 28 w 55"/>
                <a:gd name="T37" fmla="*/ 33 h 84"/>
                <a:gd name="T38" fmla="*/ 36 w 55"/>
                <a:gd name="T39" fmla="*/ 30 h 84"/>
                <a:gd name="T40" fmla="*/ 38 w 55"/>
                <a:gd name="T41" fmla="*/ 25 h 84"/>
                <a:gd name="T42" fmla="*/ 36 w 55"/>
                <a:gd name="T43" fmla="*/ 17 h 84"/>
                <a:gd name="T44" fmla="*/ 28 w 55"/>
                <a:gd name="T45" fmla="*/ 14 h 84"/>
                <a:gd name="T46" fmla="*/ 19 w 55"/>
                <a:gd name="T47" fmla="*/ 17 h 84"/>
                <a:gd name="T48" fmla="*/ 17 w 55"/>
                <a:gd name="T49" fmla="*/ 25 h 84"/>
                <a:gd name="T50" fmla="*/ 17 w 55"/>
                <a:gd name="T51" fmla="*/ 65 h 84"/>
                <a:gd name="T52" fmla="*/ 22 w 55"/>
                <a:gd name="T53" fmla="*/ 71 h 84"/>
                <a:gd name="T54" fmla="*/ 33 w 55"/>
                <a:gd name="T55" fmla="*/ 71 h 84"/>
                <a:gd name="T56" fmla="*/ 38 w 55"/>
                <a:gd name="T57" fmla="*/ 65 h 84"/>
                <a:gd name="T58" fmla="*/ 38 w 55"/>
                <a:gd name="T59" fmla="*/ 55 h 84"/>
                <a:gd name="T60" fmla="*/ 33 w 55"/>
                <a:gd name="T61" fmla="*/ 46 h 84"/>
                <a:gd name="T62" fmla="*/ 22 w 55"/>
                <a:gd name="T63" fmla="*/ 46 h 84"/>
                <a:gd name="T64" fmla="*/ 17 w 55"/>
                <a:gd name="T65" fmla="*/ 55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
                <a:gd name="T100" fmla="*/ 0 h 84"/>
                <a:gd name="T101" fmla="*/ 55 w 55"/>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 h="84">
                  <a:moveTo>
                    <a:pt x="14" y="38"/>
                  </a:moveTo>
                  <a:lnTo>
                    <a:pt x="8" y="36"/>
                  </a:lnTo>
                  <a:lnTo>
                    <a:pt x="6" y="33"/>
                  </a:lnTo>
                  <a:lnTo>
                    <a:pt x="3" y="27"/>
                  </a:lnTo>
                  <a:lnTo>
                    <a:pt x="3" y="22"/>
                  </a:lnTo>
                  <a:lnTo>
                    <a:pt x="3" y="14"/>
                  </a:lnTo>
                  <a:lnTo>
                    <a:pt x="8" y="8"/>
                  </a:lnTo>
                  <a:lnTo>
                    <a:pt x="17" y="3"/>
                  </a:lnTo>
                  <a:lnTo>
                    <a:pt x="28" y="0"/>
                  </a:lnTo>
                  <a:lnTo>
                    <a:pt x="38" y="3"/>
                  </a:lnTo>
                  <a:lnTo>
                    <a:pt x="47" y="8"/>
                  </a:lnTo>
                  <a:lnTo>
                    <a:pt x="52" y="14"/>
                  </a:lnTo>
                  <a:lnTo>
                    <a:pt x="52" y="22"/>
                  </a:lnTo>
                  <a:lnTo>
                    <a:pt x="52" y="27"/>
                  </a:lnTo>
                  <a:lnTo>
                    <a:pt x="49" y="33"/>
                  </a:lnTo>
                  <a:lnTo>
                    <a:pt x="47" y="36"/>
                  </a:lnTo>
                  <a:lnTo>
                    <a:pt x="41" y="38"/>
                  </a:lnTo>
                  <a:lnTo>
                    <a:pt x="47" y="44"/>
                  </a:lnTo>
                  <a:lnTo>
                    <a:pt x="52" y="46"/>
                  </a:lnTo>
                  <a:lnTo>
                    <a:pt x="55" y="55"/>
                  </a:lnTo>
                  <a:lnTo>
                    <a:pt x="55" y="60"/>
                  </a:lnTo>
                  <a:lnTo>
                    <a:pt x="55" y="71"/>
                  </a:lnTo>
                  <a:lnTo>
                    <a:pt x="49" y="79"/>
                  </a:lnTo>
                  <a:lnTo>
                    <a:pt x="38" y="84"/>
                  </a:lnTo>
                  <a:lnTo>
                    <a:pt x="28" y="84"/>
                  </a:lnTo>
                  <a:lnTo>
                    <a:pt x="17" y="84"/>
                  </a:lnTo>
                  <a:lnTo>
                    <a:pt x="8" y="79"/>
                  </a:lnTo>
                  <a:lnTo>
                    <a:pt x="3" y="71"/>
                  </a:lnTo>
                  <a:lnTo>
                    <a:pt x="0" y="60"/>
                  </a:lnTo>
                  <a:lnTo>
                    <a:pt x="0" y="55"/>
                  </a:lnTo>
                  <a:lnTo>
                    <a:pt x="3" y="49"/>
                  </a:lnTo>
                  <a:lnTo>
                    <a:pt x="8" y="44"/>
                  </a:lnTo>
                  <a:lnTo>
                    <a:pt x="14" y="38"/>
                  </a:lnTo>
                  <a:close/>
                  <a:moveTo>
                    <a:pt x="17" y="25"/>
                  </a:moveTo>
                  <a:lnTo>
                    <a:pt x="19" y="27"/>
                  </a:lnTo>
                  <a:lnTo>
                    <a:pt x="19" y="30"/>
                  </a:lnTo>
                  <a:lnTo>
                    <a:pt x="22" y="33"/>
                  </a:lnTo>
                  <a:lnTo>
                    <a:pt x="28" y="33"/>
                  </a:lnTo>
                  <a:lnTo>
                    <a:pt x="30" y="33"/>
                  </a:lnTo>
                  <a:lnTo>
                    <a:pt x="36" y="30"/>
                  </a:lnTo>
                  <a:lnTo>
                    <a:pt x="36" y="27"/>
                  </a:lnTo>
                  <a:lnTo>
                    <a:pt x="38" y="25"/>
                  </a:lnTo>
                  <a:lnTo>
                    <a:pt x="36" y="19"/>
                  </a:lnTo>
                  <a:lnTo>
                    <a:pt x="36" y="17"/>
                  </a:lnTo>
                  <a:lnTo>
                    <a:pt x="33" y="14"/>
                  </a:lnTo>
                  <a:lnTo>
                    <a:pt x="28" y="14"/>
                  </a:lnTo>
                  <a:lnTo>
                    <a:pt x="22" y="14"/>
                  </a:lnTo>
                  <a:lnTo>
                    <a:pt x="19" y="17"/>
                  </a:lnTo>
                  <a:lnTo>
                    <a:pt x="19" y="19"/>
                  </a:lnTo>
                  <a:lnTo>
                    <a:pt x="17" y="25"/>
                  </a:lnTo>
                  <a:close/>
                  <a:moveTo>
                    <a:pt x="17" y="60"/>
                  </a:moveTo>
                  <a:lnTo>
                    <a:pt x="17" y="65"/>
                  </a:lnTo>
                  <a:lnTo>
                    <a:pt x="19" y="68"/>
                  </a:lnTo>
                  <a:lnTo>
                    <a:pt x="22" y="71"/>
                  </a:lnTo>
                  <a:lnTo>
                    <a:pt x="28" y="74"/>
                  </a:lnTo>
                  <a:lnTo>
                    <a:pt x="33" y="71"/>
                  </a:lnTo>
                  <a:lnTo>
                    <a:pt x="36" y="68"/>
                  </a:lnTo>
                  <a:lnTo>
                    <a:pt x="38" y="65"/>
                  </a:lnTo>
                  <a:lnTo>
                    <a:pt x="38" y="60"/>
                  </a:lnTo>
                  <a:lnTo>
                    <a:pt x="38" y="55"/>
                  </a:lnTo>
                  <a:lnTo>
                    <a:pt x="36" y="49"/>
                  </a:lnTo>
                  <a:lnTo>
                    <a:pt x="33" y="46"/>
                  </a:lnTo>
                  <a:lnTo>
                    <a:pt x="28" y="46"/>
                  </a:lnTo>
                  <a:lnTo>
                    <a:pt x="22" y="46"/>
                  </a:lnTo>
                  <a:lnTo>
                    <a:pt x="19" y="49"/>
                  </a:lnTo>
                  <a:lnTo>
                    <a:pt x="17" y="55"/>
                  </a:lnTo>
                  <a:lnTo>
                    <a:pt x="17" y="6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40" name="Freeform 275"/>
            <p:cNvSpPr>
              <a:spLocks noEditPoints="1"/>
            </p:cNvSpPr>
            <p:nvPr/>
          </p:nvSpPr>
          <p:spPr bwMode="auto">
            <a:xfrm>
              <a:off x="4957734" y="5142639"/>
              <a:ext cx="101557" cy="119111"/>
            </a:xfrm>
            <a:custGeom>
              <a:avLst/>
              <a:gdLst>
                <a:gd name="T0" fmla="*/ 27 w 54"/>
                <a:gd name="T1" fmla="*/ 0 h 84"/>
                <a:gd name="T2" fmla="*/ 38 w 54"/>
                <a:gd name="T3" fmla="*/ 3 h 84"/>
                <a:gd name="T4" fmla="*/ 46 w 54"/>
                <a:gd name="T5" fmla="*/ 11 h 84"/>
                <a:gd name="T6" fmla="*/ 49 w 54"/>
                <a:gd name="T7" fmla="*/ 17 h 84"/>
                <a:gd name="T8" fmla="*/ 52 w 54"/>
                <a:gd name="T9" fmla="*/ 25 h 84"/>
                <a:gd name="T10" fmla="*/ 54 w 54"/>
                <a:gd name="T11" fmla="*/ 33 h 84"/>
                <a:gd name="T12" fmla="*/ 54 w 54"/>
                <a:gd name="T13" fmla="*/ 44 h 84"/>
                <a:gd name="T14" fmla="*/ 54 w 54"/>
                <a:gd name="T15" fmla="*/ 55 h 84"/>
                <a:gd name="T16" fmla="*/ 52 w 54"/>
                <a:gd name="T17" fmla="*/ 63 h 84"/>
                <a:gd name="T18" fmla="*/ 49 w 54"/>
                <a:gd name="T19" fmla="*/ 71 h 84"/>
                <a:gd name="T20" fmla="*/ 46 w 54"/>
                <a:gd name="T21" fmla="*/ 76 h 84"/>
                <a:gd name="T22" fmla="*/ 38 w 54"/>
                <a:gd name="T23" fmla="*/ 84 h 84"/>
                <a:gd name="T24" fmla="*/ 27 w 54"/>
                <a:gd name="T25" fmla="*/ 84 h 84"/>
                <a:gd name="T26" fmla="*/ 16 w 54"/>
                <a:gd name="T27" fmla="*/ 82 h 84"/>
                <a:gd name="T28" fmla="*/ 8 w 54"/>
                <a:gd name="T29" fmla="*/ 76 h 84"/>
                <a:gd name="T30" fmla="*/ 2 w 54"/>
                <a:gd name="T31" fmla="*/ 63 h 84"/>
                <a:gd name="T32" fmla="*/ 0 w 54"/>
                <a:gd name="T33" fmla="*/ 44 h 84"/>
                <a:gd name="T34" fmla="*/ 0 w 54"/>
                <a:gd name="T35" fmla="*/ 33 h 84"/>
                <a:gd name="T36" fmla="*/ 2 w 54"/>
                <a:gd name="T37" fmla="*/ 22 h 84"/>
                <a:gd name="T38" fmla="*/ 5 w 54"/>
                <a:gd name="T39" fmla="*/ 17 h 84"/>
                <a:gd name="T40" fmla="*/ 8 w 54"/>
                <a:gd name="T41" fmla="*/ 11 h 84"/>
                <a:gd name="T42" fmla="*/ 16 w 54"/>
                <a:gd name="T43" fmla="*/ 3 h 84"/>
                <a:gd name="T44" fmla="*/ 27 w 54"/>
                <a:gd name="T45" fmla="*/ 0 h 84"/>
                <a:gd name="T46" fmla="*/ 27 w 54"/>
                <a:gd name="T47" fmla="*/ 14 h 84"/>
                <a:gd name="T48" fmla="*/ 24 w 54"/>
                <a:gd name="T49" fmla="*/ 14 h 84"/>
                <a:gd name="T50" fmla="*/ 22 w 54"/>
                <a:gd name="T51" fmla="*/ 17 h 84"/>
                <a:gd name="T52" fmla="*/ 19 w 54"/>
                <a:gd name="T53" fmla="*/ 19 h 84"/>
                <a:gd name="T54" fmla="*/ 19 w 54"/>
                <a:gd name="T55" fmla="*/ 22 h 84"/>
                <a:gd name="T56" fmla="*/ 16 w 54"/>
                <a:gd name="T57" fmla="*/ 30 h 84"/>
                <a:gd name="T58" fmla="*/ 16 w 54"/>
                <a:gd name="T59" fmla="*/ 44 h 84"/>
                <a:gd name="T60" fmla="*/ 16 w 54"/>
                <a:gd name="T61" fmla="*/ 55 h 84"/>
                <a:gd name="T62" fmla="*/ 19 w 54"/>
                <a:gd name="T63" fmla="*/ 63 h 84"/>
                <a:gd name="T64" fmla="*/ 19 w 54"/>
                <a:gd name="T65" fmla="*/ 68 h 84"/>
                <a:gd name="T66" fmla="*/ 22 w 54"/>
                <a:gd name="T67" fmla="*/ 71 h 84"/>
                <a:gd name="T68" fmla="*/ 24 w 54"/>
                <a:gd name="T69" fmla="*/ 71 h 84"/>
                <a:gd name="T70" fmla="*/ 27 w 54"/>
                <a:gd name="T71" fmla="*/ 71 h 84"/>
                <a:gd name="T72" fmla="*/ 30 w 54"/>
                <a:gd name="T73" fmla="*/ 71 h 84"/>
                <a:gd name="T74" fmla="*/ 32 w 54"/>
                <a:gd name="T75" fmla="*/ 71 h 84"/>
                <a:gd name="T76" fmla="*/ 35 w 54"/>
                <a:gd name="T77" fmla="*/ 68 h 84"/>
                <a:gd name="T78" fmla="*/ 35 w 54"/>
                <a:gd name="T79" fmla="*/ 63 h 84"/>
                <a:gd name="T80" fmla="*/ 38 w 54"/>
                <a:gd name="T81" fmla="*/ 55 h 84"/>
                <a:gd name="T82" fmla="*/ 38 w 54"/>
                <a:gd name="T83" fmla="*/ 44 h 84"/>
                <a:gd name="T84" fmla="*/ 38 w 54"/>
                <a:gd name="T85" fmla="*/ 30 h 84"/>
                <a:gd name="T86" fmla="*/ 35 w 54"/>
                <a:gd name="T87" fmla="*/ 25 h 84"/>
                <a:gd name="T88" fmla="*/ 35 w 54"/>
                <a:gd name="T89" fmla="*/ 19 h 84"/>
                <a:gd name="T90" fmla="*/ 32 w 54"/>
                <a:gd name="T91" fmla="*/ 17 h 84"/>
                <a:gd name="T92" fmla="*/ 30 w 54"/>
                <a:gd name="T93" fmla="*/ 14 h 84"/>
                <a:gd name="T94" fmla="*/ 27 w 54"/>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84"/>
                <a:gd name="T146" fmla="*/ 54 w 54"/>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84">
                  <a:moveTo>
                    <a:pt x="27" y="0"/>
                  </a:moveTo>
                  <a:lnTo>
                    <a:pt x="38" y="3"/>
                  </a:lnTo>
                  <a:lnTo>
                    <a:pt x="46" y="11"/>
                  </a:lnTo>
                  <a:lnTo>
                    <a:pt x="49" y="17"/>
                  </a:lnTo>
                  <a:lnTo>
                    <a:pt x="52" y="25"/>
                  </a:lnTo>
                  <a:lnTo>
                    <a:pt x="54" y="33"/>
                  </a:lnTo>
                  <a:lnTo>
                    <a:pt x="54" y="44"/>
                  </a:lnTo>
                  <a:lnTo>
                    <a:pt x="54" y="55"/>
                  </a:lnTo>
                  <a:lnTo>
                    <a:pt x="52" y="63"/>
                  </a:lnTo>
                  <a:lnTo>
                    <a:pt x="49" y="71"/>
                  </a:lnTo>
                  <a:lnTo>
                    <a:pt x="46" y="76"/>
                  </a:lnTo>
                  <a:lnTo>
                    <a:pt x="38" y="84"/>
                  </a:lnTo>
                  <a:lnTo>
                    <a:pt x="27" y="84"/>
                  </a:lnTo>
                  <a:lnTo>
                    <a:pt x="16" y="82"/>
                  </a:lnTo>
                  <a:lnTo>
                    <a:pt x="8" y="76"/>
                  </a:lnTo>
                  <a:lnTo>
                    <a:pt x="2" y="63"/>
                  </a:lnTo>
                  <a:lnTo>
                    <a:pt x="0" y="44"/>
                  </a:lnTo>
                  <a:lnTo>
                    <a:pt x="0" y="33"/>
                  </a:lnTo>
                  <a:lnTo>
                    <a:pt x="2" y="22"/>
                  </a:lnTo>
                  <a:lnTo>
                    <a:pt x="5" y="17"/>
                  </a:lnTo>
                  <a:lnTo>
                    <a:pt x="8" y="11"/>
                  </a:lnTo>
                  <a:lnTo>
                    <a:pt x="16" y="3"/>
                  </a:lnTo>
                  <a:lnTo>
                    <a:pt x="27" y="0"/>
                  </a:lnTo>
                  <a:close/>
                  <a:moveTo>
                    <a:pt x="27" y="14"/>
                  </a:moveTo>
                  <a:lnTo>
                    <a:pt x="24" y="14"/>
                  </a:lnTo>
                  <a:lnTo>
                    <a:pt x="22" y="17"/>
                  </a:lnTo>
                  <a:lnTo>
                    <a:pt x="19" y="19"/>
                  </a:lnTo>
                  <a:lnTo>
                    <a:pt x="19" y="22"/>
                  </a:lnTo>
                  <a:lnTo>
                    <a:pt x="16" y="30"/>
                  </a:lnTo>
                  <a:lnTo>
                    <a:pt x="16" y="44"/>
                  </a:lnTo>
                  <a:lnTo>
                    <a:pt x="16" y="55"/>
                  </a:lnTo>
                  <a:lnTo>
                    <a:pt x="19" y="63"/>
                  </a:lnTo>
                  <a:lnTo>
                    <a:pt x="19" y="68"/>
                  </a:lnTo>
                  <a:lnTo>
                    <a:pt x="22" y="71"/>
                  </a:lnTo>
                  <a:lnTo>
                    <a:pt x="24" y="71"/>
                  </a:lnTo>
                  <a:lnTo>
                    <a:pt x="27" y="71"/>
                  </a:lnTo>
                  <a:lnTo>
                    <a:pt x="30" y="71"/>
                  </a:lnTo>
                  <a:lnTo>
                    <a:pt x="32" y="71"/>
                  </a:lnTo>
                  <a:lnTo>
                    <a:pt x="35" y="68"/>
                  </a:lnTo>
                  <a:lnTo>
                    <a:pt x="35" y="63"/>
                  </a:lnTo>
                  <a:lnTo>
                    <a:pt x="38" y="55"/>
                  </a:lnTo>
                  <a:lnTo>
                    <a:pt x="38" y="44"/>
                  </a:lnTo>
                  <a:lnTo>
                    <a:pt x="38" y="30"/>
                  </a:lnTo>
                  <a:lnTo>
                    <a:pt x="35" y="25"/>
                  </a:lnTo>
                  <a:lnTo>
                    <a:pt x="35" y="19"/>
                  </a:lnTo>
                  <a:lnTo>
                    <a:pt x="32" y="17"/>
                  </a:lnTo>
                  <a:lnTo>
                    <a:pt x="30" y="14"/>
                  </a:lnTo>
                  <a:lnTo>
                    <a:pt x="27" y="1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41" name="Freeform 276"/>
            <p:cNvSpPr>
              <a:spLocks/>
            </p:cNvSpPr>
            <p:nvPr/>
          </p:nvSpPr>
          <p:spPr bwMode="auto">
            <a:xfrm>
              <a:off x="5316944" y="5142639"/>
              <a:ext cx="71466" cy="116275"/>
            </a:xfrm>
            <a:custGeom>
              <a:avLst/>
              <a:gdLst>
                <a:gd name="T0" fmla="*/ 38 w 38"/>
                <a:gd name="T1" fmla="*/ 82 h 82"/>
                <a:gd name="T2" fmla="*/ 21 w 38"/>
                <a:gd name="T3" fmla="*/ 82 h 82"/>
                <a:gd name="T4" fmla="*/ 21 w 38"/>
                <a:gd name="T5" fmla="*/ 22 h 82"/>
                <a:gd name="T6" fmla="*/ 10 w 38"/>
                <a:gd name="T7" fmla="*/ 30 h 82"/>
                <a:gd name="T8" fmla="*/ 0 w 38"/>
                <a:gd name="T9" fmla="*/ 36 h 82"/>
                <a:gd name="T10" fmla="*/ 0 w 38"/>
                <a:gd name="T11" fmla="*/ 22 h 82"/>
                <a:gd name="T12" fmla="*/ 5 w 38"/>
                <a:gd name="T13" fmla="*/ 19 h 82"/>
                <a:gd name="T14" fmla="*/ 13 w 38"/>
                <a:gd name="T15" fmla="*/ 14 h 82"/>
                <a:gd name="T16" fmla="*/ 19 w 38"/>
                <a:gd name="T17" fmla="*/ 8 h 82"/>
                <a:gd name="T18" fmla="*/ 24 w 38"/>
                <a:gd name="T19" fmla="*/ 0 h 82"/>
                <a:gd name="T20" fmla="*/ 38 w 38"/>
                <a:gd name="T21" fmla="*/ 0 h 82"/>
                <a:gd name="T22" fmla="*/ 38 w 38"/>
                <a:gd name="T23" fmla="*/ 82 h 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82"/>
                <a:gd name="T38" fmla="*/ 38 w 38"/>
                <a:gd name="T39" fmla="*/ 82 h 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82">
                  <a:moveTo>
                    <a:pt x="38" y="82"/>
                  </a:moveTo>
                  <a:lnTo>
                    <a:pt x="21" y="82"/>
                  </a:lnTo>
                  <a:lnTo>
                    <a:pt x="21" y="22"/>
                  </a:lnTo>
                  <a:lnTo>
                    <a:pt x="10" y="30"/>
                  </a:lnTo>
                  <a:lnTo>
                    <a:pt x="0" y="36"/>
                  </a:lnTo>
                  <a:lnTo>
                    <a:pt x="0" y="22"/>
                  </a:lnTo>
                  <a:lnTo>
                    <a:pt x="5" y="19"/>
                  </a:lnTo>
                  <a:lnTo>
                    <a:pt x="13" y="14"/>
                  </a:lnTo>
                  <a:lnTo>
                    <a:pt x="19" y="8"/>
                  </a:lnTo>
                  <a:lnTo>
                    <a:pt x="24" y="0"/>
                  </a:lnTo>
                  <a:lnTo>
                    <a:pt x="38" y="0"/>
                  </a:lnTo>
                  <a:lnTo>
                    <a:pt x="38" y="8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42" name="Freeform 277"/>
            <p:cNvSpPr>
              <a:spLocks noEditPoints="1"/>
            </p:cNvSpPr>
            <p:nvPr/>
          </p:nvSpPr>
          <p:spPr bwMode="auto">
            <a:xfrm>
              <a:off x="5429785" y="5142639"/>
              <a:ext cx="101557" cy="119111"/>
            </a:xfrm>
            <a:custGeom>
              <a:avLst/>
              <a:gdLst>
                <a:gd name="T0" fmla="*/ 27 w 54"/>
                <a:gd name="T1" fmla="*/ 0 h 84"/>
                <a:gd name="T2" fmla="*/ 38 w 54"/>
                <a:gd name="T3" fmla="*/ 3 h 84"/>
                <a:gd name="T4" fmla="*/ 46 w 54"/>
                <a:gd name="T5" fmla="*/ 8 h 84"/>
                <a:gd name="T6" fmla="*/ 51 w 54"/>
                <a:gd name="T7" fmla="*/ 14 h 84"/>
                <a:gd name="T8" fmla="*/ 54 w 54"/>
                <a:gd name="T9" fmla="*/ 22 h 84"/>
                <a:gd name="T10" fmla="*/ 54 w 54"/>
                <a:gd name="T11" fmla="*/ 30 h 84"/>
                <a:gd name="T12" fmla="*/ 54 w 54"/>
                <a:gd name="T13" fmla="*/ 41 h 84"/>
                <a:gd name="T14" fmla="*/ 54 w 54"/>
                <a:gd name="T15" fmla="*/ 52 h 84"/>
                <a:gd name="T16" fmla="*/ 54 w 54"/>
                <a:gd name="T17" fmla="*/ 63 h 84"/>
                <a:gd name="T18" fmla="*/ 51 w 54"/>
                <a:gd name="T19" fmla="*/ 71 h 84"/>
                <a:gd name="T20" fmla="*/ 46 w 54"/>
                <a:gd name="T21" fmla="*/ 76 h 84"/>
                <a:gd name="T22" fmla="*/ 38 w 54"/>
                <a:gd name="T23" fmla="*/ 82 h 84"/>
                <a:gd name="T24" fmla="*/ 27 w 54"/>
                <a:gd name="T25" fmla="*/ 84 h 84"/>
                <a:gd name="T26" fmla="*/ 16 w 54"/>
                <a:gd name="T27" fmla="*/ 82 h 84"/>
                <a:gd name="T28" fmla="*/ 8 w 54"/>
                <a:gd name="T29" fmla="*/ 74 h 84"/>
                <a:gd name="T30" fmla="*/ 2 w 54"/>
                <a:gd name="T31" fmla="*/ 63 h 84"/>
                <a:gd name="T32" fmla="*/ 0 w 54"/>
                <a:gd name="T33" fmla="*/ 41 h 84"/>
                <a:gd name="T34" fmla="*/ 2 w 54"/>
                <a:gd name="T35" fmla="*/ 30 h 84"/>
                <a:gd name="T36" fmla="*/ 2 w 54"/>
                <a:gd name="T37" fmla="*/ 22 h 84"/>
                <a:gd name="T38" fmla="*/ 5 w 54"/>
                <a:gd name="T39" fmla="*/ 14 h 84"/>
                <a:gd name="T40" fmla="*/ 8 w 54"/>
                <a:gd name="T41" fmla="*/ 8 h 84"/>
                <a:gd name="T42" fmla="*/ 16 w 54"/>
                <a:gd name="T43" fmla="*/ 3 h 84"/>
                <a:gd name="T44" fmla="*/ 27 w 54"/>
                <a:gd name="T45" fmla="*/ 0 h 84"/>
                <a:gd name="T46" fmla="*/ 27 w 54"/>
                <a:gd name="T47" fmla="*/ 14 h 84"/>
                <a:gd name="T48" fmla="*/ 24 w 54"/>
                <a:gd name="T49" fmla="*/ 14 h 84"/>
                <a:gd name="T50" fmla="*/ 21 w 54"/>
                <a:gd name="T51" fmla="*/ 14 h 84"/>
                <a:gd name="T52" fmla="*/ 21 w 54"/>
                <a:gd name="T53" fmla="*/ 17 h 84"/>
                <a:gd name="T54" fmla="*/ 19 w 54"/>
                <a:gd name="T55" fmla="*/ 22 h 84"/>
                <a:gd name="T56" fmla="*/ 19 w 54"/>
                <a:gd name="T57" fmla="*/ 30 h 84"/>
                <a:gd name="T58" fmla="*/ 19 w 54"/>
                <a:gd name="T59" fmla="*/ 41 h 84"/>
                <a:gd name="T60" fmla="*/ 19 w 54"/>
                <a:gd name="T61" fmla="*/ 55 h 84"/>
                <a:gd name="T62" fmla="*/ 19 w 54"/>
                <a:gd name="T63" fmla="*/ 63 h 84"/>
                <a:gd name="T64" fmla="*/ 21 w 54"/>
                <a:gd name="T65" fmla="*/ 65 h 84"/>
                <a:gd name="T66" fmla="*/ 21 w 54"/>
                <a:gd name="T67" fmla="*/ 68 h 84"/>
                <a:gd name="T68" fmla="*/ 24 w 54"/>
                <a:gd name="T69" fmla="*/ 71 h 84"/>
                <a:gd name="T70" fmla="*/ 27 w 54"/>
                <a:gd name="T71" fmla="*/ 71 h 84"/>
                <a:gd name="T72" fmla="*/ 30 w 54"/>
                <a:gd name="T73" fmla="*/ 71 h 84"/>
                <a:gd name="T74" fmla="*/ 32 w 54"/>
                <a:gd name="T75" fmla="*/ 68 h 84"/>
                <a:gd name="T76" fmla="*/ 35 w 54"/>
                <a:gd name="T77" fmla="*/ 65 h 84"/>
                <a:gd name="T78" fmla="*/ 38 w 54"/>
                <a:gd name="T79" fmla="*/ 63 h 84"/>
                <a:gd name="T80" fmla="*/ 38 w 54"/>
                <a:gd name="T81" fmla="*/ 55 h 84"/>
                <a:gd name="T82" fmla="*/ 38 w 54"/>
                <a:gd name="T83" fmla="*/ 41 h 84"/>
                <a:gd name="T84" fmla="*/ 38 w 54"/>
                <a:gd name="T85" fmla="*/ 30 h 84"/>
                <a:gd name="T86" fmla="*/ 38 w 54"/>
                <a:gd name="T87" fmla="*/ 22 h 84"/>
                <a:gd name="T88" fmla="*/ 35 w 54"/>
                <a:gd name="T89" fmla="*/ 17 h 84"/>
                <a:gd name="T90" fmla="*/ 32 w 54"/>
                <a:gd name="T91" fmla="*/ 14 h 84"/>
                <a:gd name="T92" fmla="*/ 30 w 54"/>
                <a:gd name="T93" fmla="*/ 14 h 84"/>
                <a:gd name="T94" fmla="*/ 27 w 54"/>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84"/>
                <a:gd name="T146" fmla="*/ 54 w 54"/>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84">
                  <a:moveTo>
                    <a:pt x="27" y="0"/>
                  </a:moveTo>
                  <a:lnTo>
                    <a:pt x="38" y="3"/>
                  </a:lnTo>
                  <a:lnTo>
                    <a:pt x="46" y="8"/>
                  </a:lnTo>
                  <a:lnTo>
                    <a:pt x="51" y="14"/>
                  </a:lnTo>
                  <a:lnTo>
                    <a:pt x="54" y="22"/>
                  </a:lnTo>
                  <a:lnTo>
                    <a:pt x="54" y="30"/>
                  </a:lnTo>
                  <a:lnTo>
                    <a:pt x="54" y="41"/>
                  </a:lnTo>
                  <a:lnTo>
                    <a:pt x="54" y="52"/>
                  </a:lnTo>
                  <a:lnTo>
                    <a:pt x="54" y="63"/>
                  </a:lnTo>
                  <a:lnTo>
                    <a:pt x="51" y="71"/>
                  </a:lnTo>
                  <a:lnTo>
                    <a:pt x="46" y="76"/>
                  </a:lnTo>
                  <a:lnTo>
                    <a:pt x="38" y="82"/>
                  </a:lnTo>
                  <a:lnTo>
                    <a:pt x="27" y="84"/>
                  </a:lnTo>
                  <a:lnTo>
                    <a:pt x="16" y="82"/>
                  </a:lnTo>
                  <a:lnTo>
                    <a:pt x="8" y="74"/>
                  </a:lnTo>
                  <a:lnTo>
                    <a:pt x="2" y="63"/>
                  </a:lnTo>
                  <a:lnTo>
                    <a:pt x="0" y="41"/>
                  </a:lnTo>
                  <a:lnTo>
                    <a:pt x="2" y="30"/>
                  </a:lnTo>
                  <a:lnTo>
                    <a:pt x="2" y="22"/>
                  </a:lnTo>
                  <a:lnTo>
                    <a:pt x="5" y="14"/>
                  </a:lnTo>
                  <a:lnTo>
                    <a:pt x="8" y="8"/>
                  </a:lnTo>
                  <a:lnTo>
                    <a:pt x="16" y="3"/>
                  </a:lnTo>
                  <a:lnTo>
                    <a:pt x="27" y="0"/>
                  </a:lnTo>
                  <a:close/>
                  <a:moveTo>
                    <a:pt x="27" y="14"/>
                  </a:moveTo>
                  <a:lnTo>
                    <a:pt x="24" y="14"/>
                  </a:lnTo>
                  <a:lnTo>
                    <a:pt x="21" y="14"/>
                  </a:lnTo>
                  <a:lnTo>
                    <a:pt x="21" y="17"/>
                  </a:lnTo>
                  <a:lnTo>
                    <a:pt x="19" y="22"/>
                  </a:lnTo>
                  <a:lnTo>
                    <a:pt x="19" y="30"/>
                  </a:lnTo>
                  <a:lnTo>
                    <a:pt x="19" y="41"/>
                  </a:lnTo>
                  <a:lnTo>
                    <a:pt x="19" y="55"/>
                  </a:lnTo>
                  <a:lnTo>
                    <a:pt x="19" y="63"/>
                  </a:lnTo>
                  <a:lnTo>
                    <a:pt x="21" y="65"/>
                  </a:lnTo>
                  <a:lnTo>
                    <a:pt x="21" y="68"/>
                  </a:lnTo>
                  <a:lnTo>
                    <a:pt x="24" y="71"/>
                  </a:lnTo>
                  <a:lnTo>
                    <a:pt x="27" y="71"/>
                  </a:lnTo>
                  <a:lnTo>
                    <a:pt x="30" y="71"/>
                  </a:lnTo>
                  <a:lnTo>
                    <a:pt x="32" y="68"/>
                  </a:lnTo>
                  <a:lnTo>
                    <a:pt x="35" y="65"/>
                  </a:lnTo>
                  <a:lnTo>
                    <a:pt x="38" y="63"/>
                  </a:lnTo>
                  <a:lnTo>
                    <a:pt x="38" y="55"/>
                  </a:lnTo>
                  <a:lnTo>
                    <a:pt x="38" y="41"/>
                  </a:lnTo>
                  <a:lnTo>
                    <a:pt x="38" y="30"/>
                  </a:lnTo>
                  <a:lnTo>
                    <a:pt x="38" y="22"/>
                  </a:lnTo>
                  <a:lnTo>
                    <a:pt x="35" y="17"/>
                  </a:lnTo>
                  <a:lnTo>
                    <a:pt x="32" y="14"/>
                  </a:lnTo>
                  <a:lnTo>
                    <a:pt x="30" y="14"/>
                  </a:lnTo>
                  <a:lnTo>
                    <a:pt x="27" y="1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43" name="Freeform 278"/>
            <p:cNvSpPr>
              <a:spLocks noEditPoints="1"/>
            </p:cNvSpPr>
            <p:nvPr/>
          </p:nvSpPr>
          <p:spPr bwMode="auto">
            <a:xfrm>
              <a:off x="5552029" y="5142639"/>
              <a:ext cx="103437" cy="119111"/>
            </a:xfrm>
            <a:custGeom>
              <a:avLst/>
              <a:gdLst>
                <a:gd name="T0" fmla="*/ 27 w 55"/>
                <a:gd name="T1" fmla="*/ 0 h 84"/>
                <a:gd name="T2" fmla="*/ 38 w 55"/>
                <a:gd name="T3" fmla="*/ 3 h 84"/>
                <a:gd name="T4" fmla="*/ 46 w 55"/>
                <a:gd name="T5" fmla="*/ 8 h 84"/>
                <a:gd name="T6" fmla="*/ 52 w 55"/>
                <a:gd name="T7" fmla="*/ 14 h 84"/>
                <a:gd name="T8" fmla="*/ 55 w 55"/>
                <a:gd name="T9" fmla="*/ 22 h 84"/>
                <a:gd name="T10" fmla="*/ 55 w 55"/>
                <a:gd name="T11" fmla="*/ 30 h 84"/>
                <a:gd name="T12" fmla="*/ 55 w 55"/>
                <a:gd name="T13" fmla="*/ 41 h 84"/>
                <a:gd name="T14" fmla="*/ 55 w 55"/>
                <a:gd name="T15" fmla="*/ 52 h 84"/>
                <a:gd name="T16" fmla="*/ 55 w 55"/>
                <a:gd name="T17" fmla="*/ 63 h 84"/>
                <a:gd name="T18" fmla="*/ 52 w 55"/>
                <a:gd name="T19" fmla="*/ 71 h 84"/>
                <a:gd name="T20" fmla="*/ 46 w 55"/>
                <a:gd name="T21" fmla="*/ 76 h 84"/>
                <a:gd name="T22" fmla="*/ 38 w 55"/>
                <a:gd name="T23" fmla="*/ 82 h 84"/>
                <a:gd name="T24" fmla="*/ 27 w 55"/>
                <a:gd name="T25" fmla="*/ 84 h 84"/>
                <a:gd name="T26" fmla="*/ 16 w 55"/>
                <a:gd name="T27" fmla="*/ 82 h 84"/>
                <a:gd name="T28" fmla="*/ 8 w 55"/>
                <a:gd name="T29" fmla="*/ 74 h 84"/>
                <a:gd name="T30" fmla="*/ 3 w 55"/>
                <a:gd name="T31" fmla="*/ 63 h 84"/>
                <a:gd name="T32" fmla="*/ 0 w 55"/>
                <a:gd name="T33" fmla="*/ 41 h 84"/>
                <a:gd name="T34" fmla="*/ 3 w 55"/>
                <a:gd name="T35" fmla="*/ 30 h 84"/>
                <a:gd name="T36" fmla="*/ 3 w 55"/>
                <a:gd name="T37" fmla="*/ 22 h 84"/>
                <a:gd name="T38" fmla="*/ 5 w 55"/>
                <a:gd name="T39" fmla="*/ 14 h 84"/>
                <a:gd name="T40" fmla="*/ 8 w 55"/>
                <a:gd name="T41" fmla="*/ 8 h 84"/>
                <a:gd name="T42" fmla="*/ 16 w 55"/>
                <a:gd name="T43" fmla="*/ 3 h 84"/>
                <a:gd name="T44" fmla="*/ 27 w 55"/>
                <a:gd name="T45" fmla="*/ 0 h 84"/>
                <a:gd name="T46" fmla="*/ 27 w 55"/>
                <a:gd name="T47" fmla="*/ 14 h 84"/>
                <a:gd name="T48" fmla="*/ 25 w 55"/>
                <a:gd name="T49" fmla="*/ 14 h 84"/>
                <a:gd name="T50" fmla="*/ 22 w 55"/>
                <a:gd name="T51" fmla="*/ 14 h 84"/>
                <a:gd name="T52" fmla="*/ 22 w 55"/>
                <a:gd name="T53" fmla="*/ 17 h 84"/>
                <a:gd name="T54" fmla="*/ 19 w 55"/>
                <a:gd name="T55" fmla="*/ 22 h 84"/>
                <a:gd name="T56" fmla="*/ 19 w 55"/>
                <a:gd name="T57" fmla="*/ 30 h 84"/>
                <a:gd name="T58" fmla="*/ 19 w 55"/>
                <a:gd name="T59" fmla="*/ 41 h 84"/>
                <a:gd name="T60" fmla="*/ 19 w 55"/>
                <a:gd name="T61" fmla="*/ 55 h 84"/>
                <a:gd name="T62" fmla="*/ 19 w 55"/>
                <a:gd name="T63" fmla="*/ 63 h 84"/>
                <a:gd name="T64" fmla="*/ 22 w 55"/>
                <a:gd name="T65" fmla="*/ 65 h 84"/>
                <a:gd name="T66" fmla="*/ 22 w 55"/>
                <a:gd name="T67" fmla="*/ 68 h 84"/>
                <a:gd name="T68" fmla="*/ 25 w 55"/>
                <a:gd name="T69" fmla="*/ 71 h 84"/>
                <a:gd name="T70" fmla="*/ 27 w 55"/>
                <a:gd name="T71" fmla="*/ 71 h 84"/>
                <a:gd name="T72" fmla="*/ 30 w 55"/>
                <a:gd name="T73" fmla="*/ 71 h 84"/>
                <a:gd name="T74" fmla="*/ 33 w 55"/>
                <a:gd name="T75" fmla="*/ 68 h 84"/>
                <a:gd name="T76" fmla="*/ 35 w 55"/>
                <a:gd name="T77" fmla="*/ 65 h 84"/>
                <a:gd name="T78" fmla="*/ 38 w 55"/>
                <a:gd name="T79" fmla="*/ 63 h 84"/>
                <a:gd name="T80" fmla="*/ 38 w 55"/>
                <a:gd name="T81" fmla="*/ 55 h 84"/>
                <a:gd name="T82" fmla="*/ 38 w 55"/>
                <a:gd name="T83" fmla="*/ 41 h 84"/>
                <a:gd name="T84" fmla="*/ 38 w 55"/>
                <a:gd name="T85" fmla="*/ 30 h 84"/>
                <a:gd name="T86" fmla="*/ 38 w 55"/>
                <a:gd name="T87" fmla="*/ 22 h 84"/>
                <a:gd name="T88" fmla="*/ 35 w 55"/>
                <a:gd name="T89" fmla="*/ 17 h 84"/>
                <a:gd name="T90" fmla="*/ 33 w 55"/>
                <a:gd name="T91" fmla="*/ 14 h 84"/>
                <a:gd name="T92" fmla="*/ 30 w 55"/>
                <a:gd name="T93" fmla="*/ 14 h 84"/>
                <a:gd name="T94" fmla="*/ 27 w 55"/>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4"/>
                <a:gd name="T146" fmla="*/ 55 w 55"/>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4">
                  <a:moveTo>
                    <a:pt x="27" y="0"/>
                  </a:moveTo>
                  <a:lnTo>
                    <a:pt x="38" y="3"/>
                  </a:lnTo>
                  <a:lnTo>
                    <a:pt x="46" y="8"/>
                  </a:lnTo>
                  <a:lnTo>
                    <a:pt x="52" y="14"/>
                  </a:lnTo>
                  <a:lnTo>
                    <a:pt x="55" y="22"/>
                  </a:lnTo>
                  <a:lnTo>
                    <a:pt x="55" y="30"/>
                  </a:lnTo>
                  <a:lnTo>
                    <a:pt x="55" y="41"/>
                  </a:lnTo>
                  <a:lnTo>
                    <a:pt x="55" y="52"/>
                  </a:lnTo>
                  <a:lnTo>
                    <a:pt x="55" y="63"/>
                  </a:lnTo>
                  <a:lnTo>
                    <a:pt x="52" y="71"/>
                  </a:lnTo>
                  <a:lnTo>
                    <a:pt x="46" y="76"/>
                  </a:lnTo>
                  <a:lnTo>
                    <a:pt x="38" y="82"/>
                  </a:lnTo>
                  <a:lnTo>
                    <a:pt x="27" y="84"/>
                  </a:lnTo>
                  <a:lnTo>
                    <a:pt x="16" y="82"/>
                  </a:lnTo>
                  <a:lnTo>
                    <a:pt x="8" y="74"/>
                  </a:lnTo>
                  <a:lnTo>
                    <a:pt x="3" y="63"/>
                  </a:lnTo>
                  <a:lnTo>
                    <a:pt x="0" y="41"/>
                  </a:lnTo>
                  <a:lnTo>
                    <a:pt x="3" y="30"/>
                  </a:lnTo>
                  <a:lnTo>
                    <a:pt x="3" y="22"/>
                  </a:lnTo>
                  <a:lnTo>
                    <a:pt x="5" y="14"/>
                  </a:lnTo>
                  <a:lnTo>
                    <a:pt x="8" y="8"/>
                  </a:lnTo>
                  <a:lnTo>
                    <a:pt x="16" y="3"/>
                  </a:lnTo>
                  <a:lnTo>
                    <a:pt x="27" y="0"/>
                  </a:lnTo>
                  <a:close/>
                  <a:moveTo>
                    <a:pt x="27" y="14"/>
                  </a:moveTo>
                  <a:lnTo>
                    <a:pt x="25" y="14"/>
                  </a:lnTo>
                  <a:lnTo>
                    <a:pt x="22" y="14"/>
                  </a:lnTo>
                  <a:lnTo>
                    <a:pt x="22" y="17"/>
                  </a:lnTo>
                  <a:lnTo>
                    <a:pt x="19" y="22"/>
                  </a:lnTo>
                  <a:lnTo>
                    <a:pt x="19" y="30"/>
                  </a:lnTo>
                  <a:lnTo>
                    <a:pt x="19" y="41"/>
                  </a:lnTo>
                  <a:lnTo>
                    <a:pt x="19" y="55"/>
                  </a:lnTo>
                  <a:lnTo>
                    <a:pt x="19" y="63"/>
                  </a:lnTo>
                  <a:lnTo>
                    <a:pt x="22" y="65"/>
                  </a:lnTo>
                  <a:lnTo>
                    <a:pt x="22" y="68"/>
                  </a:lnTo>
                  <a:lnTo>
                    <a:pt x="25" y="71"/>
                  </a:lnTo>
                  <a:lnTo>
                    <a:pt x="27" y="71"/>
                  </a:lnTo>
                  <a:lnTo>
                    <a:pt x="30" y="71"/>
                  </a:lnTo>
                  <a:lnTo>
                    <a:pt x="33" y="68"/>
                  </a:lnTo>
                  <a:lnTo>
                    <a:pt x="35" y="65"/>
                  </a:lnTo>
                  <a:lnTo>
                    <a:pt x="38" y="63"/>
                  </a:lnTo>
                  <a:lnTo>
                    <a:pt x="38" y="55"/>
                  </a:lnTo>
                  <a:lnTo>
                    <a:pt x="38" y="41"/>
                  </a:lnTo>
                  <a:lnTo>
                    <a:pt x="38" y="30"/>
                  </a:lnTo>
                  <a:lnTo>
                    <a:pt x="38" y="22"/>
                  </a:lnTo>
                  <a:lnTo>
                    <a:pt x="35" y="17"/>
                  </a:lnTo>
                  <a:lnTo>
                    <a:pt x="33" y="14"/>
                  </a:lnTo>
                  <a:lnTo>
                    <a:pt x="30" y="14"/>
                  </a:lnTo>
                  <a:lnTo>
                    <a:pt x="27" y="1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44" name="Freeform 279"/>
            <p:cNvSpPr>
              <a:spLocks/>
            </p:cNvSpPr>
            <p:nvPr/>
          </p:nvSpPr>
          <p:spPr bwMode="auto">
            <a:xfrm>
              <a:off x="5854819" y="5142639"/>
              <a:ext cx="65824" cy="119111"/>
            </a:xfrm>
            <a:custGeom>
              <a:avLst/>
              <a:gdLst>
                <a:gd name="T0" fmla="*/ 35 w 35"/>
                <a:gd name="T1" fmla="*/ 84 h 84"/>
                <a:gd name="T2" fmla="*/ 22 w 35"/>
                <a:gd name="T3" fmla="*/ 84 h 84"/>
                <a:gd name="T4" fmla="*/ 22 w 35"/>
                <a:gd name="T5" fmla="*/ 25 h 84"/>
                <a:gd name="T6" fmla="*/ 11 w 35"/>
                <a:gd name="T7" fmla="*/ 33 h 84"/>
                <a:gd name="T8" fmla="*/ 0 w 35"/>
                <a:gd name="T9" fmla="*/ 36 h 84"/>
                <a:gd name="T10" fmla="*/ 0 w 35"/>
                <a:gd name="T11" fmla="*/ 22 h 84"/>
                <a:gd name="T12" fmla="*/ 5 w 35"/>
                <a:gd name="T13" fmla="*/ 19 h 84"/>
                <a:gd name="T14" fmla="*/ 13 w 35"/>
                <a:gd name="T15" fmla="*/ 14 h 84"/>
                <a:gd name="T16" fmla="*/ 19 w 35"/>
                <a:gd name="T17" fmla="*/ 8 h 84"/>
                <a:gd name="T18" fmla="*/ 24 w 35"/>
                <a:gd name="T19" fmla="*/ 0 h 84"/>
                <a:gd name="T20" fmla="*/ 35 w 35"/>
                <a:gd name="T21" fmla="*/ 0 h 84"/>
                <a:gd name="T22" fmla="*/ 35 w 35"/>
                <a:gd name="T23" fmla="*/ 84 h 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84"/>
                <a:gd name="T38" fmla="*/ 35 w 35"/>
                <a:gd name="T39" fmla="*/ 84 h 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84">
                  <a:moveTo>
                    <a:pt x="35" y="84"/>
                  </a:moveTo>
                  <a:lnTo>
                    <a:pt x="22" y="84"/>
                  </a:lnTo>
                  <a:lnTo>
                    <a:pt x="22" y="25"/>
                  </a:lnTo>
                  <a:lnTo>
                    <a:pt x="11" y="33"/>
                  </a:lnTo>
                  <a:lnTo>
                    <a:pt x="0" y="36"/>
                  </a:lnTo>
                  <a:lnTo>
                    <a:pt x="0" y="22"/>
                  </a:lnTo>
                  <a:lnTo>
                    <a:pt x="5" y="19"/>
                  </a:lnTo>
                  <a:lnTo>
                    <a:pt x="13" y="14"/>
                  </a:lnTo>
                  <a:lnTo>
                    <a:pt x="19" y="8"/>
                  </a:lnTo>
                  <a:lnTo>
                    <a:pt x="24" y="0"/>
                  </a:lnTo>
                  <a:lnTo>
                    <a:pt x="35" y="0"/>
                  </a:lnTo>
                  <a:lnTo>
                    <a:pt x="35" y="8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45" name="Freeform 280"/>
            <p:cNvSpPr>
              <a:spLocks/>
            </p:cNvSpPr>
            <p:nvPr/>
          </p:nvSpPr>
          <p:spPr bwMode="auto">
            <a:xfrm>
              <a:off x="5967660" y="5142639"/>
              <a:ext cx="101557" cy="119111"/>
            </a:xfrm>
            <a:custGeom>
              <a:avLst/>
              <a:gdLst>
                <a:gd name="T0" fmla="*/ 54 w 54"/>
                <a:gd name="T1" fmla="*/ 68 h 84"/>
                <a:gd name="T2" fmla="*/ 54 w 54"/>
                <a:gd name="T3" fmla="*/ 84 h 84"/>
                <a:gd name="T4" fmla="*/ 0 w 54"/>
                <a:gd name="T5" fmla="*/ 84 h 84"/>
                <a:gd name="T6" fmla="*/ 0 w 54"/>
                <a:gd name="T7" fmla="*/ 76 h 84"/>
                <a:gd name="T8" fmla="*/ 5 w 54"/>
                <a:gd name="T9" fmla="*/ 68 h 84"/>
                <a:gd name="T10" fmla="*/ 11 w 54"/>
                <a:gd name="T11" fmla="*/ 60 h 84"/>
                <a:gd name="T12" fmla="*/ 22 w 54"/>
                <a:gd name="T13" fmla="*/ 49 h 84"/>
                <a:gd name="T14" fmla="*/ 30 w 54"/>
                <a:gd name="T15" fmla="*/ 41 h 84"/>
                <a:gd name="T16" fmla="*/ 35 w 54"/>
                <a:gd name="T17" fmla="*/ 36 h 84"/>
                <a:gd name="T18" fmla="*/ 38 w 54"/>
                <a:gd name="T19" fmla="*/ 30 h 84"/>
                <a:gd name="T20" fmla="*/ 38 w 54"/>
                <a:gd name="T21" fmla="*/ 25 h 84"/>
                <a:gd name="T22" fmla="*/ 38 w 54"/>
                <a:gd name="T23" fmla="*/ 22 h 84"/>
                <a:gd name="T24" fmla="*/ 35 w 54"/>
                <a:gd name="T25" fmla="*/ 17 h 84"/>
                <a:gd name="T26" fmla="*/ 33 w 54"/>
                <a:gd name="T27" fmla="*/ 17 h 84"/>
                <a:gd name="T28" fmla="*/ 27 w 54"/>
                <a:gd name="T29" fmla="*/ 14 h 84"/>
                <a:gd name="T30" fmla="*/ 24 w 54"/>
                <a:gd name="T31" fmla="*/ 17 h 84"/>
                <a:gd name="T32" fmla="*/ 19 w 54"/>
                <a:gd name="T33" fmla="*/ 17 h 84"/>
                <a:gd name="T34" fmla="*/ 19 w 54"/>
                <a:gd name="T35" fmla="*/ 22 h 84"/>
                <a:gd name="T36" fmla="*/ 16 w 54"/>
                <a:gd name="T37" fmla="*/ 27 h 84"/>
                <a:gd name="T38" fmla="*/ 0 w 54"/>
                <a:gd name="T39" fmla="*/ 25 h 84"/>
                <a:gd name="T40" fmla="*/ 3 w 54"/>
                <a:gd name="T41" fmla="*/ 14 h 84"/>
                <a:gd name="T42" fmla="*/ 11 w 54"/>
                <a:gd name="T43" fmla="*/ 8 h 84"/>
                <a:gd name="T44" fmla="*/ 19 w 54"/>
                <a:gd name="T45" fmla="*/ 3 h 84"/>
                <a:gd name="T46" fmla="*/ 30 w 54"/>
                <a:gd name="T47" fmla="*/ 0 h 84"/>
                <a:gd name="T48" fmla="*/ 41 w 54"/>
                <a:gd name="T49" fmla="*/ 3 h 84"/>
                <a:gd name="T50" fmla="*/ 49 w 54"/>
                <a:gd name="T51" fmla="*/ 8 h 84"/>
                <a:gd name="T52" fmla="*/ 54 w 54"/>
                <a:gd name="T53" fmla="*/ 17 h 84"/>
                <a:gd name="T54" fmla="*/ 54 w 54"/>
                <a:gd name="T55" fmla="*/ 25 h 84"/>
                <a:gd name="T56" fmla="*/ 54 w 54"/>
                <a:gd name="T57" fmla="*/ 30 h 84"/>
                <a:gd name="T58" fmla="*/ 54 w 54"/>
                <a:gd name="T59" fmla="*/ 36 h 84"/>
                <a:gd name="T60" fmla="*/ 52 w 54"/>
                <a:gd name="T61" fmla="*/ 41 h 84"/>
                <a:gd name="T62" fmla="*/ 46 w 54"/>
                <a:gd name="T63" fmla="*/ 46 h 84"/>
                <a:gd name="T64" fmla="*/ 43 w 54"/>
                <a:gd name="T65" fmla="*/ 49 h 84"/>
                <a:gd name="T66" fmla="*/ 35 w 54"/>
                <a:gd name="T67" fmla="*/ 55 h 84"/>
                <a:gd name="T68" fmla="*/ 30 w 54"/>
                <a:gd name="T69" fmla="*/ 63 h 84"/>
                <a:gd name="T70" fmla="*/ 27 w 54"/>
                <a:gd name="T71" fmla="*/ 65 h 84"/>
                <a:gd name="T72" fmla="*/ 24 w 54"/>
                <a:gd name="T73" fmla="*/ 68 h 84"/>
                <a:gd name="T74" fmla="*/ 24 w 54"/>
                <a:gd name="T75" fmla="*/ 68 h 84"/>
                <a:gd name="T76" fmla="*/ 54 w 54"/>
                <a:gd name="T77" fmla="*/ 68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4"/>
                <a:gd name="T118" fmla="*/ 0 h 84"/>
                <a:gd name="T119" fmla="*/ 54 w 54"/>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4" h="84">
                  <a:moveTo>
                    <a:pt x="54" y="68"/>
                  </a:moveTo>
                  <a:lnTo>
                    <a:pt x="54" y="84"/>
                  </a:lnTo>
                  <a:lnTo>
                    <a:pt x="0" y="84"/>
                  </a:lnTo>
                  <a:lnTo>
                    <a:pt x="0" y="76"/>
                  </a:lnTo>
                  <a:lnTo>
                    <a:pt x="5" y="68"/>
                  </a:lnTo>
                  <a:lnTo>
                    <a:pt x="11" y="60"/>
                  </a:lnTo>
                  <a:lnTo>
                    <a:pt x="22" y="49"/>
                  </a:lnTo>
                  <a:lnTo>
                    <a:pt x="30" y="41"/>
                  </a:lnTo>
                  <a:lnTo>
                    <a:pt x="35" y="36"/>
                  </a:lnTo>
                  <a:lnTo>
                    <a:pt x="38" y="30"/>
                  </a:lnTo>
                  <a:lnTo>
                    <a:pt x="38" y="25"/>
                  </a:lnTo>
                  <a:lnTo>
                    <a:pt x="38" y="22"/>
                  </a:lnTo>
                  <a:lnTo>
                    <a:pt x="35" y="17"/>
                  </a:lnTo>
                  <a:lnTo>
                    <a:pt x="33" y="17"/>
                  </a:lnTo>
                  <a:lnTo>
                    <a:pt x="27" y="14"/>
                  </a:lnTo>
                  <a:lnTo>
                    <a:pt x="24" y="17"/>
                  </a:lnTo>
                  <a:lnTo>
                    <a:pt x="19" y="17"/>
                  </a:lnTo>
                  <a:lnTo>
                    <a:pt x="19" y="22"/>
                  </a:lnTo>
                  <a:lnTo>
                    <a:pt x="16" y="27"/>
                  </a:lnTo>
                  <a:lnTo>
                    <a:pt x="0" y="25"/>
                  </a:lnTo>
                  <a:lnTo>
                    <a:pt x="3" y="14"/>
                  </a:lnTo>
                  <a:lnTo>
                    <a:pt x="11" y="8"/>
                  </a:lnTo>
                  <a:lnTo>
                    <a:pt x="19" y="3"/>
                  </a:lnTo>
                  <a:lnTo>
                    <a:pt x="30" y="0"/>
                  </a:lnTo>
                  <a:lnTo>
                    <a:pt x="41" y="3"/>
                  </a:lnTo>
                  <a:lnTo>
                    <a:pt x="49" y="8"/>
                  </a:lnTo>
                  <a:lnTo>
                    <a:pt x="54" y="17"/>
                  </a:lnTo>
                  <a:lnTo>
                    <a:pt x="54" y="25"/>
                  </a:lnTo>
                  <a:lnTo>
                    <a:pt x="54" y="30"/>
                  </a:lnTo>
                  <a:lnTo>
                    <a:pt x="54" y="36"/>
                  </a:lnTo>
                  <a:lnTo>
                    <a:pt x="52" y="41"/>
                  </a:lnTo>
                  <a:lnTo>
                    <a:pt x="46" y="46"/>
                  </a:lnTo>
                  <a:lnTo>
                    <a:pt x="43" y="49"/>
                  </a:lnTo>
                  <a:lnTo>
                    <a:pt x="35" y="55"/>
                  </a:lnTo>
                  <a:lnTo>
                    <a:pt x="30" y="63"/>
                  </a:lnTo>
                  <a:lnTo>
                    <a:pt x="27" y="65"/>
                  </a:lnTo>
                  <a:lnTo>
                    <a:pt x="24" y="68"/>
                  </a:lnTo>
                  <a:lnTo>
                    <a:pt x="54" y="6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46" name="Freeform 281"/>
            <p:cNvSpPr>
              <a:spLocks noEditPoints="1"/>
            </p:cNvSpPr>
            <p:nvPr/>
          </p:nvSpPr>
          <p:spPr bwMode="auto">
            <a:xfrm>
              <a:off x="6089904" y="5142639"/>
              <a:ext cx="103437" cy="119111"/>
            </a:xfrm>
            <a:custGeom>
              <a:avLst/>
              <a:gdLst>
                <a:gd name="T0" fmla="*/ 28 w 55"/>
                <a:gd name="T1" fmla="*/ 0 h 84"/>
                <a:gd name="T2" fmla="*/ 38 w 55"/>
                <a:gd name="T3" fmla="*/ 3 h 84"/>
                <a:gd name="T4" fmla="*/ 47 w 55"/>
                <a:gd name="T5" fmla="*/ 11 h 84"/>
                <a:gd name="T6" fmla="*/ 52 w 55"/>
                <a:gd name="T7" fmla="*/ 17 h 84"/>
                <a:gd name="T8" fmla="*/ 55 w 55"/>
                <a:gd name="T9" fmla="*/ 25 h 84"/>
                <a:gd name="T10" fmla="*/ 55 w 55"/>
                <a:gd name="T11" fmla="*/ 33 h 84"/>
                <a:gd name="T12" fmla="*/ 55 w 55"/>
                <a:gd name="T13" fmla="*/ 44 h 84"/>
                <a:gd name="T14" fmla="*/ 55 w 55"/>
                <a:gd name="T15" fmla="*/ 55 h 84"/>
                <a:gd name="T16" fmla="*/ 55 w 55"/>
                <a:gd name="T17" fmla="*/ 63 h 84"/>
                <a:gd name="T18" fmla="*/ 52 w 55"/>
                <a:gd name="T19" fmla="*/ 71 h 84"/>
                <a:gd name="T20" fmla="*/ 47 w 55"/>
                <a:gd name="T21" fmla="*/ 76 h 84"/>
                <a:gd name="T22" fmla="*/ 38 w 55"/>
                <a:gd name="T23" fmla="*/ 84 h 84"/>
                <a:gd name="T24" fmla="*/ 28 w 55"/>
                <a:gd name="T25" fmla="*/ 84 h 84"/>
                <a:gd name="T26" fmla="*/ 17 w 55"/>
                <a:gd name="T27" fmla="*/ 82 h 84"/>
                <a:gd name="T28" fmla="*/ 8 w 55"/>
                <a:gd name="T29" fmla="*/ 76 h 84"/>
                <a:gd name="T30" fmla="*/ 3 w 55"/>
                <a:gd name="T31" fmla="*/ 63 h 84"/>
                <a:gd name="T32" fmla="*/ 0 w 55"/>
                <a:gd name="T33" fmla="*/ 44 h 84"/>
                <a:gd name="T34" fmla="*/ 3 w 55"/>
                <a:gd name="T35" fmla="*/ 33 h 84"/>
                <a:gd name="T36" fmla="*/ 3 w 55"/>
                <a:gd name="T37" fmla="*/ 22 h 84"/>
                <a:gd name="T38" fmla="*/ 6 w 55"/>
                <a:gd name="T39" fmla="*/ 17 h 84"/>
                <a:gd name="T40" fmla="*/ 8 w 55"/>
                <a:gd name="T41" fmla="*/ 11 h 84"/>
                <a:gd name="T42" fmla="*/ 17 w 55"/>
                <a:gd name="T43" fmla="*/ 3 h 84"/>
                <a:gd name="T44" fmla="*/ 28 w 55"/>
                <a:gd name="T45" fmla="*/ 0 h 84"/>
                <a:gd name="T46" fmla="*/ 28 w 55"/>
                <a:gd name="T47" fmla="*/ 14 h 84"/>
                <a:gd name="T48" fmla="*/ 25 w 55"/>
                <a:gd name="T49" fmla="*/ 14 h 84"/>
                <a:gd name="T50" fmla="*/ 22 w 55"/>
                <a:gd name="T51" fmla="*/ 17 h 84"/>
                <a:gd name="T52" fmla="*/ 22 w 55"/>
                <a:gd name="T53" fmla="*/ 19 h 84"/>
                <a:gd name="T54" fmla="*/ 19 w 55"/>
                <a:gd name="T55" fmla="*/ 22 h 84"/>
                <a:gd name="T56" fmla="*/ 19 w 55"/>
                <a:gd name="T57" fmla="*/ 30 h 84"/>
                <a:gd name="T58" fmla="*/ 19 w 55"/>
                <a:gd name="T59" fmla="*/ 44 h 84"/>
                <a:gd name="T60" fmla="*/ 19 w 55"/>
                <a:gd name="T61" fmla="*/ 55 h 84"/>
                <a:gd name="T62" fmla="*/ 19 w 55"/>
                <a:gd name="T63" fmla="*/ 63 h 84"/>
                <a:gd name="T64" fmla="*/ 22 w 55"/>
                <a:gd name="T65" fmla="*/ 68 h 84"/>
                <a:gd name="T66" fmla="*/ 22 w 55"/>
                <a:gd name="T67" fmla="*/ 71 h 84"/>
                <a:gd name="T68" fmla="*/ 25 w 55"/>
                <a:gd name="T69" fmla="*/ 71 h 84"/>
                <a:gd name="T70" fmla="*/ 28 w 55"/>
                <a:gd name="T71" fmla="*/ 71 h 84"/>
                <a:gd name="T72" fmla="*/ 30 w 55"/>
                <a:gd name="T73" fmla="*/ 71 h 84"/>
                <a:gd name="T74" fmla="*/ 33 w 55"/>
                <a:gd name="T75" fmla="*/ 71 h 84"/>
                <a:gd name="T76" fmla="*/ 36 w 55"/>
                <a:gd name="T77" fmla="*/ 68 h 84"/>
                <a:gd name="T78" fmla="*/ 38 w 55"/>
                <a:gd name="T79" fmla="*/ 63 h 84"/>
                <a:gd name="T80" fmla="*/ 38 w 55"/>
                <a:gd name="T81" fmla="*/ 55 h 84"/>
                <a:gd name="T82" fmla="*/ 38 w 55"/>
                <a:gd name="T83" fmla="*/ 44 h 84"/>
                <a:gd name="T84" fmla="*/ 38 w 55"/>
                <a:gd name="T85" fmla="*/ 30 h 84"/>
                <a:gd name="T86" fmla="*/ 38 w 55"/>
                <a:gd name="T87" fmla="*/ 25 h 84"/>
                <a:gd name="T88" fmla="*/ 36 w 55"/>
                <a:gd name="T89" fmla="*/ 19 h 84"/>
                <a:gd name="T90" fmla="*/ 33 w 55"/>
                <a:gd name="T91" fmla="*/ 17 h 84"/>
                <a:gd name="T92" fmla="*/ 30 w 55"/>
                <a:gd name="T93" fmla="*/ 14 h 84"/>
                <a:gd name="T94" fmla="*/ 28 w 55"/>
                <a:gd name="T95" fmla="*/ 14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4"/>
                <a:gd name="T146" fmla="*/ 55 w 55"/>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4">
                  <a:moveTo>
                    <a:pt x="28" y="0"/>
                  </a:moveTo>
                  <a:lnTo>
                    <a:pt x="38" y="3"/>
                  </a:lnTo>
                  <a:lnTo>
                    <a:pt x="47" y="11"/>
                  </a:lnTo>
                  <a:lnTo>
                    <a:pt x="52" y="17"/>
                  </a:lnTo>
                  <a:lnTo>
                    <a:pt x="55" y="25"/>
                  </a:lnTo>
                  <a:lnTo>
                    <a:pt x="55" y="33"/>
                  </a:lnTo>
                  <a:lnTo>
                    <a:pt x="55" y="44"/>
                  </a:lnTo>
                  <a:lnTo>
                    <a:pt x="55" y="55"/>
                  </a:lnTo>
                  <a:lnTo>
                    <a:pt x="55" y="63"/>
                  </a:lnTo>
                  <a:lnTo>
                    <a:pt x="52" y="71"/>
                  </a:lnTo>
                  <a:lnTo>
                    <a:pt x="47" y="76"/>
                  </a:lnTo>
                  <a:lnTo>
                    <a:pt x="38" y="84"/>
                  </a:lnTo>
                  <a:lnTo>
                    <a:pt x="28" y="84"/>
                  </a:lnTo>
                  <a:lnTo>
                    <a:pt x="17" y="82"/>
                  </a:lnTo>
                  <a:lnTo>
                    <a:pt x="8" y="76"/>
                  </a:lnTo>
                  <a:lnTo>
                    <a:pt x="3" y="63"/>
                  </a:lnTo>
                  <a:lnTo>
                    <a:pt x="0" y="44"/>
                  </a:lnTo>
                  <a:lnTo>
                    <a:pt x="3" y="33"/>
                  </a:lnTo>
                  <a:lnTo>
                    <a:pt x="3" y="22"/>
                  </a:lnTo>
                  <a:lnTo>
                    <a:pt x="6" y="17"/>
                  </a:lnTo>
                  <a:lnTo>
                    <a:pt x="8" y="11"/>
                  </a:lnTo>
                  <a:lnTo>
                    <a:pt x="17" y="3"/>
                  </a:lnTo>
                  <a:lnTo>
                    <a:pt x="28" y="0"/>
                  </a:lnTo>
                  <a:close/>
                  <a:moveTo>
                    <a:pt x="28" y="14"/>
                  </a:moveTo>
                  <a:lnTo>
                    <a:pt x="25" y="14"/>
                  </a:lnTo>
                  <a:lnTo>
                    <a:pt x="22" y="17"/>
                  </a:lnTo>
                  <a:lnTo>
                    <a:pt x="22" y="19"/>
                  </a:lnTo>
                  <a:lnTo>
                    <a:pt x="19" y="22"/>
                  </a:lnTo>
                  <a:lnTo>
                    <a:pt x="19" y="30"/>
                  </a:lnTo>
                  <a:lnTo>
                    <a:pt x="19" y="44"/>
                  </a:lnTo>
                  <a:lnTo>
                    <a:pt x="19" y="55"/>
                  </a:lnTo>
                  <a:lnTo>
                    <a:pt x="19" y="63"/>
                  </a:lnTo>
                  <a:lnTo>
                    <a:pt x="22" y="68"/>
                  </a:lnTo>
                  <a:lnTo>
                    <a:pt x="22" y="71"/>
                  </a:lnTo>
                  <a:lnTo>
                    <a:pt x="25" y="71"/>
                  </a:lnTo>
                  <a:lnTo>
                    <a:pt x="28" y="71"/>
                  </a:lnTo>
                  <a:lnTo>
                    <a:pt x="30" y="71"/>
                  </a:lnTo>
                  <a:lnTo>
                    <a:pt x="33" y="71"/>
                  </a:lnTo>
                  <a:lnTo>
                    <a:pt x="36" y="68"/>
                  </a:lnTo>
                  <a:lnTo>
                    <a:pt x="38" y="63"/>
                  </a:lnTo>
                  <a:lnTo>
                    <a:pt x="38" y="55"/>
                  </a:lnTo>
                  <a:lnTo>
                    <a:pt x="38" y="44"/>
                  </a:lnTo>
                  <a:lnTo>
                    <a:pt x="38" y="30"/>
                  </a:lnTo>
                  <a:lnTo>
                    <a:pt x="38" y="25"/>
                  </a:lnTo>
                  <a:lnTo>
                    <a:pt x="36" y="19"/>
                  </a:lnTo>
                  <a:lnTo>
                    <a:pt x="33" y="17"/>
                  </a:lnTo>
                  <a:lnTo>
                    <a:pt x="30" y="14"/>
                  </a:lnTo>
                  <a:lnTo>
                    <a:pt x="28" y="1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47" name="Freeform 282"/>
            <p:cNvSpPr>
              <a:spLocks/>
            </p:cNvSpPr>
            <p:nvPr/>
          </p:nvSpPr>
          <p:spPr bwMode="auto">
            <a:xfrm>
              <a:off x="2085934" y="3422619"/>
              <a:ext cx="112841" cy="77989"/>
            </a:xfrm>
            <a:custGeom>
              <a:avLst/>
              <a:gdLst>
                <a:gd name="T0" fmla="*/ 60 w 60"/>
                <a:gd name="T1" fmla="*/ 0 h 55"/>
                <a:gd name="T2" fmla="*/ 60 w 60"/>
                <a:gd name="T3" fmla="*/ 17 h 55"/>
                <a:gd name="T4" fmla="*/ 30 w 60"/>
                <a:gd name="T5" fmla="*/ 17 h 55"/>
                <a:gd name="T6" fmla="*/ 22 w 60"/>
                <a:gd name="T7" fmla="*/ 17 h 55"/>
                <a:gd name="T8" fmla="*/ 16 w 60"/>
                <a:gd name="T9" fmla="*/ 17 h 55"/>
                <a:gd name="T10" fmla="*/ 14 w 60"/>
                <a:gd name="T11" fmla="*/ 17 h 55"/>
                <a:gd name="T12" fmla="*/ 14 w 60"/>
                <a:gd name="T13" fmla="*/ 19 h 55"/>
                <a:gd name="T14" fmla="*/ 11 w 60"/>
                <a:gd name="T15" fmla="*/ 22 h 55"/>
                <a:gd name="T16" fmla="*/ 11 w 60"/>
                <a:gd name="T17" fmla="*/ 25 h 55"/>
                <a:gd name="T18" fmla="*/ 11 w 60"/>
                <a:gd name="T19" fmla="*/ 30 h 55"/>
                <a:gd name="T20" fmla="*/ 14 w 60"/>
                <a:gd name="T21" fmla="*/ 33 h 55"/>
                <a:gd name="T22" fmla="*/ 16 w 60"/>
                <a:gd name="T23" fmla="*/ 36 h 55"/>
                <a:gd name="T24" fmla="*/ 19 w 60"/>
                <a:gd name="T25" fmla="*/ 38 h 55"/>
                <a:gd name="T26" fmla="*/ 25 w 60"/>
                <a:gd name="T27" fmla="*/ 38 h 55"/>
                <a:gd name="T28" fmla="*/ 33 w 60"/>
                <a:gd name="T29" fmla="*/ 38 h 55"/>
                <a:gd name="T30" fmla="*/ 60 w 60"/>
                <a:gd name="T31" fmla="*/ 38 h 55"/>
                <a:gd name="T32" fmla="*/ 60 w 60"/>
                <a:gd name="T33" fmla="*/ 55 h 55"/>
                <a:gd name="T34" fmla="*/ 0 w 60"/>
                <a:gd name="T35" fmla="*/ 55 h 55"/>
                <a:gd name="T36" fmla="*/ 0 w 60"/>
                <a:gd name="T37" fmla="*/ 41 h 55"/>
                <a:gd name="T38" fmla="*/ 8 w 60"/>
                <a:gd name="T39" fmla="*/ 41 h 55"/>
                <a:gd name="T40" fmla="*/ 5 w 60"/>
                <a:gd name="T41" fmla="*/ 36 h 55"/>
                <a:gd name="T42" fmla="*/ 3 w 60"/>
                <a:gd name="T43" fmla="*/ 30 h 55"/>
                <a:gd name="T44" fmla="*/ 0 w 60"/>
                <a:gd name="T45" fmla="*/ 25 h 55"/>
                <a:gd name="T46" fmla="*/ 0 w 60"/>
                <a:gd name="T47" fmla="*/ 19 h 55"/>
                <a:gd name="T48" fmla="*/ 0 w 60"/>
                <a:gd name="T49" fmla="*/ 14 h 55"/>
                <a:gd name="T50" fmla="*/ 0 w 60"/>
                <a:gd name="T51" fmla="*/ 11 h 55"/>
                <a:gd name="T52" fmla="*/ 3 w 60"/>
                <a:gd name="T53" fmla="*/ 6 h 55"/>
                <a:gd name="T54" fmla="*/ 5 w 60"/>
                <a:gd name="T55" fmla="*/ 3 h 55"/>
                <a:gd name="T56" fmla="*/ 8 w 60"/>
                <a:gd name="T57" fmla="*/ 0 h 55"/>
                <a:gd name="T58" fmla="*/ 14 w 60"/>
                <a:gd name="T59" fmla="*/ 0 h 55"/>
                <a:gd name="T60" fmla="*/ 16 w 60"/>
                <a:gd name="T61" fmla="*/ 0 h 55"/>
                <a:gd name="T62" fmla="*/ 25 w 60"/>
                <a:gd name="T63" fmla="*/ 0 h 55"/>
                <a:gd name="T64" fmla="*/ 60 w 60"/>
                <a:gd name="T65" fmla="*/ 0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0"/>
                <a:gd name="T100" fmla="*/ 0 h 55"/>
                <a:gd name="T101" fmla="*/ 60 w 60"/>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0" h="55">
                  <a:moveTo>
                    <a:pt x="60" y="0"/>
                  </a:moveTo>
                  <a:lnTo>
                    <a:pt x="60" y="17"/>
                  </a:lnTo>
                  <a:lnTo>
                    <a:pt x="30" y="17"/>
                  </a:lnTo>
                  <a:lnTo>
                    <a:pt x="22" y="17"/>
                  </a:lnTo>
                  <a:lnTo>
                    <a:pt x="16" y="17"/>
                  </a:lnTo>
                  <a:lnTo>
                    <a:pt x="14" y="17"/>
                  </a:lnTo>
                  <a:lnTo>
                    <a:pt x="14" y="19"/>
                  </a:lnTo>
                  <a:lnTo>
                    <a:pt x="11" y="22"/>
                  </a:lnTo>
                  <a:lnTo>
                    <a:pt x="11" y="25"/>
                  </a:lnTo>
                  <a:lnTo>
                    <a:pt x="11" y="30"/>
                  </a:lnTo>
                  <a:lnTo>
                    <a:pt x="14" y="33"/>
                  </a:lnTo>
                  <a:lnTo>
                    <a:pt x="16" y="36"/>
                  </a:lnTo>
                  <a:lnTo>
                    <a:pt x="19" y="38"/>
                  </a:lnTo>
                  <a:lnTo>
                    <a:pt x="25" y="38"/>
                  </a:lnTo>
                  <a:lnTo>
                    <a:pt x="33" y="38"/>
                  </a:lnTo>
                  <a:lnTo>
                    <a:pt x="60" y="38"/>
                  </a:lnTo>
                  <a:lnTo>
                    <a:pt x="60" y="55"/>
                  </a:lnTo>
                  <a:lnTo>
                    <a:pt x="0" y="55"/>
                  </a:lnTo>
                  <a:lnTo>
                    <a:pt x="0" y="41"/>
                  </a:lnTo>
                  <a:lnTo>
                    <a:pt x="8" y="41"/>
                  </a:lnTo>
                  <a:lnTo>
                    <a:pt x="5" y="36"/>
                  </a:lnTo>
                  <a:lnTo>
                    <a:pt x="3" y="30"/>
                  </a:lnTo>
                  <a:lnTo>
                    <a:pt x="0" y="25"/>
                  </a:lnTo>
                  <a:lnTo>
                    <a:pt x="0" y="19"/>
                  </a:lnTo>
                  <a:lnTo>
                    <a:pt x="0" y="14"/>
                  </a:lnTo>
                  <a:lnTo>
                    <a:pt x="0" y="11"/>
                  </a:lnTo>
                  <a:lnTo>
                    <a:pt x="3" y="6"/>
                  </a:lnTo>
                  <a:lnTo>
                    <a:pt x="5" y="3"/>
                  </a:lnTo>
                  <a:lnTo>
                    <a:pt x="8" y="0"/>
                  </a:lnTo>
                  <a:lnTo>
                    <a:pt x="14" y="0"/>
                  </a:lnTo>
                  <a:lnTo>
                    <a:pt x="16" y="0"/>
                  </a:lnTo>
                  <a:lnTo>
                    <a:pt x="25" y="0"/>
                  </a:lnTo>
                  <a:lnTo>
                    <a:pt x="6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48" name="Freeform 283"/>
            <p:cNvSpPr>
              <a:spLocks noEditPoints="1"/>
            </p:cNvSpPr>
            <p:nvPr/>
          </p:nvSpPr>
          <p:spPr bwMode="auto">
            <a:xfrm>
              <a:off x="2085934" y="3280820"/>
              <a:ext cx="118483" cy="76571"/>
            </a:xfrm>
            <a:custGeom>
              <a:avLst/>
              <a:gdLst>
                <a:gd name="T0" fmla="*/ 41 w 63"/>
                <a:gd name="T1" fmla="*/ 16 h 54"/>
                <a:gd name="T2" fmla="*/ 44 w 63"/>
                <a:gd name="T3" fmla="*/ 0 h 54"/>
                <a:gd name="T4" fmla="*/ 52 w 63"/>
                <a:gd name="T5" fmla="*/ 2 h 54"/>
                <a:gd name="T6" fmla="*/ 57 w 63"/>
                <a:gd name="T7" fmla="*/ 8 h 54"/>
                <a:gd name="T8" fmla="*/ 60 w 63"/>
                <a:gd name="T9" fmla="*/ 16 h 54"/>
                <a:gd name="T10" fmla="*/ 63 w 63"/>
                <a:gd name="T11" fmla="*/ 27 h 54"/>
                <a:gd name="T12" fmla="*/ 60 w 63"/>
                <a:gd name="T13" fmla="*/ 32 h 54"/>
                <a:gd name="T14" fmla="*/ 60 w 63"/>
                <a:gd name="T15" fmla="*/ 41 h 54"/>
                <a:gd name="T16" fmla="*/ 57 w 63"/>
                <a:gd name="T17" fmla="*/ 46 h 54"/>
                <a:gd name="T18" fmla="*/ 52 w 63"/>
                <a:gd name="T19" fmla="*/ 49 h 54"/>
                <a:gd name="T20" fmla="*/ 44 w 63"/>
                <a:gd name="T21" fmla="*/ 54 h 54"/>
                <a:gd name="T22" fmla="*/ 30 w 63"/>
                <a:gd name="T23" fmla="*/ 54 h 54"/>
                <a:gd name="T24" fmla="*/ 19 w 63"/>
                <a:gd name="T25" fmla="*/ 54 h 54"/>
                <a:gd name="T26" fmla="*/ 8 w 63"/>
                <a:gd name="T27" fmla="*/ 49 h 54"/>
                <a:gd name="T28" fmla="*/ 3 w 63"/>
                <a:gd name="T29" fmla="*/ 38 h 54"/>
                <a:gd name="T30" fmla="*/ 0 w 63"/>
                <a:gd name="T31" fmla="*/ 27 h 54"/>
                <a:gd name="T32" fmla="*/ 3 w 63"/>
                <a:gd name="T33" fmla="*/ 16 h 54"/>
                <a:gd name="T34" fmla="*/ 8 w 63"/>
                <a:gd name="T35" fmla="*/ 5 h 54"/>
                <a:gd name="T36" fmla="*/ 19 w 63"/>
                <a:gd name="T37" fmla="*/ 0 h 54"/>
                <a:gd name="T38" fmla="*/ 35 w 63"/>
                <a:gd name="T39" fmla="*/ 0 h 54"/>
                <a:gd name="T40" fmla="*/ 35 w 63"/>
                <a:gd name="T41" fmla="*/ 38 h 54"/>
                <a:gd name="T42" fmla="*/ 41 w 63"/>
                <a:gd name="T43" fmla="*/ 38 h 54"/>
                <a:gd name="T44" fmla="*/ 46 w 63"/>
                <a:gd name="T45" fmla="*/ 35 h 54"/>
                <a:gd name="T46" fmla="*/ 49 w 63"/>
                <a:gd name="T47" fmla="*/ 30 h 54"/>
                <a:gd name="T48" fmla="*/ 49 w 63"/>
                <a:gd name="T49" fmla="*/ 27 h 54"/>
                <a:gd name="T50" fmla="*/ 49 w 63"/>
                <a:gd name="T51" fmla="*/ 21 h 54"/>
                <a:gd name="T52" fmla="*/ 49 w 63"/>
                <a:gd name="T53" fmla="*/ 19 h 54"/>
                <a:gd name="T54" fmla="*/ 46 w 63"/>
                <a:gd name="T55" fmla="*/ 16 h 54"/>
                <a:gd name="T56" fmla="*/ 41 w 63"/>
                <a:gd name="T57" fmla="*/ 16 h 54"/>
                <a:gd name="T58" fmla="*/ 25 w 63"/>
                <a:gd name="T59" fmla="*/ 13 h 54"/>
                <a:gd name="T60" fmla="*/ 19 w 63"/>
                <a:gd name="T61" fmla="*/ 16 h 54"/>
                <a:gd name="T62" fmla="*/ 16 w 63"/>
                <a:gd name="T63" fmla="*/ 19 h 54"/>
                <a:gd name="T64" fmla="*/ 14 w 63"/>
                <a:gd name="T65" fmla="*/ 21 h 54"/>
                <a:gd name="T66" fmla="*/ 11 w 63"/>
                <a:gd name="T67" fmla="*/ 27 h 54"/>
                <a:gd name="T68" fmla="*/ 14 w 63"/>
                <a:gd name="T69" fmla="*/ 32 h 54"/>
                <a:gd name="T70" fmla="*/ 16 w 63"/>
                <a:gd name="T71" fmla="*/ 35 h 54"/>
                <a:gd name="T72" fmla="*/ 19 w 63"/>
                <a:gd name="T73" fmla="*/ 38 h 54"/>
                <a:gd name="T74" fmla="*/ 25 w 63"/>
                <a:gd name="T75" fmla="*/ 38 h 54"/>
                <a:gd name="T76" fmla="*/ 25 w 63"/>
                <a:gd name="T77" fmla="*/ 13 h 5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
                <a:gd name="T118" fmla="*/ 0 h 54"/>
                <a:gd name="T119" fmla="*/ 63 w 63"/>
                <a:gd name="T120" fmla="*/ 54 h 5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 h="54">
                  <a:moveTo>
                    <a:pt x="41" y="16"/>
                  </a:moveTo>
                  <a:lnTo>
                    <a:pt x="44" y="0"/>
                  </a:lnTo>
                  <a:lnTo>
                    <a:pt x="52" y="2"/>
                  </a:lnTo>
                  <a:lnTo>
                    <a:pt x="57" y="8"/>
                  </a:lnTo>
                  <a:lnTo>
                    <a:pt x="60" y="16"/>
                  </a:lnTo>
                  <a:lnTo>
                    <a:pt x="63" y="27"/>
                  </a:lnTo>
                  <a:lnTo>
                    <a:pt x="60" y="32"/>
                  </a:lnTo>
                  <a:lnTo>
                    <a:pt x="60" y="41"/>
                  </a:lnTo>
                  <a:lnTo>
                    <a:pt x="57" y="46"/>
                  </a:lnTo>
                  <a:lnTo>
                    <a:pt x="52" y="49"/>
                  </a:lnTo>
                  <a:lnTo>
                    <a:pt x="44" y="54"/>
                  </a:lnTo>
                  <a:lnTo>
                    <a:pt x="30" y="54"/>
                  </a:lnTo>
                  <a:lnTo>
                    <a:pt x="19" y="54"/>
                  </a:lnTo>
                  <a:lnTo>
                    <a:pt x="8" y="49"/>
                  </a:lnTo>
                  <a:lnTo>
                    <a:pt x="3" y="38"/>
                  </a:lnTo>
                  <a:lnTo>
                    <a:pt x="0" y="27"/>
                  </a:lnTo>
                  <a:lnTo>
                    <a:pt x="3" y="16"/>
                  </a:lnTo>
                  <a:lnTo>
                    <a:pt x="8" y="5"/>
                  </a:lnTo>
                  <a:lnTo>
                    <a:pt x="19" y="0"/>
                  </a:lnTo>
                  <a:lnTo>
                    <a:pt x="35" y="0"/>
                  </a:lnTo>
                  <a:lnTo>
                    <a:pt x="35" y="38"/>
                  </a:lnTo>
                  <a:lnTo>
                    <a:pt x="41" y="38"/>
                  </a:lnTo>
                  <a:lnTo>
                    <a:pt x="46" y="35"/>
                  </a:lnTo>
                  <a:lnTo>
                    <a:pt x="49" y="30"/>
                  </a:lnTo>
                  <a:lnTo>
                    <a:pt x="49" y="27"/>
                  </a:lnTo>
                  <a:lnTo>
                    <a:pt x="49" y="21"/>
                  </a:lnTo>
                  <a:lnTo>
                    <a:pt x="49" y="19"/>
                  </a:lnTo>
                  <a:lnTo>
                    <a:pt x="46" y="16"/>
                  </a:lnTo>
                  <a:lnTo>
                    <a:pt x="41" y="16"/>
                  </a:lnTo>
                  <a:close/>
                  <a:moveTo>
                    <a:pt x="25" y="13"/>
                  </a:moveTo>
                  <a:lnTo>
                    <a:pt x="19" y="16"/>
                  </a:lnTo>
                  <a:lnTo>
                    <a:pt x="16" y="19"/>
                  </a:lnTo>
                  <a:lnTo>
                    <a:pt x="14" y="21"/>
                  </a:lnTo>
                  <a:lnTo>
                    <a:pt x="11" y="27"/>
                  </a:lnTo>
                  <a:lnTo>
                    <a:pt x="14" y="32"/>
                  </a:lnTo>
                  <a:lnTo>
                    <a:pt x="16" y="35"/>
                  </a:lnTo>
                  <a:lnTo>
                    <a:pt x="19" y="38"/>
                  </a:lnTo>
                  <a:lnTo>
                    <a:pt x="25" y="38"/>
                  </a:lnTo>
                  <a:lnTo>
                    <a:pt x="25" y="1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49" name="Freeform 284"/>
            <p:cNvSpPr>
              <a:spLocks/>
            </p:cNvSpPr>
            <p:nvPr/>
          </p:nvSpPr>
          <p:spPr bwMode="auto">
            <a:xfrm>
              <a:off x="2085934" y="3180143"/>
              <a:ext cx="112841" cy="80825"/>
            </a:xfrm>
            <a:custGeom>
              <a:avLst/>
              <a:gdLst>
                <a:gd name="T0" fmla="*/ 60 w 60"/>
                <a:gd name="T1" fmla="*/ 0 h 57"/>
                <a:gd name="T2" fmla="*/ 60 w 60"/>
                <a:gd name="T3" fmla="*/ 16 h 57"/>
                <a:gd name="T4" fmla="*/ 30 w 60"/>
                <a:gd name="T5" fmla="*/ 16 h 57"/>
                <a:gd name="T6" fmla="*/ 22 w 60"/>
                <a:gd name="T7" fmla="*/ 16 h 57"/>
                <a:gd name="T8" fmla="*/ 16 w 60"/>
                <a:gd name="T9" fmla="*/ 19 h 57"/>
                <a:gd name="T10" fmla="*/ 14 w 60"/>
                <a:gd name="T11" fmla="*/ 19 h 57"/>
                <a:gd name="T12" fmla="*/ 14 w 60"/>
                <a:gd name="T13" fmla="*/ 22 h 57"/>
                <a:gd name="T14" fmla="*/ 11 w 60"/>
                <a:gd name="T15" fmla="*/ 24 h 57"/>
                <a:gd name="T16" fmla="*/ 11 w 60"/>
                <a:gd name="T17" fmla="*/ 27 h 57"/>
                <a:gd name="T18" fmla="*/ 11 w 60"/>
                <a:gd name="T19" fmla="*/ 30 h 57"/>
                <a:gd name="T20" fmla="*/ 14 w 60"/>
                <a:gd name="T21" fmla="*/ 35 h 57"/>
                <a:gd name="T22" fmla="*/ 16 w 60"/>
                <a:gd name="T23" fmla="*/ 38 h 57"/>
                <a:gd name="T24" fmla="*/ 19 w 60"/>
                <a:gd name="T25" fmla="*/ 38 h 57"/>
                <a:gd name="T26" fmla="*/ 25 w 60"/>
                <a:gd name="T27" fmla="*/ 41 h 57"/>
                <a:gd name="T28" fmla="*/ 33 w 60"/>
                <a:gd name="T29" fmla="*/ 41 h 57"/>
                <a:gd name="T30" fmla="*/ 60 w 60"/>
                <a:gd name="T31" fmla="*/ 41 h 57"/>
                <a:gd name="T32" fmla="*/ 60 w 60"/>
                <a:gd name="T33" fmla="*/ 57 h 57"/>
                <a:gd name="T34" fmla="*/ 0 w 60"/>
                <a:gd name="T35" fmla="*/ 57 h 57"/>
                <a:gd name="T36" fmla="*/ 0 w 60"/>
                <a:gd name="T37" fmla="*/ 41 h 57"/>
                <a:gd name="T38" fmla="*/ 8 w 60"/>
                <a:gd name="T39" fmla="*/ 41 h 57"/>
                <a:gd name="T40" fmla="*/ 5 w 60"/>
                <a:gd name="T41" fmla="*/ 38 h 57"/>
                <a:gd name="T42" fmla="*/ 3 w 60"/>
                <a:gd name="T43" fmla="*/ 33 h 57"/>
                <a:gd name="T44" fmla="*/ 0 w 60"/>
                <a:gd name="T45" fmla="*/ 27 h 57"/>
                <a:gd name="T46" fmla="*/ 0 w 60"/>
                <a:gd name="T47" fmla="*/ 22 h 57"/>
                <a:gd name="T48" fmla="*/ 0 w 60"/>
                <a:gd name="T49" fmla="*/ 16 h 57"/>
                <a:gd name="T50" fmla="*/ 0 w 60"/>
                <a:gd name="T51" fmla="*/ 11 h 57"/>
                <a:gd name="T52" fmla="*/ 3 w 60"/>
                <a:gd name="T53" fmla="*/ 8 h 57"/>
                <a:gd name="T54" fmla="*/ 5 w 60"/>
                <a:gd name="T55" fmla="*/ 5 h 57"/>
                <a:gd name="T56" fmla="*/ 8 w 60"/>
                <a:gd name="T57" fmla="*/ 3 h 57"/>
                <a:gd name="T58" fmla="*/ 14 w 60"/>
                <a:gd name="T59" fmla="*/ 3 h 57"/>
                <a:gd name="T60" fmla="*/ 16 w 60"/>
                <a:gd name="T61" fmla="*/ 0 h 57"/>
                <a:gd name="T62" fmla="*/ 25 w 60"/>
                <a:gd name="T63" fmla="*/ 0 h 57"/>
                <a:gd name="T64" fmla="*/ 60 w 60"/>
                <a:gd name="T65" fmla="*/ 0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0"/>
                <a:gd name="T100" fmla="*/ 0 h 57"/>
                <a:gd name="T101" fmla="*/ 60 w 60"/>
                <a:gd name="T102" fmla="*/ 57 h 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0" h="57">
                  <a:moveTo>
                    <a:pt x="60" y="0"/>
                  </a:moveTo>
                  <a:lnTo>
                    <a:pt x="60" y="16"/>
                  </a:lnTo>
                  <a:lnTo>
                    <a:pt x="30" y="16"/>
                  </a:lnTo>
                  <a:lnTo>
                    <a:pt x="22" y="16"/>
                  </a:lnTo>
                  <a:lnTo>
                    <a:pt x="16" y="19"/>
                  </a:lnTo>
                  <a:lnTo>
                    <a:pt x="14" y="19"/>
                  </a:lnTo>
                  <a:lnTo>
                    <a:pt x="14" y="22"/>
                  </a:lnTo>
                  <a:lnTo>
                    <a:pt x="11" y="24"/>
                  </a:lnTo>
                  <a:lnTo>
                    <a:pt x="11" y="27"/>
                  </a:lnTo>
                  <a:lnTo>
                    <a:pt x="11" y="30"/>
                  </a:lnTo>
                  <a:lnTo>
                    <a:pt x="14" y="35"/>
                  </a:lnTo>
                  <a:lnTo>
                    <a:pt x="16" y="38"/>
                  </a:lnTo>
                  <a:lnTo>
                    <a:pt x="19" y="38"/>
                  </a:lnTo>
                  <a:lnTo>
                    <a:pt x="25" y="41"/>
                  </a:lnTo>
                  <a:lnTo>
                    <a:pt x="33" y="41"/>
                  </a:lnTo>
                  <a:lnTo>
                    <a:pt x="60" y="41"/>
                  </a:lnTo>
                  <a:lnTo>
                    <a:pt x="60" y="57"/>
                  </a:lnTo>
                  <a:lnTo>
                    <a:pt x="0" y="57"/>
                  </a:lnTo>
                  <a:lnTo>
                    <a:pt x="0" y="41"/>
                  </a:lnTo>
                  <a:lnTo>
                    <a:pt x="8" y="41"/>
                  </a:lnTo>
                  <a:lnTo>
                    <a:pt x="5" y="38"/>
                  </a:lnTo>
                  <a:lnTo>
                    <a:pt x="3" y="33"/>
                  </a:lnTo>
                  <a:lnTo>
                    <a:pt x="0" y="27"/>
                  </a:lnTo>
                  <a:lnTo>
                    <a:pt x="0" y="22"/>
                  </a:lnTo>
                  <a:lnTo>
                    <a:pt x="0" y="16"/>
                  </a:lnTo>
                  <a:lnTo>
                    <a:pt x="0" y="11"/>
                  </a:lnTo>
                  <a:lnTo>
                    <a:pt x="3" y="8"/>
                  </a:lnTo>
                  <a:lnTo>
                    <a:pt x="5" y="5"/>
                  </a:lnTo>
                  <a:lnTo>
                    <a:pt x="8" y="3"/>
                  </a:lnTo>
                  <a:lnTo>
                    <a:pt x="14" y="3"/>
                  </a:lnTo>
                  <a:lnTo>
                    <a:pt x="16" y="0"/>
                  </a:lnTo>
                  <a:lnTo>
                    <a:pt x="25" y="0"/>
                  </a:lnTo>
                  <a:lnTo>
                    <a:pt x="6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50" name="Freeform 285"/>
            <p:cNvSpPr>
              <a:spLocks/>
            </p:cNvSpPr>
            <p:nvPr/>
          </p:nvSpPr>
          <p:spPr bwMode="auto">
            <a:xfrm>
              <a:off x="2050201" y="3117751"/>
              <a:ext cx="154216" cy="51048"/>
            </a:xfrm>
            <a:custGeom>
              <a:avLst/>
              <a:gdLst>
                <a:gd name="T0" fmla="*/ 19 w 82"/>
                <a:gd name="T1" fmla="*/ 0 h 36"/>
                <a:gd name="T2" fmla="*/ 33 w 82"/>
                <a:gd name="T3" fmla="*/ 0 h 36"/>
                <a:gd name="T4" fmla="*/ 33 w 82"/>
                <a:gd name="T5" fmla="*/ 11 h 36"/>
                <a:gd name="T6" fmla="*/ 57 w 82"/>
                <a:gd name="T7" fmla="*/ 11 h 36"/>
                <a:gd name="T8" fmla="*/ 63 w 82"/>
                <a:gd name="T9" fmla="*/ 11 h 36"/>
                <a:gd name="T10" fmla="*/ 65 w 82"/>
                <a:gd name="T11" fmla="*/ 11 h 36"/>
                <a:gd name="T12" fmla="*/ 65 w 82"/>
                <a:gd name="T13" fmla="*/ 11 h 36"/>
                <a:gd name="T14" fmla="*/ 68 w 82"/>
                <a:gd name="T15" fmla="*/ 9 h 36"/>
                <a:gd name="T16" fmla="*/ 68 w 82"/>
                <a:gd name="T17" fmla="*/ 9 h 36"/>
                <a:gd name="T18" fmla="*/ 68 w 82"/>
                <a:gd name="T19" fmla="*/ 6 h 36"/>
                <a:gd name="T20" fmla="*/ 68 w 82"/>
                <a:gd name="T21" fmla="*/ 3 h 36"/>
                <a:gd name="T22" fmla="*/ 65 w 82"/>
                <a:gd name="T23" fmla="*/ 0 h 36"/>
                <a:gd name="T24" fmla="*/ 79 w 82"/>
                <a:gd name="T25" fmla="*/ 0 h 36"/>
                <a:gd name="T26" fmla="*/ 79 w 82"/>
                <a:gd name="T27" fmla="*/ 6 h 36"/>
                <a:gd name="T28" fmla="*/ 82 w 82"/>
                <a:gd name="T29" fmla="*/ 11 h 36"/>
                <a:gd name="T30" fmla="*/ 82 w 82"/>
                <a:gd name="T31" fmla="*/ 17 h 36"/>
                <a:gd name="T32" fmla="*/ 79 w 82"/>
                <a:gd name="T33" fmla="*/ 20 h 36"/>
                <a:gd name="T34" fmla="*/ 79 w 82"/>
                <a:gd name="T35" fmla="*/ 22 h 36"/>
                <a:gd name="T36" fmla="*/ 76 w 82"/>
                <a:gd name="T37" fmla="*/ 25 h 36"/>
                <a:gd name="T38" fmla="*/ 74 w 82"/>
                <a:gd name="T39" fmla="*/ 28 h 36"/>
                <a:gd name="T40" fmla="*/ 71 w 82"/>
                <a:gd name="T41" fmla="*/ 28 h 36"/>
                <a:gd name="T42" fmla="*/ 65 w 82"/>
                <a:gd name="T43" fmla="*/ 28 h 36"/>
                <a:gd name="T44" fmla="*/ 57 w 82"/>
                <a:gd name="T45" fmla="*/ 28 h 36"/>
                <a:gd name="T46" fmla="*/ 33 w 82"/>
                <a:gd name="T47" fmla="*/ 28 h 36"/>
                <a:gd name="T48" fmla="*/ 33 w 82"/>
                <a:gd name="T49" fmla="*/ 36 h 36"/>
                <a:gd name="T50" fmla="*/ 19 w 82"/>
                <a:gd name="T51" fmla="*/ 36 h 36"/>
                <a:gd name="T52" fmla="*/ 19 w 82"/>
                <a:gd name="T53" fmla="*/ 28 h 36"/>
                <a:gd name="T54" fmla="*/ 8 w 82"/>
                <a:gd name="T55" fmla="*/ 28 h 36"/>
                <a:gd name="T56" fmla="*/ 0 w 82"/>
                <a:gd name="T57" fmla="*/ 11 h 36"/>
                <a:gd name="T58" fmla="*/ 19 w 82"/>
                <a:gd name="T59" fmla="*/ 11 h 36"/>
                <a:gd name="T60" fmla="*/ 19 w 82"/>
                <a:gd name="T61" fmla="*/ 0 h 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2"/>
                <a:gd name="T94" fmla="*/ 0 h 36"/>
                <a:gd name="T95" fmla="*/ 82 w 82"/>
                <a:gd name="T96" fmla="*/ 36 h 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2" h="36">
                  <a:moveTo>
                    <a:pt x="19" y="0"/>
                  </a:moveTo>
                  <a:lnTo>
                    <a:pt x="33" y="0"/>
                  </a:lnTo>
                  <a:lnTo>
                    <a:pt x="33" y="11"/>
                  </a:lnTo>
                  <a:lnTo>
                    <a:pt x="57" y="11"/>
                  </a:lnTo>
                  <a:lnTo>
                    <a:pt x="63" y="11"/>
                  </a:lnTo>
                  <a:lnTo>
                    <a:pt x="65" y="11"/>
                  </a:lnTo>
                  <a:lnTo>
                    <a:pt x="68" y="9"/>
                  </a:lnTo>
                  <a:lnTo>
                    <a:pt x="68" y="6"/>
                  </a:lnTo>
                  <a:lnTo>
                    <a:pt x="68" y="3"/>
                  </a:lnTo>
                  <a:lnTo>
                    <a:pt x="65" y="0"/>
                  </a:lnTo>
                  <a:lnTo>
                    <a:pt x="79" y="0"/>
                  </a:lnTo>
                  <a:lnTo>
                    <a:pt x="79" y="6"/>
                  </a:lnTo>
                  <a:lnTo>
                    <a:pt x="82" y="11"/>
                  </a:lnTo>
                  <a:lnTo>
                    <a:pt x="82" y="17"/>
                  </a:lnTo>
                  <a:lnTo>
                    <a:pt x="79" y="20"/>
                  </a:lnTo>
                  <a:lnTo>
                    <a:pt x="79" y="22"/>
                  </a:lnTo>
                  <a:lnTo>
                    <a:pt x="76" y="25"/>
                  </a:lnTo>
                  <a:lnTo>
                    <a:pt x="74" y="28"/>
                  </a:lnTo>
                  <a:lnTo>
                    <a:pt x="71" y="28"/>
                  </a:lnTo>
                  <a:lnTo>
                    <a:pt x="65" y="28"/>
                  </a:lnTo>
                  <a:lnTo>
                    <a:pt x="57" y="28"/>
                  </a:lnTo>
                  <a:lnTo>
                    <a:pt x="33" y="28"/>
                  </a:lnTo>
                  <a:lnTo>
                    <a:pt x="33" y="36"/>
                  </a:lnTo>
                  <a:lnTo>
                    <a:pt x="19" y="36"/>
                  </a:lnTo>
                  <a:lnTo>
                    <a:pt x="19" y="28"/>
                  </a:lnTo>
                  <a:lnTo>
                    <a:pt x="8" y="28"/>
                  </a:lnTo>
                  <a:lnTo>
                    <a:pt x="0" y="11"/>
                  </a:lnTo>
                  <a:lnTo>
                    <a:pt x="19" y="11"/>
                  </a:lnTo>
                  <a:lnTo>
                    <a:pt x="19"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51" name="Freeform 286"/>
            <p:cNvSpPr>
              <a:spLocks/>
            </p:cNvSpPr>
            <p:nvPr/>
          </p:nvSpPr>
          <p:spPr bwMode="auto">
            <a:xfrm>
              <a:off x="2044559" y="3025582"/>
              <a:ext cx="154216" cy="77989"/>
            </a:xfrm>
            <a:custGeom>
              <a:avLst/>
              <a:gdLst>
                <a:gd name="T0" fmla="*/ 0 w 82"/>
                <a:gd name="T1" fmla="*/ 38 h 55"/>
                <a:gd name="T2" fmla="*/ 30 w 82"/>
                <a:gd name="T3" fmla="*/ 38 h 55"/>
                <a:gd name="T4" fmla="*/ 25 w 82"/>
                <a:gd name="T5" fmla="*/ 30 h 55"/>
                <a:gd name="T6" fmla="*/ 22 w 82"/>
                <a:gd name="T7" fmla="*/ 19 h 55"/>
                <a:gd name="T8" fmla="*/ 22 w 82"/>
                <a:gd name="T9" fmla="*/ 14 h 55"/>
                <a:gd name="T10" fmla="*/ 25 w 82"/>
                <a:gd name="T11" fmla="*/ 11 h 55"/>
                <a:gd name="T12" fmla="*/ 25 w 82"/>
                <a:gd name="T13" fmla="*/ 6 h 55"/>
                <a:gd name="T14" fmla="*/ 27 w 82"/>
                <a:gd name="T15" fmla="*/ 3 h 55"/>
                <a:gd name="T16" fmla="*/ 33 w 82"/>
                <a:gd name="T17" fmla="*/ 0 h 55"/>
                <a:gd name="T18" fmla="*/ 36 w 82"/>
                <a:gd name="T19" fmla="*/ 0 h 55"/>
                <a:gd name="T20" fmla="*/ 41 w 82"/>
                <a:gd name="T21" fmla="*/ 0 h 55"/>
                <a:gd name="T22" fmla="*/ 47 w 82"/>
                <a:gd name="T23" fmla="*/ 0 h 55"/>
                <a:gd name="T24" fmla="*/ 82 w 82"/>
                <a:gd name="T25" fmla="*/ 0 h 55"/>
                <a:gd name="T26" fmla="*/ 82 w 82"/>
                <a:gd name="T27" fmla="*/ 17 h 55"/>
                <a:gd name="T28" fmla="*/ 52 w 82"/>
                <a:gd name="T29" fmla="*/ 17 h 55"/>
                <a:gd name="T30" fmla="*/ 44 w 82"/>
                <a:gd name="T31" fmla="*/ 17 h 55"/>
                <a:gd name="T32" fmla="*/ 38 w 82"/>
                <a:gd name="T33" fmla="*/ 17 h 55"/>
                <a:gd name="T34" fmla="*/ 36 w 82"/>
                <a:gd name="T35" fmla="*/ 17 h 55"/>
                <a:gd name="T36" fmla="*/ 36 w 82"/>
                <a:gd name="T37" fmla="*/ 19 h 55"/>
                <a:gd name="T38" fmla="*/ 33 w 82"/>
                <a:gd name="T39" fmla="*/ 22 h 55"/>
                <a:gd name="T40" fmla="*/ 33 w 82"/>
                <a:gd name="T41" fmla="*/ 25 h 55"/>
                <a:gd name="T42" fmla="*/ 33 w 82"/>
                <a:gd name="T43" fmla="*/ 30 h 55"/>
                <a:gd name="T44" fmla="*/ 36 w 82"/>
                <a:gd name="T45" fmla="*/ 33 h 55"/>
                <a:gd name="T46" fmla="*/ 38 w 82"/>
                <a:gd name="T47" fmla="*/ 36 h 55"/>
                <a:gd name="T48" fmla="*/ 41 w 82"/>
                <a:gd name="T49" fmla="*/ 38 h 55"/>
                <a:gd name="T50" fmla="*/ 47 w 82"/>
                <a:gd name="T51" fmla="*/ 38 h 55"/>
                <a:gd name="T52" fmla="*/ 52 w 82"/>
                <a:gd name="T53" fmla="*/ 38 h 55"/>
                <a:gd name="T54" fmla="*/ 82 w 82"/>
                <a:gd name="T55" fmla="*/ 38 h 55"/>
                <a:gd name="T56" fmla="*/ 82 w 82"/>
                <a:gd name="T57" fmla="*/ 55 h 55"/>
                <a:gd name="T58" fmla="*/ 0 w 82"/>
                <a:gd name="T59" fmla="*/ 55 h 55"/>
                <a:gd name="T60" fmla="*/ 0 w 82"/>
                <a:gd name="T61" fmla="*/ 38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2"/>
                <a:gd name="T94" fmla="*/ 0 h 55"/>
                <a:gd name="T95" fmla="*/ 82 w 82"/>
                <a:gd name="T96" fmla="*/ 55 h 5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2" h="55">
                  <a:moveTo>
                    <a:pt x="0" y="38"/>
                  </a:moveTo>
                  <a:lnTo>
                    <a:pt x="30" y="38"/>
                  </a:lnTo>
                  <a:lnTo>
                    <a:pt x="25" y="30"/>
                  </a:lnTo>
                  <a:lnTo>
                    <a:pt x="22" y="19"/>
                  </a:lnTo>
                  <a:lnTo>
                    <a:pt x="22" y="14"/>
                  </a:lnTo>
                  <a:lnTo>
                    <a:pt x="25" y="11"/>
                  </a:lnTo>
                  <a:lnTo>
                    <a:pt x="25" y="6"/>
                  </a:lnTo>
                  <a:lnTo>
                    <a:pt x="27" y="3"/>
                  </a:lnTo>
                  <a:lnTo>
                    <a:pt x="33" y="0"/>
                  </a:lnTo>
                  <a:lnTo>
                    <a:pt x="36" y="0"/>
                  </a:lnTo>
                  <a:lnTo>
                    <a:pt x="41" y="0"/>
                  </a:lnTo>
                  <a:lnTo>
                    <a:pt x="47" y="0"/>
                  </a:lnTo>
                  <a:lnTo>
                    <a:pt x="82" y="0"/>
                  </a:lnTo>
                  <a:lnTo>
                    <a:pt x="82" y="17"/>
                  </a:lnTo>
                  <a:lnTo>
                    <a:pt x="52" y="17"/>
                  </a:lnTo>
                  <a:lnTo>
                    <a:pt x="44" y="17"/>
                  </a:lnTo>
                  <a:lnTo>
                    <a:pt x="38" y="17"/>
                  </a:lnTo>
                  <a:lnTo>
                    <a:pt x="36" y="17"/>
                  </a:lnTo>
                  <a:lnTo>
                    <a:pt x="36" y="19"/>
                  </a:lnTo>
                  <a:lnTo>
                    <a:pt x="33" y="22"/>
                  </a:lnTo>
                  <a:lnTo>
                    <a:pt x="33" y="25"/>
                  </a:lnTo>
                  <a:lnTo>
                    <a:pt x="33" y="30"/>
                  </a:lnTo>
                  <a:lnTo>
                    <a:pt x="36" y="33"/>
                  </a:lnTo>
                  <a:lnTo>
                    <a:pt x="38" y="36"/>
                  </a:lnTo>
                  <a:lnTo>
                    <a:pt x="41" y="38"/>
                  </a:lnTo>
                  <a:lnTo>
                    <a:pt x="47" y="38"/>
                  </a:lnTo>
                  <a:lnTo>
                    <a:pt x="52" y="38"/>
                  </a:lnTo>
                  <a:lnTo>
                    <a:pt x="82" y="38"/>
                  </a:lnTo>
                  <a:lnTo>
                    <a:pt x="82" y="55"/>
                  </a:lnTo>
                  <a:lnTo>
                    <a:pt x="0" y="55"/>
                  </a:lnTo>
                  <a:lnTo>
                    <a:pt x="0" y="3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52" name="Freeform 287"/>
            <p:cNvSpPr>
              <a:spLocks noEditPoints="1"/>
            </p:cNvSpPr>
            <p:nvPr/>
          </p:nvSpPr>
          <p:spPr bwMode="auto">
            <a:xfrm>
              <a:off x="2085934" y="2926323"/>
              <a:ext cx="118483" cy="80825"/>
            </a:xfrm>
            <a:custGeom>
              <a:avLst/>
              <a:gdLst>
                <a:gd name="T0" fmla="*/ 16 w 63"/>
                <a:gd name="T1" fmla="*/ 57 h 57"/>
                <a:gd name="T2" fmla="*/ 3 w 63"/>
                <a:gd name="T3" fmla="*/ 46 h 57"/>
                <a:gd name="T4" fmla="*/ 0 w 63"/>
                <a:gd name="T5" fmla="*/ 29 h 57"/>
                <a:gd name="T6" fmla="*/ 3 w 63"/>
                <a:gd name="T7" fmla="*/ 13 h 57"/>
                <a:gd name="T8" fmla="*/ 8 w 63"/>
                <a:gd name="T9" fmla="*/ 5 h 57"/>
                <a:gd name="T10" fmla="*/ 22 w 63"/>
                <a:gd name="T11" fmla="*/ 2 h 57"/>
                <a:gd name="T12" fmla="*/ 46 w 63"/>
                <a:gd name="T13" fmla="*/ 2 h 57"/>
                <a:gd name="T14" fmla="*/ 57 w 63"/>
                <a:gd name="T15" fmla="*/ 2 h 57"/>
                <a:gd name="T16" fmla="*/ 60 w 63"/>
                <a:gd name="T17" fmla="*/ 16 h 57"/>
                <a:gd name="T18" fmla="*/ 55 w 63"/>
                <a:gd name="T19" fmla="*/ 19 h 57"/>
                <a:gd name="T20" fmla="*/ 55 w 63"/>
                <a:gd name="T21" fmla="*/ 19 h 57"/>
                <a:gd name="T22" fmla="*/ 60 w 63"/>
                <a:gd name="T23" fmla="*/ 27 h 57"/>
                <a:gd name="T24" fmla="*/ 63 w 63"/>
                <a:gd name="T25" fmla="*/ 38 h 57"/>
                <a:gd name="T26" fmla="*/ 57 w 63"/>
                <a:gd name="T27" fmla="*/ 51 h 57"/>
                <a:gd name="T28" fmla="*/ 44 w 63"/>
                <a:gd name="T29" fmla="*/ 57 h 57"/>
                <a:gd name="T30" fmla="*/ 35 w 63"/>
                <a:gd name="T31" fmla="*/ 54 h 57"/>
                <a:gd name="T32" fmla="*/ 30 w 63"/>
                <a:gd name="T33" fmla="*/ 48 h 57"/>
                <a:gd name="T34" fmla="*/ 25 w 63"/>
                <a:gd name="T35" fmla="*/ 35 h 57"/>
                <a:gd name="T36" fmla="*/ 22 w 63"/>
                <a:gd name="T37" fmla="*/ 19 h 57"/>
                <a:gd name="T38" fmla="*/ 16 w 63"/>
                <a:gd name="T39" fmla="*/ 19 h 57"/>
                <a:gd name="T40" fmla="*/ 11 w 63"/>
                <a:gd name="T41" fmla="*/ 24 h 57"/>
                <a:gd name="T42" fmla="*/ 11 w 63"/>
                <a:gd name="T43" fmla="*/ 35 h 57"/>
                <a:gd name="T44" fmla="*/ 16 w 63"/>
                <a:gd name="T45" fmla="*/ 40 h 57"/>
                <a:gd name="T46" fmla="*/ 33 w 63"/>
                <a:gd name="T47" fmla="*/ 19 h 57"/>
                <a:gd name="T48" fmla="*/ 35 w 63"/>
                <a:gd name="T49" fmla="*/ 29 h 57"/>
                <a:gd name="T50" fmla="*/ 38 w 63"/>
                <a:gd name="T51" fmla="*/ 38 h 57"/>
                <a:gd name="T52" fmla="*/ 44 w 63"/>
                <a:gd name="T53" fmla="*/ 40 h 57"/>
                <a:gd name="T54" fmla="*/ 49 w 63"/>
                <a:gd name="T55" fmla="*/ 38 h 57"/>
                <a:gd name="T56" fmla="*/ 52 w 63"/>
                <a:gd name="T57" fmla="*/ 32 h 57"/>
                <a:gd name="T58" fmla="*/ 49 w 63"/>
                <a:gd name="T59" fmla="*/ 24 h 57"/>
                <a:gd name="T60" fmla="*/ 44 w 63"/>
                <a:gd name="T61" fmla="*/ 21 h 57"/>
                <a:gd name="T62" fmla="*/ 35 w 63"/>
                <a:gd name="T63" fmla="*/ 19 h 5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3"/>
                <a:gd name="T97" fmla="*/ 0 h 57"/>
                <a:gd name="T98" fmla="*/ 63 w 63"/>
                <a:gd name="T99" fmla="*/ 57 h 5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3" h="57">
                  <a:moveTo>
                    <a:pt x="19" y="40"/>
                  </a:moveTo>
                  <a:lnTo>
                    <a:pt x="16" y="57"/>
                  </a:lnTo>
                  <a:lnTo>
                    <a:pt x="8" y="51"/>
                  </a:lnTo>
                  <a:lnTo>
                    <a:pt x="3" y="46"/>
                  </a:lnTo>
                  <a:lnTo>
                    <a:pt x="0" y="40"/>
                  </a:lnTo>
                  <a:lnTo>
                    <a:pt x="0" y="29"/>
                  </a:lnTo>
                  <a:lnTo>
                    <a:pt x="0" y="19"/>
                  </a:lnTo>
                  <a:lnTo>
                    <a:pt x="3" y="13"/>
                  </a:lnTo>
                  <a:lnTo>
                    <a:pt x="5" y="8"/>
                  </a:lnTo>
                  <a:lnTo>
                    <a:pt x="8" y="5"/>
                  </a:lnTo>
                  <a:lnTo>
                    <a:pt x="14" y="5"/>
                  </a:lnTo>
                  <a:lnTo>
                    <a:pt x="22" y="2"/>
                  </a:lnTo>
                  <a:lnTo>
                    <a:pt x="41" y="5"/>
                  </a:lnTo>
                  <a:lnTo>
                    <a:pt x="46" y="2"/>
                  </a:lnTo>
                  <a:lnTo>
                    <a:pt x="52" y="2"/>
                  </a:lnTo>
                  <a:lnTo>
                    <a:pt x="57" y="2"/>
                  </a:lnTo>
                  <a:lnTo>
                    <a:pt x="60" y="0"/>
                  </a:lnTo>
                  <a:lnTo>
                    <a:pt x="60" y="16"/>
                  </a:lnTo>
                  <a:lnTo>
                    <a:pt x="57" y="16"/>
                  </a:lnTo>
                  <a:lnTo>
                    <a:pt x="55" y="19"/>
                  </a:lnTo>
                  <a:lnTo>
                    <a:pt x="57" y="21"/>
                  </a:lnTo>
                  <a:lnTo>
                    <a:pt x="60" y="27"/>
                  </a:lnTo>
                  <a:lnTo>
                    <a:pt x="60" y="32"/>
                  </a:lnTo>
                  <a:lnTo>
                    <a:pt x="63" y="38"/>
                  </a:lnTo>
                  <a:lnTo>
                    <a:pt x="60" y="46"/>
                  </a:lnTo>
                  <a:lnTo>
                    <a:pt x="57" y="51"/>
                  </a:lnTo>
                  <a:lnTo>
                    <a:pt x="52" y="57"/>
                  </a:lnTo>
                  <a:lnTo>
                    <a:pt x="44" y="57"/>
                  </a:lnTo>
                  <a:lnTo>
                    <a:pt x="38" y="57"/>
                  </a:lnTo>
                  <a:lnTo>
                    <a:pt x="35" y="54"/>
                  </a:lnTo>
                  <a:lnTo>
                    <a:pt x="33" y="51"/>
                  </a:lnTo>
                  <a:lnTo>
                    <a:pt x="30" y="48"/>
                  </a:lnTo>
                  <a:lnTo>
                    <a:pt x="27" y="43"/>
                  </a:lnTo>
                  <a:lnTo>
                    <a:pt x="25" y="35"/>
                  </a:lnTo>
                  <a:lnTo>
                    <a:pt x="25" y="27"/>
                  </a:lnTo>
                  <a:lnTo>
                    <a:pt x="22" y="19"/>
                  </a:lnTo>
                  <a:lnTo>
                    <a:pt x="19" y="19"/>
                  </a:lnTo>
                  <a:lnTo>
                    <a:pt x="16" y="19"/>
                  </a:lnTo>
                  <a:lnTo>
                    <a:pt x="14" y="21"/>
                  </a:lnTo>
                  <a:lnTo>
                    <a:pt x="11" y="24"/>
                  </a:lnTo>
                  <a:lnTo>
                    <a:pt x="11" y="29"/>
                  </a:lnTo>
                  <a:lnTo>
                    <a:pt x="11" y="35"/>
                  </a:lnTo>
                  <a:lnTo>
                    <a:pt x="14" y="38"/>
                  </a:lnTo>
                  <a:lnTo>
                    <a:pt x="16" y="40"/>
                  </a:lnTo>
                  <a:lnTo>
                    <a:pt x="19" y="40"/>
                  </a:lnTo>
                  <a:close/>
                  <a:moveTo>
                    <a:pt x="33" y="19"/>
                  </a:moveTo>
                  <a:lnTo>
                    <a:pt x="33" y="24"/>
                  </a:lnTo>
                  <a:lnTo>
                    <a:pt x="35" y="29"/>
                  </a:lnTo>
                  <a:lnTo>
                    <a:pt x="35" y="35"/>
                  </a:lnTo>
                  <a:lnTo>
                    <a:pt x="38" y="38"/>
                  </a:lnTo>
                  <a:lnTo>
                    <a:pt x="38" y="40"/>
                  </a:lnTo>
                  <a:lnTo>
                    <a:pt x="44" y="40"/>
                  </a:lnTo>
                  <a:lnTo>
                    <a:pt x="46" y="40"/>
                  </a:lnTo>
                  <a:lnTo>
                    <a:pt x="49" y="38"/>
                  </a:lnTo>
                  <a:lnTo>
                    <a:pt x="49" y="35"/>
                  </a:lnTo>
                  <a:lnTo>
                    <a:pt x="52" y="32"/>
                  </a:lnTo>
                  <a:lnTo>
                    <a:pt x="49" y="27"/>
                  </a:lnTo>
                  <a:lnTo>
                    <a:pt x="49" y="24"/>
                  </a:lnTo>
                  <a:lnTo>
                    <a:pt x="46" y="21"/>
                  </a:lnTo>
                  <a:lnTo>
                    <a:pt x="44" y="21"/>
                  </a:lnTo>
                  <a:lnTo>
                    <a:pt x="41" y="19"/>
                  </a:lnTo>
                  <a:lnTo>
                    <a:pt x="35" y="19"/>
                  </a:lnTo>
                  <a:lnTo>
                    <a:pt x="33" y="1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53" name="Rectangle 288"/>
            <p:cNvSpPr>
              <a:spLocks noChangeArrowheads="1"/>
            </p:cNvSpPr>
            <p:nvPr/>
          </p:nvSpPr>
          <p:spPr bwMode="auto">
            <a:xfrm>
              <a:off x="2044559" y="2886619"/>
              <a:ext cx="154216" cy="2410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9454" name="Freeform 289"/>
            <p:cNvSpPr>
              <a:spLocks noEditPoints="1"/>
            </p:cNvSpPr>
            <p:nvPr/>
          </p:nvSpPr>
          <p:spPr bwMode="auto">
            <a:xfrm>
              <a:off x="2085934" y="2778852"/>
              <a:ext cx="154216" cy="85079"/>
            </a:xfrm>
            <a:custGeom>
              <a:avLst/>
              <a:gdLst>
                <a:gd name="T0" fmla="*/ 0 w 82"/>
                <a:gd name="T1" fmla="*/ 60 h 60"/>
                <a:gd name="T2" fmla="*/ 0 w 82"/>
                <a:gd name="T3" fmla="*/ 44 h 60"/>
                <a:gd name="T4" fmla="*/ 8 w 82"/>
                <a:gd name="T5" fmla="*/ 44 h 60"/>
                <a:gd name="T6" fmla="*/ 5 w 82"/>
                <a:gd name="T7" fmla="*/ 41 h 60"/>
                <a:gd name="T8" fmla="*/ 3 w 82"/>
                <a:gd name="T9" fmla="*/ 36 h 60"/>
                <a:gd name="T10" fmla="*/ 0 w 82"/>
                <a:gd name="T11" fmla="*/ 30 h 60"/>
                <a:gd name="T12" fmla="*/ 0 w 82"/>
                <a:gd name="T13" fmla="*/ 25 h 60"/>
                <a:gd name="T14" fmla="*/ 3 w 82"/>
                <a:gd name="T15" fmla="*/ 17 h 60"/>
                <a:gd name="T16" fmla="*/ 8 w 82"/>
                <a:gd name="T17" fmla="*/ 8 h 60"/>
                <a:gd name="T18" fmla="*/ 16 w 82"/>
                <a:gd name="T19" fmla="*/ 3 h 60"/>
                <a:gd name="T20" fmla="*/ 30 w 82"/>
                <a:gd name="T21" fmla="*/ 0 h 60"/>
                <a:gd name="T22" fmla="*/ 44 w 82"/>
                <a:gd name="T23" fmla="*/ 3 h 60"/>
                <a:gd name="T24" fmla="*/ 55 w 82"/>
                <a:gd name="T25" fmla="*/ 8 h 60"/>
                <a:gd name="T26" fmla="*/ 60 w 82"/>
                <a:gd name="T27" fmla="*/ 17 h 60"/>
                <a:gd name="T28" fmla="*/ 63 w 82"/>
                <a:gd name="T29" fmla="*/ 25 h 60"/>
                <a:gd name="T30" fmla="*/ 60 w 82"/>
                <a:gd name="T31" fmla="*/ 30 h 60"/>
                <a:gd name="T32" fmla="*/ 60 w 82"/>
                <a:gd name="T33" fmla="*/ 36 h 60"/>
                <a:gd name="T34" fmla="*/ 57 w 82"/>
                <a:gd name="T35" fmla="*/ 38 h 60"/>
                <a:gd name="T36" fmla="*/ 52 w 82"/>
                <a:gd name="T37" fmla="*/ 44 h 60"/>
                <a:gd name="T38" fmla="*/ 82 w 82"/>
                <a:gd name="T39" fmla="*/ 44 h 60"/>
                <a:gd name="T40" fmla="*/ 82 w 82"/>
                <a:gd name="T41" fmla="*/ 60 h 60"/>
                <a:gd name="T42" fmla="*/ 0 w 82"/>
                <a:gd name="T43" fmla="*/ 60 h 60"/>
                <a:gd name="T44" fmla="*/ 30 w 82"/>
                <a:gd name="T45" fmla="*/ 44 h 60"/>
                <a:gd name="T46" fmla="*/ 38 w 82"/>
                <a:gd name="T47" fmla="*/ 44 h 60"/>
                <a:gd name="T48" fmla="*/ 44 w 82"/>
                <a:gd name="T49" fmla="*/ 38 h 60"/>
                <a:gd name="T50" fmla="*/ 49 w 82"/>
                <a:gd name="T51" fmla="*/ 36 h 60"/>
                <a:gd name="T52" fmla="*/ 49 w 82"/>
                <a:gd name="T53" fmla="*/ 30 h 60"/>
                <a:gd name="T54" fmla="*/ 49 w 82"/>
                <a:gd name="T55" fmla="*/ 25 h 60"/>
                <a:gd name="T56" fmla="*/ 44 w 82"/>
                <a:gd name="T57" fmla="*/ 19 h 60"/>
                <a:gd name="T58" fmla="*/ 38 w 82"/>
                <a:gd name="T59" fmla="*/ 17 h 60"/>
                <a:gd name="T60" fmla="*/ 30 w 82"/>
                <a:gd name="T61" fmla="*/ 17 h 60"/>
                <a:gd name="T62" fmla="*/ 22 w 82"/>
                <a:gd name="T63" fmla="*/ 17 h 60"/>
                <a:gd name="T64" fmla="*/ 16 w 82"/>
                <a:gd name="T65" fmla="*/ 19 h 60"/>
                <a:gd name="T66" fmla="*/ 14 w 82"/>
                <a:gd name="T67" fmla="*/ 25 h 60"/>
                <a:gd name="T68" fmla="*/ 11 w 82"/>
                <a:gd name="T69" fmla="*/ 30 h 60"/>
                <a:gd name="T70" fmla="*/ 14 w 82"/>
                <a:gd name="T71" fmla="*/ 36 h 60"/>
                <a:gd name="T72" fmla="*/ 16 w 82"/>
                <a:gd name="T73" fmla="*/ 41 h 60"/>
                <a:gd name="T74" fmla="*/ 22 w 82"/>
                <a:gd name="T75" fmla="*/ 44 h 60"/>
                <a:gd name="T76" fmla="*/ 30 w 82"/>
                <a:gd name="T77" fmla="*/ 44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2"/>
                <a:gd name="T118" fmla="*/ 0 h 60"/>
                <a:gd name="T119" fmla="*/ 82 w 82"/>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2" h="60">
                  <a:moveTo>
                    <a:pt x="0" y="60"/>
                  </a:moveTo>
                  <a:lnTo>
                    <a:pt x="0" y="44"/>
                  </a:lnTo>
                  <a:lnTo>
                    <a:pt x="8" y="44"/>
                  </a:lnTo>
                  <a:lnTo>
                    <a:pt x="5" y="41"/>
                  </a:lnTo>
                  <a:lnTo>
                    <a:pt x="3" y="36"/>
                  </a:lnTo>
                  <a:lnTo>
                    <a:pt x="0" y="30"/>
                  </a:lnTo>
                  <a:lnTo>
                    <a:pt x="0" y="25"/>
                  </a:lnTo>
                  <a:lnTo>
                    <a:pt x="3" y="17"/>
                  </a:lnTo>
                  <a:lnTo>
                    <a:pt x="8" y="8"/>
                  </a:lnTo>
                  <a:lnTo>
                    <a:pt x="16" y="3"/>
                  </a:lnTo>
                  <a:lnTo>
                    <a:pt x="30" y="0"/>
                  </a:lnTo>
                  <a:lnTo>
                    <a:pt x="44" y="3"/>
                  </a:lnTo>
                  <a:lnTo>
                    <a:pt x="55" y="8"/>
                  </a:lnTo>
                  <a:lnTo>
                    <a:pt x="60" y="17"/>
                  </a:lnTo>
                  <a:lnTo>
                    <a:pt x="63" y="25"/>
                  </a:lnTo>
                  <a:lnTo>
                    <a:pt x="60" y="30"/>
                  </a:lnTo>
                  <a:lnTo>
                    <a:pt x="60" y="36"/>
                  </a:lnTo>
                  <a:lnTo>
                    <a:pt x="57" y="38"/>
                  </a:lnTo>
                  <a:lnTo>
                    <a:pt x="52" y="44"/>
                  </a:lnTo>
                  <a:lnTo>
                    <a:pt x="82" y="44"/>
                  </a:lnTo>
                  <a:lnTo>
                    <a:pt x="82" y="60"/>
                  </a:lnTo>
                  <a:lnTo>
                    <a:pt x="0" y="60"/>
                  </a:lnTo>
                  <a:close/>
                  <a:moveTo>
                    <a:pt x="30" y="44"/>
                  </a:moveTo>
                  <a:lnTo>
                    <a:pt x="38" y="44"/>
                  </a:lnTo>
                  <a:lnTo>
                    <a:pt x="44" y="38"/>
                  </a:lnTo>
                  <a:lnTo>
                    <a:pt x="49" y="36"/>
                  </a:lnTo>
                  <a:lnTo>
                    <a:pt x="49" y="30"/>
                  </a:lnTo>
                  <a:lnTo>
                    <a:pt x="49" y="25"/>
                  </a:lnTo>
                  <a:lnTo>
                    <a:pt x="44" y="19"/>
                  </a:lnTo>
                  <a:lnTo>
                    <a:pt x="38" y="17"/>
                  </a:lnTo>
                  <a:lnTo>
                    <a:pt x="30" y="17"/>
                  </a:lnTo>
                  <a:lnTo>
                    <a:pt x="22" y="17"/>
                  </a:lnTo>
                  <a:lnTo>
                    <a:pt x="16" y="19"/>
                  </a:lnTo>
                  <a:lnTo>
                    <a:pt x="14" y="25"/>
                  </a:lnTo>
                  <a:lnTo>
                    <a:pt x="11" y="30"/>
                  </a:lnTo>
                  <a:lnTo>
                    <a:pt x="14" y="36"/>
                  </a:lnTo>
                  <a:lnTo>
                    <a:pt x="16" y="41"/>
                  </a:lnTo>
                  <a:lnTo>
                    <a:pt x="22" y="44"/>
                  </a:lnTo>
                  <a:lnTo>
                    <a:pt x="30" y="4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55" name="Freeform 290"/>
            <p:cNvSpPr>
              <a:spLocks/>
            </p:cNvSpPr>
            <p:nvPr/>
          </p:nvSpPr>
          <p:spPr bwMode="auto">
            <a:xfrm>
              <a:off x="2085934" y="2682429"/>
              <a:ext cx="159858" cy="89333"/>
            </a:xfrm>
            <a:custGeom>
              <a:avLst/>
              <a:gdLst>
                <a:gd name="T0" fmla="*/ 0 w 85"/>
                <a:gd name="T1" fmla="*/ 63 h 63"/>
                <a:gd name="T2" fmla="*/ 0 w 85"/>
                <a:gd name="T3" fmla="*/ 46 h 63"/>
                <a:gd name="T4" fmla="*/ 44 w 85"/>
                <a:gd name="T5" fmla="*/ 30 h 63"/>
                <a:gd name="T6" fmla="*/ 0 w 85"/>
                <a:gd name="T7" fmla="*/ 17 h 63"/>
                <a:gd name="T8" fmla="*/ 0 w 85"/>
                <a:gd name="T9" fmla="*/ 0 h 63"/>
                <a:gd name="T10" fmla="*/ 57 w 85"/>
                <a:gd name="T11" fmla="*/ 22 h 63"/>
                <a:gd name="T12" fmla="*/ 68 w 85"/>
                <a:gd name="T13" fmla="*/ 25 h 63"/>
                <a:gd name="T14" fmla="*/ 74 w 85"/>
                <a:gd name="T15" fmla="*/ 27 h 63"/>
                <a:gd name="T16" fmla="*/ 76 w 85"/>
                <a:gd name="T17" fmla="*/ 30 h 63"/>
                <a:gd name="T18" fmla="*/ 79 w 85"/>
                <a:gd name="T19" fmla="*/ 33 h 63"/>
                <a:gd name="T20" fmla="*/ 82 w 85"/>
                <a:gd name="T21" fmla="*/ 36 h 63"/>
                <a:gd name="T22" fmla="*/ 82 w 85"/>
                <a:gd name="T23" fmla="*/ 38 h 63"/>
                <a:gd name="T24" fmla="*/ 85 w 85"/>
                <a:gd name="T25" fmla="*/ 41 h 63"/>
                <a:gd name="T26" fmla="*/ 85 w 85"/>
                <a:gd name="T27" fmla="*/ 44 h 63"/>
                <a:gd name="T28" fmla="*/ 85 w 85"/>
                <a:gd name="T29" fmla="*/ 49 h 63"/>
                <a:gd name="T30" fmla="*/ 85 w 85"/>
                <a:gd name="T31" fmla="*/ 52 h 63"/>
                <a:gd name="T32" fmla="*/ 85 w 85"/>
                <a:gd name="T33" fmla="*/ 57 h 63"/>
                <a:gd name="T34" fmla="*/ 71 w 85"/>
                <a:gd name="T35" fmla="*/ 60 h 63"/>
                <a:gd name="T36" fmla="*/ 71 w 85"/>
                <a:gd name="T37" fmla="*/ 55 h 63"/>
                <a:gd name="T38" fmla="*/ 71 w 85"/>
                <a:gd name="T39" fmla="*/ 52 h 63"/>
                <a:gd name="T40" fmla="*/ 71 w 85"/>
                <a:gd name="T41" fmla="*/ 46 h 63"/>
                <a:gd name="T42" fmla="*/ 68 w 85"/>
                <a:gd name="T43" fmla="*/ 44 h 63"/>
                <a:gd name="T44" fmla="*/ 65 w 85"/>
                <a:gd name="T45" fmla="*/ 41 h 63"/>
                <a:gd name="T46" fmla="*/ 60 w 85"/>
                <a:gd name="T47" fmla="*/ 41 h 63"/>
                <a:gd name="T48" fmla="*/ 0 w 85"/>
                <a:gd name="T49" fmla="*/ 63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5"/>
                <a:gd name="T76" fmla="*/ 0 h 63"/>
                <a:gd name="T77" fmla="*/ 85 w 8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5" h="63">
                  <a:moveTo>
                    <a:pt x="0" y="63"/>
                  </a:moveTo>
                  <a:lnTo>
                    <a:pt x="0" y="46"/>
                  </a:lnTo>
                  <a:lnTo>
                    <a:pt x="44" y="30"/>
                  </a:lnTo>
                  <a:lnTo>
                    <a:pt x="0" y="17"/>
                  </a:lnTo>
                  <a:lnTo>
                    <a:pt x="0" y="0"/>
                  </a:lnTo>
                  <a:lnTo>
                    <a:pt x="57" y="22"/>
                  </a:lnTo>
                  <a:lnTo>
                    <a:pt x="68" y="25"/>
                  </a:lnTo>
                  <a:lnTo>
                    <a:pt x="74" y="27"/>
                  </a:lnTo>
                  <a:lnTo>
                    <a:pt x="76" y="30"/>
                  </a:lnTo>
                  <a:lnTo>
                    <a:pt x="79" y="33"/>
                  </a:lnTo>
                  <a:lnTo>
                    <a:pt x="82" y="36"/>
                  </a:lnTo>
                  <a:lnTo>
                    <a:pt x="82" y="38"/>
                  </a:lnTo>
                  <a:lnTo>
                    <a:pt x="85" y="41"/>
                  </a:lnTo>
                  <a:lnTo>
                    <a:pt x="85" y="44"/>
                  </a:lnTo>
                  <a:lnTo>
                    <a:pt x="85" y="49"/>
                  </a:lnTo>
                  <a:lnTo>
                    <a:pt x="85" y="52"/>
                  </a:lnTo>
                  <a:lnTo>
                    <a:pt x="85" y="57"/>
                  </a:lnTo>
                  <a:lnTo>
                    <a:pt x="71" y="60"/>
                  </a:lnTo>
                  <a:lnTo>
                    <a:pt x="71" y="55"/>
                  </a:lnTo>
                  <a:lnTo>
                    <a:pt x="71" y="52"/>
                  </a:lnTo>
                  <a:lnTo>
                    <a:pt x="71" y="46"/>
                  </a:lnTo>
                  <a:lnTo>
                    <a:pt x="68" y="44"/>
                  </a:lnTo>
                  <a:lnTo>
                    <a:pt x="65" y="41"/>
                  </a:lnTo>
                  <a:lnTo>
                    <a:pt x="60" y="41"/>
                  </a:lnTo>
                  <a:lnTo>
                    <a:pt x="0" y="6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56" name="Freeform 291"/>
            <p:cNvSpPr>
              <a:spLocks/>
            </p:cNvSpPr>
            <p:nvPr/>
          </p:nvSpPr>
          <p:spPr bwMode="auto">
            <a:xfrm>
              <a:off x="2044559" y="2498090"/>
              <a:ext cx="154216" cy="80825"/>
            </a:xfrm>
            <a:custGeom>
              <a:avLst/>
              <a:gdLst>
                <a:gd name="T0" fmla="*/ 82 w 82"/>
                <a:gd name="T1" fmla="*/ 57 h 57"/>
                <a:gd name="T2" fmla="*/ 0 w 82"/>
                <a:gd name="T3" fmla="*/ 57 h 57"/>
                <a:gd name="T4" fmla="*/ 0 w 82"/>
                <a:gd name="T5" fmla="*/ 40 h 57"/>
                <a:gd name="T6" fmla="*/ 44 w 82"/>
                <a:gd name="T7" fmla="*/ 40 h 57"/>
                <a:gd name="T8" fmla="*/ 22 w 82"/>
                <a:gd name="T9" fmla="*/ 21 h 57"/>
                <a:gd name="T10" fmla="*/ 22 w 82"/>
                <a:gd name="T11" fmla="*/ 0 h 57"/>
                <a:gd name="T12" fmla="*/ 44 w 82"/>
                <a:gd name="T13" fmla="*/ 21 h 57"/>
                <a:gd name="T14" fmla="*/ 82 w 82"/>
                <a:gd name="T15" fmla="*/ 0 h 57"/>
                <a:gd name="T16" fmla="*/ 82 w 82"/>
                <a:gd name="T17" fmla="*/ 16 h 57"/>
                <a:gd name="T18" fmla="*/ 55 w 82"/>
                <a:gd name="T19" fmla="*/ 32 h 57"/>
                <a:gd name="T20" fmla="*/ 63 w 82"/>
                <a:gd name="T21" fmla="*/ 40 h 57"/>
                <a:gd name="T22" fmla="*/ 82 w 82"/>
                <a:gd name="T23" fmla="*/ 40 h 57"/>
                <a:gd name="T24" fmla="*/ 82 w 82"/>
                <a:gd name="T25" fmla="*/ 57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
                <a:gd name="T40" fmla="*/ 0 h 57"/>
                <a:gd name="T41" fmla="*/ 82 w 82"/>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 h="57">
                  <a:moveTo>
                    <a:pt x="82" y="57"/>
                  </a:moveTo>
                  <a:lnTo>
                    <a:pt x="0" y="57"/>
                  </a:lnTo>
                  <a:lnTo>
                    <a:pt x="0" y="40"/>
                  </a:lnTo>
                  <a:lnTo>
                    <a:pt x="44" y="40"/>
                  </a:lnTo>
                  <a:lnTo>
                    <a:pt x="22" y="21"/>
                  </a:lnTo>
                  <a:lnTo>
                    <a:pt x="22" y="0"/>
                  </a:lnTo>
                  <a:lnTo>
                    <a:pt x="44" y="21"/>
                  </a:lnTo>
                  <a:lnTo>
                    <a:pt x="82" y="0"/>
                  </a:lnTo>
                  <a:lnTo>
                    <a:pt x="82" y="16"/>
                  </a:lnTo>
                  <a:lnTo>
                    <a:pt x="55" y="32"/>
                  </a:lnTo>
                  <a:lnTo>
                    <a:pt x="63" y="40"/>
                  </a:lnTo>
                  <a:lnTo>
                    <a:pt x="82" y="40"/>
                  </a:lnTo>
                  <a:lnTo>
                    <a:pt x="82" y="5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57" name="Freeform 292"/>
            <p:cNvSpPr>
              <a:spLocks/>
            </p:cNvSpPr>
            <p:nvPr/>
          </p:nvSpPr>
          <p:spPr bwMode="auto">
            <a:xfrm>
              <a:off x="2044559" y="2417265"/>
              <a:ext cx="159858" cy="76571"/>
            </a:xfrm>
            <a:custGeom>
              <a:avLst/>
              <a:gdLst>
                <a:gd name="T0" fmla="*/ 0 w 85"/>
                <a:gd name="T1" fmla="*/ 16 h 54"/>
                <a:gd name="T2" fmla="*/ 0 w 85"/>
                <a:gd name="T3" fmla="*/ 0 h 54"/>
                <a:gd name="T4" fmla="*/ 52 w 85"/>
                <a:gd name="T5" fmla="*/ 0 h 54"/>
                <a:gd name="T6" fmla="*/ 60 w 85"/>
                <a:gd name="T7" fmla="*/ 0 h 54"/>
                <a:gd name="T8" fmla="*/ 68 w 85"/>
                <a:gd name="T9" fmla="*/ 2 h 54"/>
                <a:gd name="T10" fmla="*/ 74 w 85"/>
                <a:gd name="T11" fmla="*/ 5 h 54"/>
                <a:gd name="T12" fmla="*/ 79 w 85"/>
                <a:gd name="T13" fmla="*/ 10 h 54"/>
                <a:gd name="T14" fmla="*/ 82 w 85"/>
                <a:gd name="T15" fmla="*/ 19 h 54"/>
                <a:gd name="T16" fmla="*/ 85 w 85"/>
                <a:gd name="T17" fmla="*/ 27 h 54"/>
                <a:gd name="T18" fmla="*/ 82 w 85"/>
                <a:gd name="T19" fmla="*/ 38 h 54"/>
                <a:gd name="T20" fmla="*/ 77 w 85"/>
                <a:gd name="T21" fmla="*/ 46 h 54"/>
                <a:gd name="T22" fmla="*/ 68 w 85"/>
                <a:gd name="T23" fmla="*/ 51 h 54"/>
                <a:gd name="T24" fmla="*/ 57 w 85"/>
                <a:gd name="T25" fmla="*/ 54 h 54"/>
                <a:gd name="T26" fmla="*/ 55 w 85"/>
                <a:gd name="T27" fmla="*/ 38 h 54"/>
                <a:gd name="T28" fmla="*/ 60 w 85"/>
                <a:gd name="T29" fmla="*/ 38 h 54"/>
                <a:gd name="T30" fmla="*/ 66 w 85"/>
                <a:gd name="T31" fmla="*/ 35 h 54"/>
                <a:gd name="T32" fmla="*/ 68 w 85"/>
                <a:gd name="T33" fmla="*/ 32 h 54"/>
                <a:gd name="T34" fmla="*/ 68 w 85"/>
                <a:gd name="T35" fmla="*/ 27 h 54"/>
                <a:gd name="T36" fmla="*/ 68 w 85"/>
                <a:gd name="T37" fmla="*/ 21 h 54"/>
                <a:gd name="T38" fmla="*/ 66 w 85"/>
                <a:gd name="T39" fmla="*/ 19 h 54"/>
                <a:gd name="T40" fmla="*/ 63 w 85"/>
                <a:gd name="T41" fmla="*/ 16 h 54"/>
                <a:gd name="T42" fmla="*/ 52 w 85"/>
                <a:gd name="T43" fmla="*/ 16 h 54"/>
                <a:gd name="T44" fmla="*/ 0 w 85"/>
                <a:gd name="T45" fmla="*/ 16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5"/>
                <a:gd name="T70" fmla="*/ 0 h 54"/>
                <a:gd name="T71" fmla="*/ 85 w 85"/>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5" h="54">
                  <a:moveTo>
                    <a:pt x="0" y="16"/>
                  </a:moveTo>
                  <a:lnTo>
                    <a:pt x="0" y="0"/>
                  </a:lnTo>
                  <a:lnTo>
                    <a:pt x="52" y="0"/>
                  </a:lnTo>
                  <a:lnTo>
                    <a:pt x="60" y="0"/>
                  </a:lnTo>
                  <a:lnTo>
                    <a:pt x="68" y="2"/>
                  </a:lnTo>
                  <a:lnTo>
                    <a:pt x="74" y="5"/>
                  </a:lnTo>
                  <a:lnTo>
                    <a:pt x="79" y="10"/>
                  </a:lnTo>
                  <a:lnTo>
                    <a:pt x="82" y="19"/>
                  </a:lnTo>
                  <a:lnTo>
                    <a:pt x="85" y="27"/>
                  </a:lnTo>
                  <a:lnTo>
                    <a:pt x="82" y="38"/>
                  </a:lnTo>
                  <a:lnTo>
                    <a:pt x="77" y="46"/>
                  </a:lnTo>
                  <a:lnTo>
                    <a:pt x="68" y="51"/>
                  </a:lnTo>
                  <a:lnTo>
                    <a:pt x="57" y="54"/>
                  </a:lnTo>
                  <a:lnTo>
                    <a:pt x="55" y="38"/>
                  </a:lnTo>
                  <a:lnTo>
                    <a:pt x="60" y="38"/>
                  </a:lnTo>
                  <a:lnTo>
                    <a:pt x="66" y="35"/>
                  </a:lnTo>
                  <a:lnTo>
                    <a:pt x="68" y="32"/>
                  </a:lnTo>
                  <a:lnTo>
                    <a:pt x="68" y="27"/>
                  </a:lnTo>
                  <a:lnTo>
                    <a:pt x="68" y="21"/>
                  </a:lnTo>
                  <a:lnTo>
                    <a:pt x="66" y="19"/>
                  </a:lnTo>
                  <a:lnTo>
                    <a:pt x="63" y="16"/>
                  </a:lnTo>
                  <a:lnTo>
                    <a:pt x="52" y="16"/>
                  </a:lnTo>
                  <a:lnTo>
                    <a:pt x="0" y="1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58" name="Freeform 293"/>
            <p:cNvSpPr>
              <a:spLocks/>
            </p:cNvSpPr>
            <p:nvPr/>
          </p:nvSpPr>
          <p:spPr bwMode="auto">
            <a:xfrm>
              <a:off x="2038917" y="2354873"/>
              <a:ext cx="165500" cy="46794"/>
            </a:xfrm>
            <a:custGeom>
              <a:avLst/>
              <a:gdLst>
                <a:gd name="T0" fmla="*/ 88 w 88"/>
                <a:gd name="T1" fmla="*/ 33 h 33"/>
                <a:gd name="T2" fmla="*/ 0 w 88"/>
                <a:gd name="T3" fmla="*/ 14 h 33"/>
                <a:gd name="T4" fmla="*/ 0 w 88"/>
                <a:gd name="T5" fmla="*/ 0 h 33"/>
                <a:gd name="T6" fmla="*/ 88 w 88"/>
                <a:gd name="T7" fmla="*/ 22 h 33"/>
                <a:gd name="T8" fmla="*/ 88 w 88"/>
                <a:gd name="T9" fmla="*/ 33 h 33"/>
                <a:gd name="T10" fmla="*/ 0 60000 65536"/>
                <a:gd name="T11" fmla="*/ 0 60000 65536"/>
                <a:gd name="T12" fmla="*/ 0 60000 65536"/>
                <a:gd name="T13" fmla="*/ 0 60000 65536"/>
                <a:gd name="T14" fmla="*/ 0 60000 65536"/>
                <a:gd name="T15" fmla="*/ 0 w 88"/>
                <a:gd name="T16" fmla="*/ 0 h 33"/>
                <a:gd name="T17" fmla="*/ 88 w 88"/>
                <a:gd name="T18" fmla="*/ 33 h 33"/>
              </a:gdLst>
              <a:ahLst/>
              <a:cxnLst>
                <a:cxn ang="T10">
                  <a:pos x="T0" y="T1"/>
                </a:cxn>
                <a:cxn ang="T11">
                  <a:pos x="T2" y="T3"/>
                </a:cxn>
                <a:cxn ang="T12">
                  <a:pos x="T4" y="T5"/>
                </a:cxn>
                <a:cxn ang="T13">
                  <a:pos x="T6" y="T7"/>
                </a:cxn>
                <a:cxn ang="T14">
                  <a:pos x="T8" y="T9"/>
                </a:cxn>
              </a:cxnLst>
              <a:rect l="T15" t="T16" r="T17" b="T18"/>
              <a:pathLst>
                <a:path w="88" h="33">
                  <a:moveTo>
                    <a:pt x="88" y="33"/>
                  </a:moveTo>
                  <a:lnTo>
                    <a:pt x="0" y="14"/>
                  </a:lnTo>
                  <a:lnTo>
                    <a:pt x="0" y="0"/>
                  </a:lnTo>
                  <a:lnTo>
                    <a:pt x="88" y="22"/>
                  </a:lnTo>
                  <a:lnTo>
                    <a:pt x="88" y="3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59" name="Freeform 294"/>
            <p:cNvSpPr>
              <a:spLocks/>
            </p:cNvSpPr>
            <p:nvPr/>
          </p:nvSpPr>
          <p:spPr bwMode="auto">
            <a:xfrm>
              <a:off x="2085934" y="2220165"/>
              <a:ext cx="112841" cy="127619"/>
            </a:xfrm>
            <a:custGeom>
              <a:avLst/>
              <a:gdLst>
                <a:gd name="T0" fmla="*/ 0 w 60"/>
                <a:gd name="T1" fmla="*/ 90 h 90"/>
                <a:gd name="T2" fmla="*/ 0 w 60"/>
                <a:gd name="T3" fmla="*/ 73 h 90"/>
                <a:gd name="T4" fmla="*/ 8 w 60"/>
                <a:gd name="T5" fmla="*/ 73 h 90"/>
                <a:gd name="T6" fmla="*/ 3 w 60"/>
                <a:gd name="T7" fmla="*/ 65 h 90"/>
                <a:gd name="T8" fmla="*/ 0 w 60"/>
                <a:gd name="T9" fmla="*/ 54 h 90"/>
                <a:gd name="T10" fmla="*/ 0 w 60"/>
                <a:gd name="T11" fmla="*/ 49 h 90"/>
                <a:gd name="T12" fmla="*/ 3 w 60"/>
                <a:gd name="T13" fmla="*/ 46 h 90"/>
                <a:gd name="T14" fmla="*/ 5 w 60"/>
                <a:gd name="T15" fmla="*/ 41 h 90"/>
                <a:gd name="T16" fmla="*/ 8 w 60"/>
                <a:gd name="T17" fmla="*/ 38 h 90"/>
                <a:gd name="T18" fmla="*/ 5 w 60"/>
                <a:gd name="T19" fmla="*/ 33 h 90"/>
                <a:gd name="T20" fmla="*/ 3 w 60"/>
                <a:gd name="T21" fmla="*/ 30 h 90"/>
                <a:gd name="T22" fmla="*/ 0 w 60"/>
                <a:gd name="T23" fmla="*/ 24 h 90"/>
                <a:gd name="T24" fmla="*/ 0 w 60"/>
                <a:gd name="T25" fmla="*/ 19 h 90"/>
                <a:gd name="T26" fmla="*/ 0 w 60"/>
                <a:gd name="T27" fmla="*/ 13 h 90"/>
                <a:gd name="T28" fmla="*/ 3 w 60"/>
                <a:gd name="T29" fmla="*/ 8 h 90"/>
                <a:gd name="T30" fmla="*/ 5 w 60"/>
                <a:gd name="T31" fmla="*/ 5 h 90"/>
                <a:gd name="T32" fmla="*/ 11 w 60"/>
                <a:gd name="T33" fmla="*/ 0 h 90"/>
                <a:gd name="T34" fmla="*/ 14 w 60"/>
                <a:gd name="T35" fmla="*/ 0 h 90"/>
                <a:gd name="T36" fmla="*/ 22 w 60"/>
                <a:gd name="T37" fmla="*/ 0 h 90"/>
                <a:gd name="T38" fmla="*/ 60 w 60"/>
                <a:gd name="T39" fmla="*/ 0 h 90"/>
                <a:gd name="T40" fmla="*/ 60 w 60"/>
                <a:gd name="T41" fmla="*/ 16 h 90"/>
                <a:gd name="T42" fmla="*/ 27 w 60"/>
                <a:gd name="T43" fmla="*/ 16 h 90"/>
                <a:gd name="T44" fmla="*/ 19 w 60"/>
                <a:gd name="T45" fmla="*/ 16 h 90"/>
                <a:gd name="T46" fmla="*/ 14 w 60"/>
                <a:gd name="T47" fmla="*/ 16 h 90"/>
                <a:gd name="T48" fmla="*/ 14 w 60"/>
                <a:gd name="T49" fmla="*/ 19 h 90"/>
                <a:gd name="T50" fmla="*/ 11 w 60"/>
                <a:gd name="T51" fmla="*/ 24 h 90"/>
                <a:gd name="T52" fmla="*/ 11 w 60"/>
                <a:gd name="T53" fmla="*/ 27 h 90"/>
                <a:gd name="T54" fmla="*/ 14 w 60"/>
                <a:gd name="T55" fmla="*/ 30 h 90"/>
                <a:gd name="T56" fmla="*/ 16 w 60"/>
                <a:gd name="T57" fmla="*/ 33 h 90"/>
                <a:gd name="T58" fmla="*/ 19 w 60"/>
                <a:gd name="T59" fmla="*/ 35 h 90"/>
                <a:gd name="T60" fmla="*/ 25 w 60"/>
                <a:gd name="T61" fmla="*/ 35 h 90"/>
                <a:gd name="T62" fmla="*/ 33 w 60"/>
                <a:gd name="T63" fmla="*/ 35 h 90"/>
                <a:gd name="T64" fmla="*/ 60 w 60"/>
                <a:gd name="T65" fmla="*/ 35 h 90"/>
                <a:gd name="T66" fmla="*/ 60 w 60"/>
                <a:gd name="T67" fmla="*/ 52 h 90"/>
                <a:gd name="T68" fmla="*/ 27 w 60"/>
                <a:gd name="T69" fmla="*/ 52 h 90"/>
                <a:gd name="T70" fmla="*/ 22 w 60"/>
                <a:gd name="T71" fmla="*/ 52 h 90"/>
                <a:gd name="T72" fmla="*/ 16 w 60"/>
                <a:gd name="T73" fmla="*/ 54 h 90"/>
                <a:gd name="T74" fmla="*/ 14 w 60"/>
                <a:gd name="T75" fmla="*/ 54 h 90"/>
                <a:gd name="T76" fmla="*/ 14 w 60"/>
                <a:gd name="T77" fmla="*/ 57 h 90"/>
                <a:gd name="T78" fmla="*/ 11 w 60"/>
                <a:gd name="T79" fmla="*/ 57 h 90"/>
                <a:gd name="T80" fmla="*/ 11 w 60"/>
                <a:gd name="T81" fmla="*/ 60 h 90"/>
                <a:gd name="T82" fmla="*/ 11 w 60"/>
                <a:gd name="T83" fmla="*/ 65 h 90"/>
                <a:gd name="T84" fmla="*/ 14 w 60"/>
                <a:gd name="T85" fmla="*/ 68 h 90"/>
                <a:gd name="T86" fmla="*/ 16 w 60"/>
                <a:gd name="T87" fmla="*/ 71 h 90"/>
                <a:gd name="T88" fmla="*/ 19 w 60"/>
                <a:gd name="T89" fmla="*/ 71 h 90"/>
                <a:gd name="T90" fmla="*/ 25 w 60"/>
                <a:gd name="T91" fmla="*/ 73 h 90"/>
                <a:gd name="T92" fmla="*/ 33 w 60"/>
                <a:gd name="T93" fmla="*/ 73 h 90"/>
                <a:gd name="T94" fmla="*/ 60 w 60"/>
                <a:gd name="T95" fmla="*/ 73 h 90"/>
                <a:gd name="T96" fmla="*/ 60 w 60"/>
                <a:gd name="T97" fmla="*/ 90 h 90"/>
                <a:gd name="T98" fmla="*/ 0 w 60"/>
                <a:gd name="T99" fmla="*/ 9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90"/>
                <a:gd name="T152" fmla="*/ 60 w 60"/>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90">
                  <a:moveTo>
                    <a:pt x="0" y="90"/>
                  </a:moveTo>
                  <a:lnTo>
                    <a:pt x="0" y="73"/>
                  </a:lnTo>
                  <a:lnTo>
                    <a:pt x="8" y="73"/>
                  </a:lnTo>
                  <a:lnTo>
                    <a:pt x="3" y="65"/>
                  </a:lnTo>
                  <a:lnTo>
                    <a:pt x="0" y="54"/>
                  </a:lnTo>
                  <a:lnTo>
                    <a:pt x="0" y="49"/>
                  </a:lnTo>
                  <a:lnTo>
                    <a:pt x="3" y="46"/>
                  </a:lnTo>
                  <a:lnTo>
                    <a:pt x="5" y="41"/>
                  </a:lnTo>
                  <a:lnTo>
                    <a:pt x="8" y="38"/>
                  </a:lnTo>
                  <a:lnTo>
                    <a:pt x="5" y="33"/>
                  </a:lnTo>
                  <a:lnTo>
                    <a:pt x="3" y="30"/>
                  </a:lnTo>
                  <a:lnTo>
                    <a:pt x="0" y="24"/>
                  </a:lnTo>
                  <a:lnTo>
                    <a:pt x="0" y="19"/>
                  </a:lnTo>
                  <a:lnTo>
                    <a:pt x="0" y="13"/>
                  </a:lnTo>
                  <a:lnTo>
                    <a:pt x="3" y="8"/>
                  </a:lnTo>
                  <a:lnTo>
                    <a:pt x="5" y="5"/>
                  </a:lnTo>
                  <a:lnTo>
                    <a:pt x="11" y="0"/>
                  </a:lnTo>
                  <a:lnTo>
                    <a:pt x="14" y="0"/>
                  </a:lnTo>
                  <a:lnTo>
                    <a:pt x="22" y="0"/>
                  </a:lnTo>
                  <a:lnTo>
                    <a:pt x="60" y="0"/>
                  </a:lnTo>
                  <a:lnTo>
                    <a:pt x="60" y="16"/>
                  </a:lnTo>
                  <a:lnTo>
                    <a:pt x="27" y="16"/>
                  </a:lnTo>
                  <a:lnTo>
                    <a:pt x="19" y="16"/>
                  </a:lnTo>
                  <a:lnTo>
                    <a:pt x="14" y="16"/>
                  </a:lnTo>
                  <a:lnTo>
                    <a:pt x="14" y="19"/>
                  </a:lnTo>
                  <a:lnTo>
                    <a:pt x="11" y="24"/>
                  </a:lnTo>
                  <a:lnTo>
                    <a:pt x="11" y="27"/>
                  </a:lnTo>
                  <a:lnTo>
                    <a:pt x="14" y="30"/>
                  </a:lnTo>
                  <a:lnTo>
                    <a:pt x="16" y="33"/>
                  </a:lnTo>
                  <a:lnTo>
                    <a:pt x="19" y="35"/>
                  </a:lnTo>
                  <a:lnTo>
                    <a:pt x="25" y="35"/>
                  </a:lnTo>
                  <a:lnTo>
                    <a:pt x="33" y="35"/>
                  </a:lnTo>
                  <a:lnTo>
                    <a:pt x="60" y="35"/>
                  </a:lnTo>
                  <a:lnTo>
                    <a:pt x="60" y="52"/>
                  </a:lnTo>
                  <a:lnTo>
                    <a:pt x="27" y="52"/>
                  </a:lnTo>
                  <a:lnTo>
                    <a:pt x="22" y="52"/>
                  </a:lnTo>
                  <a:lnTo>
                    <a:pt x="16" y="54"/>
                  </a:lnTo>
                  <a:lnTo>
                    <a:pt x="14" y="54"/>
                  </a:lnTo>
                  <a:lnTo>
                    <a:pt x="14" y="57"/>
                  </a:lnTo>
                  <a:lnTo>
                    <a:pt x="11" y="57"/>
                  </a:lnTo>
                  <a:lnTo>
                    <a:pt x="11" y="60"/>
                  </a:lnTo>
                  <a:lnTo>
                    <a:pt x="11" y="65"/>
                  </a:lnTo>
                  <a:lnTo>
                    <a:pt x="14" y="68"/>
                  </a:lnTo>
                  <a:lnTo>
                    <a:pt x="16" y="71"/>
                  </a:lnTo>
                  <a:lnTo>
                    <a:pt x="19" y="71"/>
                  </a:lnTo>
                  <a:lnTo>
                    <a:pt x="25" y="73"/>
                  </a:lnTo>
                  <a:lnTo>
                    <a:pt x="33" y="73"/>
                  </a:lnTo>
                  <a:lnTo>
                    <a:pt x="60" y="73"/>
                  </a:lnTo>
                  <a:lnTo>
                    <a:pt x="60" y="90"/>
                  </a:lnTo>
                  <a:lnTo>
                    <a:pt x="0" y="9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60" name="Freeform 295"/>
            <p:cNvSpPr>
              <a:spLocks noEditPoints="1"/>
            </p:cNvSpPr>
            <p:nvPr/>
          </p:nvSpPr>
          <p:spPr bwMode="auto">
            <a:xfrm>
              <a:off x="2085934" y="2112397"/>
              <a:ext cx="118483" cy="87915"/>
            </a:xfrm>
            <a:custGeom>
              <a:avLst/>
              <a:gdLst>
                <a:gd name="T0" fmla="*/ 30 w 63"/>
                <a:gd name="T1" fmla="*/ 62 h 62"/>
                <a:gd name="T2" fmla="*/ 22 w 63"/>
                <a:gd name="T3" fmla="*/ 62 h 62"/>
                <a:gd name="T4" fmla="*/ 14 w 63"/>
                <a:gd name="T5" fmla="*/ 60 h 62"/>
                <a:gd name="T6" fmla="*/ 8 w 63"/>
                <a:gd name="T7" fmla="*/ 54 h 62"/>
                <a:gd name="T8" fmla="*/ 3 w 63"/>
                <a:gd name="T9" fmla="*/ 49 h 62"/>
                <a:gd name="T10" fmla="*/ 0 w 63"/>
                <a:gd name="T11" fmla="*/ 41 h 62"/>
                <a:gd name="T12" fmla="*/ 0 w 63"/>
                <a:gd name="T13" fmla="*/ 32 h 62"/>
                <a:gd name="T14" fmla="*/ 3 w 63"/>
                <a:gd name="T15" fmla="*/ 19 h 62"/>
                <a:gd name="T16" fmla="*/ 8 w 63"/>
                <a:gd name="T17" fmla="*/ 8 h 62"/>
                <a:gd name="T18" fmla="*/ 19 w 63"/>
                <a:gd name="T19" fmla="*/ 2 h 62"/>
                <a:gd name="T20" fmla="*/ 30 w 63"/>
                <a:gd name="T21" fmla="*/ 0 h 62"/>
                <a:gd name="T22" fmla="*/ 44 w 63"/>
                <a:gd name="T23" fmla="*/ 2 h 62"/>
                <a:gd name="T24" fmla="*/ 52 w 63"/>
                <a:gd name="T25" fmla="*/ 11 h 62"/>
                <a:gd name="T26" fmla="*/ 60 w 63"/>
                <a:gd name="T27" fmla="*/ 19 h 62"/>
                <a:gd name="T28" fmla="*/ 63 w 63"/>
                <a:gd name="T29" fmla="*/ 32 h 62"/>
                <a:gd name="T30" fmla="*/ 60 w 63"/>
                <a:gd name="T31" fmla="*/ 41 h 62"/>
                <a:gd name="T32" fmla="*/ 57 w 63"/>
                <a:gd name="T33" fmla="*/ 49 h 62"/>
                <a:gd name="T34" fmla="*/ 55 w 63"/>
                <a:gd name="T35" fmla="*/ 54 h 62"/>
                <a:gd name="T36" fmla="*/ 46 w 63"/>
                <a:gd name="T37" fmla="*/ 60 h 62"/>
                <a:gd name="T38" fmla="*/ 38 w 63"/>
                <a:gd name="T39" fmla="*/ 62 h 62"/>
                <a:gd name="T40" fmla="*/ 30 w 63"/>
                <a:gd name="T41" fmla="*/ 62 h 62"/>
                <a:gd name="T42" fmla="*/ 30 w 63"/>
                <a:gd name="T43" fmla="*/ 46 h 62"/>
                <a:gd name="T44" fmla="*/ 38 w 63"/>
                <a:gd name="T45" fmla="*/ 46 h 62"/>
                <a:gd name="T46" fmla="*/ 44 w 63"/>
                <a:gd name="T47" fmla="*/ 43 h 62"/>
                <a:gd name="T48" fmla="*/ 46 w 63"/>
                <a:gd name="T49" fmla="*/ 38 h 62"/>
                <a:gd name="T50" fmla="*/ 49 w 63"/>
                <a:gd name="T51" fmla="*/ 32 h 62"/>
                <a:gd name="T52" fmla="*/ 46 w 63"/>
                <a:gd name="T53" fmla="*/ 27 h 62"/>
                <a:gd name="T54" fmla="*/ 44 w 63"/>
                <a:gd name="T55" fmla="*/ 21 h 62"/>
                <a:gd name="T56" fmla="*/ 38 w 63"/>
                <a:gd name="T57" fmla="*/ 19 h 62"/>
                <a:gd name="T58" fmla="*/ 30 w 63"/>
                <a:gd name="T59" fmla="*/ 16 h 62"/>
                <a:gd name="T60" fmla="*/ 22 w 63"/>
                <a:gd name="T61" fmla="*/ 19 h 62"/>
                <a:gd name="T62" fmla="*/ 16 w 63"/>
                <a:gd name="T63" fmla="*/ 21 h 62"/>
                <a:gd name="T64" fmla="*/ 14 w 63"/>
                <a:gd name="T65" fmla="*/ 27 h 62"/>
                <a:gd name="T66" fmla="*/ 11 w 63"/>
                <a:gd name="T67" fmla="*/ 32 h 62"/>
                <a:gd name="T68" fmla="*/ 14 w 63"/>
                <a:gd name="T69" fmla="*/ 38 h 62"/>
                <a:gd name="T70" fmla="*/ 16 w 63"/>
                <a:gd name="T71" fmla="*/ 43 h 62"/>
                <a:gd name="T72" fmla="*/ 22 w 63"/>
                <a:gd name="T73" fmla="*/ 46 h 62"/>
                <a:gd name="T74" fmla="*/ 30 w 63"/>
                <a:gd name="T75" fmla="*/ 46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3"/>
                <a:gd name="T115" fmla="*/ 0 h 62"/>
                <a:gd name="T116" fmla="*/ 63 w 63"/>
                <a:gd name="T117" fmla="*/ 62 h 6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3" h="62">
                  <a:moveTo>
                    <a:pt x="30" y="62"/>
                  </a:moveTo>
                  <a:lnTo>
                    <a:pt x="22" y="62"/>
                  </a:lnTo>
                  <a:lnTo>
                    <a:pt x="14" y="60"/>
                  </a:lnTo>
                  <a:lnTo>
                    <a:pt x="8" y="54"/>
                  </a:lnTo>
                  <a:lnTo>
                    <a:pt x="3" y="49"/>
                  </a:lnTo>
                  <a:lnTo>
                    <a:pt x="0" y="41"/>
                  </a:lnTo>
                  <a:lnTo>
                    <a:pt x="0" y="32"/>
                  </a:lnTo>
                  <a:lnTo>
                    <a:pt x="3" y="19"/>
                  </a:lnTo>
                  <a:lnTo>
                    <a:pt x="8" y="8"/>
                  </a:lnTo>
                  <a:lnTo>
                    <a:pt x="19" y="2"/>
                  </a:lnTo>
                  <a:lnTo>
                    <a:pt x="30" y="0"/>
                  </a:lnTo>
                  <a:lnTo>
                    <a:pt x="44" y="2"/>
                  </a:lnTo>
                  <a:lnTo>
                    <a:pt x="52" y="11"/>
                  </a:lnTo>
                  <a:lnTo>
                    <a:pt x="60" y="19"/>
                  </a:lnTo>
                  <a:lnTo>
                    <a:pt x="63" y="32"/>
                  </a:lnTo>
                  <a:lnTo>
                    <a:pt x="60" y="41"/>
                  </a:lnTo>
                  <a:lnTo>
                    <a:pt x="57" y="49"/>
                  </a:lnTo>
                  <a:lnTo>
                    <a:pt x="55" y="54"/>
                  </a:lnTo>
                  <a:lnTo>
                    <a:pt x="46" y="60"/>
                  </a:lnTo>
                  <a:lnTo>
                    <a:pt x="38" y="62"/>
                  </a:lnTo>
                  <a:lnTo>
                    <a:pt x="30" y="62"/>
                  </a:lnTo>
                  <a:close/>
                  <a:moveTo>
                    <a:pt x="30" y="46"/>
                  </a:moveTo>
                  <a:lnTo>
                    <a:pt x="38" y="46"/>
                  </a:lnTo>
                  <a:lnTo>
                    <a:pt x="44" y="43"/>
                  </a:lnTo>
                  <a:lnTo>
                    <a:pt x="46" y="38"/>
                  </a:lnTo>
                  <a:lnTo>
                    <a:pt x="49" y="32"/>
                  </a:lnTo>
                  <a:lnTo>
                    <a:pt x="46" y="27"/>
                  </a:lnTo>
                  <a:lnTo>
                    <a:pt x="44" y="21"/>
                  </a:lnTo>
                  <a:lnTo>
                    <a:pt x="38" y="19"/>
                  </a:lnTo>
                  <a:lnTo>
                    <a:pt x="30" y="16"/>
                  </a:lnTo>
                  <a:lnTo>
                    <a:pt x="22" y="19"/>
                  </a:lnTo>
                  <a:lnTo>
                    <a:pt x="16" y="21"/>
                  </a:lnTo>
                  <a:lnTo>
                    <a:pt x="14" y="27"/>
                  </a:lnTo>
                  <a:lnTo>
                    <a:pt x="11" y="32"/>
                  </a:lnTo>
                  <a:lnTo>
                    <a:pt x="14" y="38"/>
                  </a:lnTo>
                  <a:lnTo>
                    <a:pt x="16" y="43"/>
                  </a:lnTo>
                  <a:lnTo>
                    <a:pt x="22" y="46"/>
                  </a:lnTo>
                  <a:lnTo>
                    <a:pt x="30"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61" name="Rectangle 296"/>
            <p:cNvSpPr>
              <a:spLocks noChangeArrowheads="1"/>
            </p:cNvSpPr>
            <p:nvPr/>
          </p:nvSpPr>
          <p:spPr bwMode="auto">
            <a:xfrm>
              <a:off x="2044559" y="2074112"/>
              <a:ext cx="154216" cy="22688"/>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9462" name="Freeform 297"/>
            <p:cNvSpPr>
              <a:spLocks noEditPoints="1"/>
            </p:cNvSpPr>
            <p:nvPr/>
          </p:nvSpPr>
          <p:spPr bwMode="auto">
            <a:xfrm>
              <a:off x="6998273" y="3480756"/>
              <a:ext cx="157977" cy="85079"/>
            </a:xfrm>
            <a:custGeom>
              <a:avLst/>
              <a:gdLst>
                <a:gd name="T0" fmla="*/ 3 w 84"/>
                <a:gd name="T1" fmla="*/ 60 h 60"/>
                <a:gd name="T2" fmla="*/ 3 w 84"/>
                <a:gd name="T3" fmla="*/ 44 h 60"/>
                <a:gd name="T4" fmla="*/ 11 w 84"/>
                <a:gd name="T5" fmla="*/ 44 h 60"/>
                <a:gd name="T6" fmla="*/ 5 w 84"/>
                <a:gd name="T7" fmla="*/ 41 h 60"/>
                <a:gd name="T8" fmla="*/ 3 w 84"/>
                <a:gd name="T9" fmla="*/ 38 h 60"/>
                <a:gd name="T10" fmla="*/ 0 w 84"/>
                <a:gd name="T11" fmla="*/ 33 h 60"/>
                <a:gd name="T12" fmla="*/ 0 w 84"/>
                <a:gd name="T13" fmla="*/ 25 h 60"/>
                <a:gd name="T14" fmla="*/ 3 w 84"/>
                <a:gd name="T15" fmla="*/ 16 h 60"/>
                <a:gd name="T16" fmla="*/ 8 w 84"/>
                <a:gd name="T17" fmla="*/ 8 h 60"/>
                <a:gd name="T18" fmla="*/ 19 w 84"/>
                <a:gd name="T19" fmla="*/ 3 h 60"/>
                <a:gd name="T20" fmla="*/ 30 w 84"/>
                <a:gd name="T21" fmla="*/ 0 h 60"/>
                <a:gd name="T22" fmla="*/ 43 w 84"/>
                <a:gd name="T23" fmla="*/ 3 h 60"/>
                <a:gd name="T24" fmla="*/ 54 w 84"/>
                <a:gd name="T25" fmla="*/ 8 h 60"/>
                <a:gd name="T26" fmla="*/ 60 w 84"/>
                <a:gd name="T27" fmla="*/ 16 h 60"/>
                <a:gd name="T28" fmla="*/ 62 w 84"/>
                <a:gd name="T29" fmla="*/ 25 h 60"/>
                <a:gd name="T30" fmla="*/ 62 w 84"/>
                <a:gd name="T31" fmla="*/ 30 h 60"/>
                <a:gd name="T32" fmla="*/ 60 w 84"/>
                <a:gd name="T33" fmla="*/ 35 h 60"/>
                <a:gd name="T34" fmla="*/ 57 w 84"/>
                <a:gd name="T35" fmla="*/ 38 h 60"/>
                <a:gd name="T36" fmla="*/ 54 w 84"/>
                <a:gd name="T37" fmla="*/ 44 h 60"/>
                <a:gd name="T38" fmla="*/ 84 w 84"/>
                <a:gd name="T39" fmla="*/ 44 h 60"/>
                <a:gd name="T40" fmla="*/ 84 w 84"/>
                <a:gd name="T41" fmla="*/ 60 h 60"/>
                <a:gd name="T42" fmla="*/ 3 w 84"/>
                <a:gd name="T43" fmla="*/ 60 h 60"/>
                <a:gd name="T44" fmla="*/ 30 w 84"/>
                <a:gd name="T45" fmla="*/ 44 h 60"/>
                <a:gd name="T46" fmla="*/ 38 w 84"/>
                <a:gd name="T47" fmla="*/ 44 h 60"/>
                <a:gd name="T48" fmla="*/ 46 w 84"/>
                <a:gd name="T49" fmla="*/ 41 h 60"/>
                <a:gd name="T50" fmla="*/ 49 w 84"/>
                <a:gd name="T51" fmla="*/ 35 h 60"/>
                <a:gd name="T52" fmla="*/ 49 w 84"/>
                <a:gd name="T53" fmla="*/ 30 h 60"/>
                <a:gd name="T54" fmla="*/ 49 w 84"/>
                <a:gd name="T55" fmla="*/ 25 h 60"/>
                <a:gd name="T56" fmla="*/ 46 w 84"/>
                <a:gd name="T57" fmla="*/ 22 h 60"/>
                <a:gd name="T58" fmla="*/ 41 w 84"/>
                <a:gd name="T59" fmla="*/ 16 h 60"/>
                <a:gd name="T60" fmla="*/ 33 w 84"/>
                <a:gd name="T61" fmla="*/ 16 h 60"/>
                <a:gd name="T62" fmla="*/ 24 w 84"/>
                <a:gd name="T63" fmla="*/ 16 h 60"/>
                <a:gd name="T64" fmla="*/ 16 w 84"/>
                <a:gd name="T65" fmla="*/ 22 h 60"/>
                <a:gd name="T66" fmla="*/ 13 w 84"/>
                <a:gd name="T67" fmla="*/ 25 h 60"/>
                <a:gd name="T68" fmla="*/ 13 w 84"/>
                <a:gd name="T69" fmla="*/ 30 h 60"/>
                <a:gd name="T70" fmla="*/ 13 w 84"/>
                <a:gd name="T71" fmla="*/ 35 h 60"/>
                <a:gd name="T72" fmla="*/ 16 w 84"/>
                <a:gd name="T73" fmla="*/ 41 h 60"/>
                <a:gd name="T74" fmla="*/ 22 w 84"/>
                <a:gd name="T75" fmla="*/ 44 h 60"/>
                <a:gd name="T76" fmla="*/ 30 w 84"/>
                <a:gd name="T77" fmla="*/ 44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4"/>
                <a:gd name="T118" fmla="*/ 0 h 60"/>
                <a:gd name="T119" fmla="*/ 84 w 84"/>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4" h="60">
                  <a:moveTo>
                    <a:pt x="3" y="60"/>
                  </a:moveTo>
                  <a:lnTo>
                    <a:pt x="3" y="44"/>
                  </a:lnTo>
                  <a:lnTo>
                    <a:pt x="11" y="44"/>
                  </a:lnTo>
                  <a:lnTo>
                    <a:pt x="5" y="41"/>
                  </a:lnTo>
                  <a:lnTo>
                    <a:pt x="3" y="38"/>
                  </a:lnTo>
                  <a:lnTo>
                    <a:pt x="0" y="33"/>
                  </a:lnTo>
                  <a:lnTo>
                    <a:pt x="0" y="25"/>
                  </a:lnTo>
                  <a:lnTo>
                    <a:pt x="3" y="16"/>
                  </a:lnTo>
                  <a:lnTo>
                    <a:pt x="8" y="8"/>
                  </a:lnTo>
                  <a:lnTo>
                    <a:pt x="19" y="3"/>
                  </a:lnTo>
                  <a:lnTo>
                    <a:pt x="30" y="0"/>
                  </a:lnTo>
                  <a:lnTo>
                    <a:pt x="43" y="3"/>
                  </a:lnTo>
                  <a:lnTo>
                    <a:pt x="54" y="8"/>
                  </a:lnTo>
                  <a:lnTo>
                    <a:pt x="60" y="16"/>
                  </a:lnTo>
                  <a:lnTo>
                    <a:pt x="62" y="25"/>
                  </a:lnTo>
                  <a:lnTo>
                    <a:pt x="62" y="30"/>
                  </a:lnTo>
                  <a:lnTo>
                    <a:pt x="60" y="35"/>
                  </a:lnTo>
                  <a:lnTo>
                    <a:pt x="57" y="38"/>
                  </a:lnTo>
                  <a:lnTo>
                    <a:pt x="54" y="44"/>
                  </a:lnTo>
                  <a:lnTo>
                    <a:pt x="84" y="44"/>
                  </a:lnTo>
                  <a:lnTo>
                    <a:pt x="84" y="60"/>
                  </a:lnTo>
                  <a:lnTo>
                    <a:pt x="3" y="60"/>
                  </a:lnTo>
                  <a:close/>
                  <a:moveTo>
                    <a:pt x="30" y="44"/>
                  </a:moveTo>
                  <a:lnTo>
                    <a:pt x="38" y="44"/>
                  </a:lnTo>
                  <a:lnTo>
                    <a:pt x="46" y="41"/>
                  </a:lnTo>
                  <a:lnTo>
                    <a:pt x="49" y="35"/>
                  </a:lnTo>
                  <a:lnTo>
                    <a:pt x="49" y="30"/>
                  </a:lnTo>
                  <a:lnTo>
                    <a:pt x="49" y="25"/>
                  </a:lnTo>
                  <a:lnTo>
                    <a:pt x="46" y="22"/>
                  </a:lnTo>
                  <a:lnTo>
                    <a:pt x="41" y="16"/>
                  </a:lnTo>
                  <a:lnTo>
                    <a:pt x="33" y="16"/>
                  </a:lnTo>
                  <a:lnTo>
                    <a:pt x="24" y="16"/>
                  </a:lnTo>
                  <a:lnTo>
                    <a:pt x="16" y="22"/>
                  </a:lnTo>
                  <a:lnTo>
                    <a:pt x="13" y="25"/>
                  </a:lnTo>
                  <a:lnTo>
                    <a:pt x="13" y="30"/>
                  </a:lnTo>
                  <a:lnTo>
                    <a:pt x="13" y="35"/>
                  </a:lnTo>
                  <a:lnTo>
                    <a:pt x="16" y="41"/>
                  </a:lnTo>
                  <a:lnTo>
                    <a:pt x="22" y="44"/>
                  </a:lnTo>
                  <a:lnTo>
                    <a:pt x="30" y="44"/>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63" name="Freeform 298"/>
            <p:cNvSpPr>
              <a:spLocks noEditPoints="1"/>
            </p:cNvSpPr>
            <p:nvPr/>
          </p:nvSpPr>
          <p:spPr bwMode="auto">
            <a:xfrm>
              <a:off x="6998273" y="3380079"/>
              <a:ext cx="116602" cy="89333"/>
            </a:xfrm>
            <a:custGeom>
              <a:avLst/>
              <a:gdLst>
                <a:gd name="T0" fmla="*/ 30 w 62"/>
                <a:gd name="T1" fmla="*/ 63 h 63"/>
                <a:gd name="T2" fmla="*/ 22 w 62"/>
                <a:gd name="T3" fmla="*/ 60 h 63"/>
                <a:gd name="T4" fmla="*/ 16 w 62"/>
                <a:gd name="T5" fmla="*/ 58 h 63"/>
                <a:gd name="T6" fmla="*/ 8 w 62"/>
                <a:gd name="T7" fmla="*/ 55 h 63"/>
                <a:gd name="T8" fmla="*/ 5 w 62"/>
                <a:gd name="T9" fmla="*/ 47 h 63"/>
                <a:gd name="T10" fmla="*/ 3 w 62"/>
                <a:gd name="T11" fmla="*/ 38 h 63"/>
                <a:gd name="T12" fmla="*/ 0 w 62"/>
                <a:gd name="T13" fmla="*/ 30 h 63"/>
                <a:gd name="T14" fmla="*/ 3 w 62"/>
                <a:gd name="T15" fmla="*/ 19 h 63"/>
                <a:gd name="T16" fmla="*/ 8 w 62"/>
                <a:gd name="T17" fmla="*/ 9 h 63"/>
                <a:gd name="T18" fmla="*/ 19 w 62"/>
                <a:gd name="T19" fmla="*/ 3 h 63"/>
                <a:gd name="T20" fmla="*/ 33 w 62"/>
                <a:gd name="T21" fmla="*/ 0 h 63"/>
                <a:gd name="T22" fmla="*/ 43 w 62"/>
                <a:gd name="T23" fmla="*/ 3 h 63"/>
                <a:gd name="T24" fmla="*/ 54 w 62"/>
                <a:gd name="T25" fmla="*/ 9 h 63"/>
                <a:gd name="T26" fmla="*/ 60 w 62"/>
                <a:gd name="T27" fmla="*/ 19 h 63"/>
                <a:gd name="T28" fmla="*/ 62 w 62"/>
                <a:gd name="T29" fmla="*/ 30 h 63"/>
                <a:gd name="T30" fmla="*/ 62 w 62"/>
                <a:gd name="T31" fmla="*/ 38 h 63"/>
                <a:gd name="T32" fmla="*/ 60 w 62"/>
                <a:gd name="T33" fmla="*/ 47 h 63"/>
                <a:gd name="T34" fmla="*/ 54 w 62"/>
                <a:gd name="T35" fmla="*/ 55 h 63"/>
                <a:gd name="T36" fmla="*/ 49 w 62"/>
                <a:gd name="T37" fmla="*/ 58 h 63"/>
                <a:gd name="T38" fmla="*/ 41 w 62"/>
                <a:gd name="T39" fmla="*/ 60 h 63"/>
                <a:gd name="T40" fmla="*/ 30 w 62"/>
                <a:gd name="T41" fmla="*/ 63 h 63"/>
                <a:gd name="T42" fmla="*/ 33 w 62"/>
                <a:gd name="T43" fmla="*/ 47 h 63"/>
                <a:gd name="T44" fmla="*/ 38 w 62"/>
                <a:gd name="T45" fmla="*/ 44 h 63"/>
                <a:gd name="T46" fmla="*/ 46 w 62"/>
                <a:gd name="T47" fmla="*/ 41 h 63"/>
                <a:gd name="T48" fmla="*/ 49 w 62"/>
                <a:gd name="T49" fmla="*/ 36 h 63"/>
                <a:gd name="T50" fmla="*/ 49 w 62"/>
                <a:gd name="T51" fmla="*/ 30 h 63"/>
                <a:gd name="T52" fmla="*/ 49 w 62"/>
                <a:gd name="T53" fmla="*/ 25 h 63"/>
                <a:gd name="T54" fmla="*/ 46 w 62"/>
                <a:gd name="T55" fmla="*/ 19 h 63"/>
                <a:gd name="T56" fmla="*/ 38 w 62"/>
                <a:gd name="T57" fmla="*/ 17 h 63"/>
                <a:gd name="T58" fmla="*/ 33 w 62"/>
                <a:gd name="T59" fmla="*/ 17 h 63"/>
                <a:gd name="T60" fmla="*/ 24 w 62"/>
                <a:gd name="T61" fmla="*/ 17 h 63"/>
                <a:gd name="T62" fmla="*/ 19 w 62"/>
                <a:gd name="T63" fmla="*/ 19 h 63"/>
                <a:gd name="T64" fmla="*/ 13 w 62"/>
                <a:gd name="T65" fmla="*/ 25 h 63"/>
                <a:gd name="T66" fmla="*/ 13 w 62"/>
                <a:gd name="T67" fmla="*/ 30 h 63"/>
                <a:gd name="T68" fmla="*/ 13 w 62"/>
                <a:gd name="T69" fmla="*/ 36 h 63"/>
                <a:gd name="T70" fmla="*/ 19 w 62"/>
                <a:gd name="T71" fmla="*/ 41 h 63"/>
                <a:gd name="T72" fmla="*/ 24 w 62"/>
                <a:gd name="T73" fmla="*/ 44 h 63"/>
                <a:gd name="T74" fmla="*/ 33 w 62"/>
                <a:gd name="T75" fmla="*/ 47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
                <a:gd name="T115" fmla="*/ 0 h 63"/>
                <a:gd name="T116" fmla="*/ 62 w 62"/>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 h="63">
                  <a:moveTo>
                    <a:pt x="30" y="63"/>
                  </a:moveTo>
                  <a:lnTo>
                    <a:pt x="22" y="60"/>
                  </a:lnTo>
                  <a:lnTo>
                    <a:pt x="16" y="58"/>
                  </a:lnTo>
                  <a:lnTo>
                    <a:pt x="8" y="55"/>
                  </a:lnTo>
                  <a:lnTo>
                    <a:pt x="5" y="47"/>
                  </a:lnTo>
                  <a:lnTo>
                    <a:pt x="3" y="38"/>
                  </a:lnTo>
                  <a:lnTo>
                    <a:pt x="0" y="30"/>
                  </a:lnTo>
                  <a:lnTo>
                    <a:pt x="3" y="19"/>
                  </a:lnTo>
                  <a:lnTo>
                    <a:pt x="8" y="9"/>
                  </a:lnTo>
                  <a:lnTo>
                    <a:pt x="19" y="3"/>
                  </a:lnTo>
                  <a:lnTo>
                    <a:pt x="33" y="0"/>
                  </a:lnTo>
                  <a:lnTo>
                    <a:pt x="43" y="3"/>
                  </a:lnTo>
                  <a:lnTo>
                    <a:pt x="54" y="9"/>
                  </a:lnTo>
                  <a:lnTo>
                    <a:pt x="60" y="19"/>
                  </a:lnTo>
                  <a:lnTo>
                    <a:pt x="62" y="30"/>
                  </a:lnTo>
                  <a:lnTo>
                    <a:pt x="62" y="38"/>
                  </a:lnTo>
                  <a:lnTo>
                    <a:pt x="60" y="47"/>
                  </a:lnTo>
                  <a:lnTo>
                    <a:pt x="54" y="55"/>
                  </a:lnTo>
                  <a:lnTo>
                    <a:pt x="49" y="58"/>
                  </a:lnTo>
                  <a:lnTo>
                    <a:pt x="41" y="60"/>
                  </a:lnTo>
                  <a:lnTo>
                    <a:pt x="30" y="63"/>
                  </a:lnTo>
                  <a:close/>
                  <a:moveTo>
                    <a:pt x="33" y="47"/>
                  </a:moveTo>
                  <a:lnTo>
                    <a:pt x="38" y="44"/>
                  </a:lnTo>
                  <a:lnTo>
                    <a:pt x="46" y="41"/>
                  </a:lnTo>
                  <a:lnTo>
                    <a:pt x="49" y="36"/>
                  </a:lnTo>
                  <a:lnTo>
                    <a:pt x="49" y="30"/>
                  </a:lnTo>
                  <a:lnTo>
                    <a:pt x="49" y="25"/>
                  </a:lnTo>
                  <a:lnTo>
                    <a:pt x="46" y="19"/>
                  </a:lnTo>
                  <a:lnTo>
                    <a:pt x="38" y="17"/>
                  </a:lnTo>
                  <a:lnTo>
                    <a:pt x="33" y="17"/>
                  </a:lnTo>
                  <a:lnTo>
                    <a:pt x="24" y="17"/>
                  </a:lnTo>
                  <a:lnTo>
                    <a:pt x="19" y="19"/>
                  </a:lnTo>
                  <a:lnTo>
                    <a:pt x="13" y="25"/>
                  </a:lnTo>
                  <a:lnTo>
                    <a:pt x="13" y="30"/>
                  </a:lnTo>
                  <a:lnTo>
                    <a:pt x="13" y="36"/>
                  </a:lnTo>
                  <a:lnTo>
                    <a:pt x="19" y="41"/>
                  </a:lnTo>
                  <a:lnTo>
                    <a:pt x="24" y="44"/>
                  </a:lnTo>
                  <a:lnTo>
                    <a:pt x="33" y="47"/>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64" name="Freeform 299"/>
            <p:cNvSpPr>
              <a:spLocks noEditPoints="1"/>
            </p:cNvSpPr>
            <p:nvPr/>
          </p:nvSpPr>
          <p:spPr bwMode="auto">
            <a:xfrm>
              <a:off x="6956898" y="3338957"/>
              <a:ext cx="157977" cy="22688"/>
            </a:xfrm>
            <a:custGeom>
              <a:avLst/>
              <a:gdLst>
                <a:gd name="T0" fmla="*/ 16 w 84"/>
                <a:gd name="T1" fmla="*/ 16 h 16"/>
                <a:gd name="T2" fmla="*/ 0 w 84"/>
                <a:gd name="T3" fmla="*/ 16 h 16"/>
                <a:gd name="T4" fmla="*/ 0 w 84"/>
                <a:gd name="T5" fmla="*/ 0 h 16"/>
                <a:gd name="T6" fmla="*/ 16 w 84"/>
                <a:gd name="T7" fmla="*/ 0 h 16"/>
                <a:gd name="T8" fmla="*/ 16 w 84"/>
                <a:gd name="T9" fmla="*/ 16 h 16"/>
                <a:gd name="T10" fmla="*/ 84 w 84"/>
                <a:gd name="T11" fmla="*/ 16 h 16"/>
                <a:gd name="T12" fmla="*/ 25 w 84"/>
                <a:gd name="T13" fmla="*/ 16 h 16"/>
                <a:gd name="T14" fmla="*/ 25 w 84"/>
                <a:gd name="T15" fmla="*/ 0 h 16"/>
                <a:gd name="T16" fmla="*/ 84 w 84"/>
                <a:gd name="T17" fmla="*/ 0 h 16"/>
                <a:gd name="T18" fmla="*/ 84 w 84"/>
                <a:gd name="T19" fmla="*/ 16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4"/>
                <a:gd name="T31" fmla="*/ 0 h 16"/>
                <a:gd name="T32" fmla="*/ 84 w 8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4" h="16">
                  <a:moveTo>
                    <a:pt x="16" y="16"/>
                  </a:moveTo>
                  <a:lnTo>
                    <a:pt x="0" y="16"/>
                  </a:lnTo>
                  <a:lnTo>
                    <a:pt x="0" y="0"/>
                  </a:lnTo>
                  <a:lnTo>
                    <a:pt x="16" y="0"/>
                  </a:lnTo>
                  <a:lnTo>
                    <a:pt x="16" y="16"/>
                  </a:lnTo>
                  <a:close/>
                  <a:moveTo>
                    <a:pt x="84" y="16"/>
                  </a:moveTo>
                  <a:lnTo>
                    <a:pt x="25" y="16"/>
                  </a:lnTo>
                  <a:lnTo>
                    <a:pt x="25" y="0"/>
                  </a:lnTo>
                  <a:lnTo>
                    <a:pt x="84" y="0"/>
                  </a:lnTo>
                  <a:lnTo>
                    <a:pt x="84" y="16"/>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65" name="Freeform 300"/>
            <p:cNvSpPr>
              <a:spLocks/>
            </p:cNvSpPr>
            <p:nvPr/>
          </p:nvSpPr>
          <p:spPr bwMode="auto">
            <a:xfrm>
              <a:off x="6998273" y="3238280"/>
              <a:ext cx="116602" cy="76571"/>
            </a:xfrm>
            <a:custGeom>
              <a:avLst/>
              <a:gdLst>
                <a:gd name="T0" fmla="*/ 62 w 62"/>
                <a:gd name="T1" fmla="*/ 0 h 54"/>
                <a:gd name="T2" fmla="*/ 62 w 62"/>
                <a:gd name="T3" fmla="*/ 16 h 54"/>
                <a:gd name="T4" fmla="*/ 30 w 62"/>
                <a:gd name="T5" fmla="*/ 16 h 54"/>
                <a:gd name="T6" fmla="*/ 22 w 62"/>
                <a:gd name="T7" fmla="*/ 16 h 54"/>
                <a:gd name="T8" fmla="*/ 19 w 62"/>
                <a:gd name="T9" fmla="*/ 16 h 54"/>
                <a:gd name="T10" fmla="*/ 16 w 62"/>
                <a:gd name="T11" fmla="*/ 19 h 54"/>
                <a:gd name="T12" fmla="*/ 13 w 62"/>
                <a:gd name="T13" fmla="*/ 19 h 54"/>
                <a:gd name="T14" fmla="*/ 13 w 62"/>
                <a:gd name="T15" fmla="*/ 22 h 54"/>
                <a:gd name="T16" fmla="*/ 13 w 62"/>
                <a:gd name="T17" fmla="*/ 24 h 54"/>
                <a:gd name="T18" fmla="*/ 13 w 62"/>
                <a:gd name="T19" fmla="*/ 30 h 54"/>
                <a:gd name="T20" fmla="*/ 13 w 62"/>
                <a:gd name="T21" fmla="*/ 32 h 54"/>
                <a:gd name="T22" fmla="*/ 16 w 62"/>
                <a:gd name="T23" fmla="*/ 35 h 54"/>
                <a:gd name="T24" fmla="*/ 22 w 62"/>
                <a:gd name="T25" fmla="*/ 38 h 54"/>
                <a:gd name="T26" fmla="*/ 27 w 62"/>
                <a:gd name="T27" fmla="*/ 38 h 54"/>
                <a:gd name="T28" fmla="*/ 35 w 62"/>
                <a:gd name="T29" fmla="*/ 38 h 54"/>
                <a:gd name="T30" fmla="*/ 62 w 62"/>
                <a:gd name="T31" fmla="*/ 38 h 54"/>
                <a:gd name="T32" fmla="*/ 62 w 62"/>
                <a:gd name="T33" fmla="*/ 54 h 54"/>
                <a:gd name="T34" fmla="*/ 3 w 62"/>
                <a:gd name="T35" fmla="*/ 54 h 54"/>
                <a:gd name="T36" fmla="*/ 3 w 62"/>
                <a:gd name="T37" fmla="*/ 41 h 54"/>
                <a:gd name="T38" fmla="*/ 11 w 62"/>
                <a:gd name="T39" fmla="*/ 41 h 54"/>
                <a:gd name="T40" fmla="*/ 5 w 62"/>
                <a:gd name="T41" fmla="*/ 35 h 54"/>
                <a:gd name="T42" fmla="*/ 3 w 62"/>
                <a:gd name="T43" fmla="*/ 30 h 54"/>
                <a:gd name="T44" fmla="*/ 0 w 62"/>
                <a:gd name="T45" fmla="*/ 24 h 54"/>
                <a:gd name="T46" fmla="*/ 0 w 62"/>
                <a:gd name="T47" fmla="*/ 19 h 54"/>
                <a:gd name="T48" fmla="*/ 0 w 62"/>
                <a:gd name="T49" fmla="*/ 13 h 54"/>
                <a:gd name="T50" fmla="*/ 3 w 62"/>
                <a:gd name="T51" fmla="*/ 11 h 54"/>
                <a:gd name="T52" fmla="*/ 5 w 62"/>
                <a:gd name="T53" fmla="*/ 5 h 54"/>
                <a:gd name="T54" fmla="*/ 8 w 62"/>
                <a:gd name="T55" fmla="*/ 3 h 54"/>
                <a:gd name="T56" fmla="*/ 11 w 62"/>
                <a:gd name="T57" fmla="*/ 0 h 54"/>
                <a:gd name="T58" fmla="*/ 13 w 62"/>
                <a:gd name="T59" fmla="*/ 0 h 54"/>
                <a:gd name="T60" fmla="*/ 19 w 62"/>
                <a:gd name="T61" fmla="*/ 0 h 54"/>
                <a:gd name="T62" fmla="*/ 24 w 62"/>
                <a:gd name="T63" fmla="*/ 0 h 54"/>
                <a:gd name="T64" fmla="*/ 62 w 62"/>
                <a:gd name="T65" fmla="*/ 0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2"/>
                <a:gd name="T100" fmla="*/ 0 h 54"/>
                <a:gd name="T101" fmla="*/ 62 w 62"/>
                <a:gd name="T102" fmla="*/ 54 h 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2" h="54">
                  <a:moveTo>
                    <a:pt x="62" y="0"/>
                  </a:moveTo>
                  <a:lnTo>
                    <a:pt x="62" y="16"/>
                  </a:lnTo>
                  <a:lnTo>
                    <a:pt x="30" y="16"/>
                  </a:lnTo>
                  <a:lnTo>
                    <a:pt x="22" y="16"/>
                  </a:lnTo>
                  <a:lnTo>
                    <a:pt x="19" y="16"/>
                  </a:lnTo>
                  <a:lnTo>
                    <a:pt x="16" y="19"/>
                  </a:lnTo>
                  <a:lnTo>
                    <a:pt x="13" y="19"/>
                  </a:lnTo>
                  <a:lnTo>
                    <a:pt x="13" y="22"/>
                  </a:lnTo>
                  <a:lnTo>
                    <a:pt x="13" y="24"/>
                  </a:lnTo>
                  <a:lnTo>
                    <a:pt x="13" y="30"/>
                  </a:lnTo>
                  <a:lnTo>
                    <a:pt x="13" y="32"/>
                  </a:lnTo>
                  <a:lnTo>
                    <a:pt x="16" y="35"/>
                  </a:lnTo>
                  <a:lnTo>
                    <a:pt x="22" y="38"/>
                  </a:lnTo>
                  <a:lnTo>
                    <a:pt x="27" y="38"/>
                  </a:lnTo>
                  <a:lnTo>
                    <a:pt x="35" y="38"/>
                  </a:lnTo>
                  <a:lnTo>
                    <a:pt x="62" y="38"/>
                  </a:lnTo>
                  <a:lnTo>
                    <a:pt x="62" y="54"/>
                  </a:lnTo>
                  <a:lnTo>
                    <a:pt x="3" y="54"/>
                  </a:lnTo>
                  <a:lnTo>
                    <a:pt x="3" y="41"/>
                  </a:lnTo>
                  <a:lnTo>
                    <a:pt x="11" y="41"/>
                  </a:lnTo>
                  <a:lnTo>
                    <a:pt x="5" y="35"/>
                  </a:lnTo>
                  <a:lnTo>
                    <a:pt x="3" y="30"/>
                  </a:lnTo>
                  <a:lnTo>
                    <a:pt x="0" y="24"/>
                  </a:lnTo>
                  <a:lnTo>
                    <a:pt x="0" y="19"/>
                  </a:lnTo>
                  <a:lnTo>
                    <a:pt x="0" y="13"/>
                  </a:lnTo>
                  <a:lnTo>
                    <a:pt x="3" y="11"/>
                  </a:lnTo>
                  <a:lnTo>
                    <a:pt x="5" y="5"/>
                  </a:lnTo>
                  <a:lnTo>
                    <a:pt x="8" y="3"/>
                  </a:lnTo>
                  <a:lnTo>
                    <a:pt x="11" y="0"/>
                  </a:lnTo>
                  <a:lnTo>
                    <a:pt x="13" y="0"/>
                  </a:lnTo>
                  <a:lnTo>
                    <a:pt x="19" y="0"/>
                  </a:lnTo>
                  <a:lnTo>
                    <a:pt x="24" y="0"/>
                  </a:lnTo>
                  <a:lnTo>
                    <a:pt x="62" y="0"/>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66" name="Freeform 301"/>
            <p:cNvSpPr>
              <a:spLocks/>
            </p:cNvSpPr>
            <p:nvPr/>
          </p:nvSpPr>
          <p:spPr bwMode="auto">
            <a:xfrm>
              <a:off x="6962540" y="3173053"/>
              <a:ext cx="152335" cy="49630"/>
            </a:xfrm>
            <a:custGeom>
              <a:avLst/>
              <a:gdLst>
                <a:gd name="T0" fmla="*/ 22 w 81"/>
                <a:gd name="T1" fmla="*/ 0 h 35"/>
                <a:gd name="T2" fmla="*/ 32 w 81"/>
                <a:gd name="T3" fmla="*/ 0 h 35"/>
                <a:gd name="T4" fmla="*/ 32 w 81"/>
                <a:gd name="T5" fmla="*/ 10 h 35"/>
                <a:gd name="T6" fmla="*/ 57 w 81"/>
                <a:gd name="T7" fmla="*/ 10 h 35"/>
                <a:gd name="T8" fmla="*/ 62 w 81"/>
                <a:gd name="T9" fmla="*/ 10 h 35"/>
                <a:gd name="T10" fmla="*/ 65 w 81"/>
                <a:gd name="T11" fmla="*/ 10 h 35"/>
                <a:gd name="T12" fmla="*/ 68 w 81"/>
                <a:gd name="T13" fmla="*/ 10 h 35"/>
                <a:gd name="T14" fmla="*/ 68 w 81"/>
                <a:gd name="T15" fmla="*/ 10 h 35"/>
                <a:gd name="T16" fmla="*/ 68 w 81"/>
                <a:gd name="T17" fmla="*/ 8 h 35"/>
                <a:gd name="T18" fmla="*/ 68 w 81"/>
                <a:gd name="T19" fmla="*/ 8 h 35"/>
                <a:gd name="T20" fmla="*/ 68 w 81"/>
                <a:gd name="T21" fmla="*/ 5 h 35"/>
                <a:gd name="T22" fmla="*/ 68 w 81"/>
                <a:gd name="T23" fmla="*/ 0 h 35"/>
                <a:gd name="T24" fmla="*/ 79 w 81"/>
                <a:gd name="T25" fmla="*/ 0 h 35"/>
                <a:gd name="T26" fmla="*/ 81 w 81"/>
                <a:gd name="T27" fmla="*/ 5 h 35"/>
                <a:gd name="T28" fmla="*/ 81 w 81"/>
                <a:gd name="T29" fmla="*/ 13 h 35"/>
                <a:gd name="T30" fmla="*/ 81 w 81"/>
                <a:gd name="T31" fmla="*/ 16 h 35"/>
                <a:gd name="T32" fmla="*/ 79 w 81"/>
                <a:gd name="T33" fmla="*/ 21 h 35"/>
                <a:gd name="T34" fmla="*/ 79 w 81"/>
                <a:gd name="T35" fmla="*/ 24 h 35"/>
                <a:gd name="T36" fmla="*/ 76 w 81"/>
                <a:gd name="T37" fmla="*/ 24 h 35"/>
                <a:gd name="T38" fmla="*/ 73 w 81"/>
                <a:gd name="T39" fmla="*/ 27 h 35"/>
                <a:gd name="T40" fmla="*/ 71 w 81"/>
                <a:gd name="T41" fmla="*/ 27 h 35"/>
                <a:gd name="T42" fmla="*/ 65 w 81"/>
                <a:gd name="T43" fmla="*/ 27 h 35"/>
                <a:gd name="T44" fmla="*/ 60 w 81"/>
                <a:gd name="T45" fmla="*/ 27 h 35"/>
                <a:gd name="T46" fmla="*/ 32 w 81"/>
                <a:gd name="T47" fmla="*/ 27 h 35"/>
                <a:gd name="T48" fmla="*/ 32 w 81"/>
                <a:gd name="T49" fmla="*/ 35 h 35"/>
                <a:gd name="T50" fmla="*/ 22 w 81"/>
                <a:gd name="T51" fmla="*/ 35 h 35"/>
                <a:gd name="T52" fmla="*/ 22 w 81"/>
                <a:gd name="T53" fmla="*/ 27 h 35"/>
                <a:gd name="T54" fmla="*/ 8 w 81"/>
                <a:gd name="T55" fmla="*/ 27 h 35"/>
                <a:gd name="T56" fmla="*/ 0 w 81"/>
                <a:gd name="T57" fmla="*/ 10 h 35"/>
                <a:gd name="T58" fmla="*/ 22 w 81"/>
                <a:gd name="T59" fmla="*/ 10 h 35"/>
                <a:gd name="T60" fmla="*/ 22 w 81"/>
                <a:gd name="T61" fmla="*/ 0 h 3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1"/>
                <a:gd name="T94" fmla="*/ 0 h 35"/>
                <a:gd name="T95" fmla="*/ 81 w 81"/>
                <a:gd name="T96" fmla="*/ 35 h 3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1" h="35">
                  <a:moveTo>
                    <a:pt x="22" y="0"/>
                  </a:moveTo>
                  <a:lnTo>
                    <a:pt x="32" y="0"/>
                  </a:lnTo>
                  <a:lnTo>
                    <a:pt x="32" y="10"/>
                  </a:lnTo>
                  <a:lnTo>
                    <a:pt x="57" y="10"/>
                  </a:lnTo>
                  <a:lnTo>
                    <a:pt x="62" y="10"/>
                  </a:lnTo>
                  <a:lnTo>
                    <a:pt x="65" y="10"/>
                  </a:lnTo>
                  <a:lnTo>
                    <a:pt x="68" y="10"/>
                  </a:lnTo>
                  <a:lnTo>
                    <a:pt x="68" y="8"/>
                  </a:lnTo>
                  <a:lnTo>
                    <a:pt x="68" y="5"/>
                  </a:lnTo>
                  <a:lnTo>
                    <a:pt x="68" y="0"/>
                  </a:lnTo>
                  <a:lnTo>
                    <a:pt x="79" y="0"/>
                  </a:lnTo>
                  <a:lnTo>
                    <a:pt x="81" y="5"/>
                  </a:lnTo>
                  <a:lnTo>
                    <a:pt x="81" y="13"/>
                  </a:lnTo>
                  <a:lnTo>
                    <a:pt x="81" y="16"/>
                  </a:lnTo>
                  <a:lnTo>
                    <a:pt x="79" y="21"/>
                  </a:lnTo>
                  <a:lnTo>
                    <a:pt x="79" y="24"/>
                  </a:lnTo>
                  <a:lnTo>
                    <a:pt x="76" y="24"/>
                  </a:lnTo>
                  <a:lnTo>
                    <a:pt x="73" y="27"/>
                  </a:lnTo>
                  <a:lnTo>
                    <a:pt x="71" y="27"/>
                  </a:lnTo>
                  <a:lnTo>
                    <a:pt x="65" y="27"/>
                  </a:lnTo>
                  <a:lnTo>
                    <a:pt x="60" y="27"/>
                  </a:lnTo>
                  <a:lnTo>
                    <a:pt x="32" y="27"/>
                  </a:lnTo>
                  <a:lnTo>
                    <a:pt x="32" y="35"/>
                  </a:lnTo>
                  <a:lnTo>
                    <a:pt x="22" y="35"/>
                  </a:lnTo>
                  <a:lnTo>
                    <a:pt x="22" y="27"/>
                  </a:lnTo>
                  <a:lnTo>
                    <a:pt x="8" y="27"/>
                  </a:lnTo>
                  <a:lnTo>
                    <a:pt x="0" y="10"/>
                  </a:lnTo>
                  <a:lnTo>
                    <a:pt x="22" y="10"/>
                  </a:lnTo>
                  <a:lnTo>
                    <a:pt x="22" y="0"/>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67" name="Freeform 302"/>
            <p:cNvSpPr>
              <a:spLocks/>
            </p:cNvSpPr>
            <p:nvPr/>
          </p:nvSpPr>
          <p:spPr bwMode="auto">
            <a:xfrm>
              <a:off x="6956898" y="2956101"/>
              <a:ext cx="157977" cy="107767"/>
            </a:xfrm>
            <a:custGeom>
              <a:avLst/>
              <a:gdLst>
                <a:gd name="T0" fmla="*/ 84 w 84"/>
                <a:gd name="T1" fmla="*/ 76 h 76"/>
                <a:gd name="T2" fmla="*/ 0 w 84"/>
                <a:gd name="T3" fmla="*/ 76 h 76"/>
                <a:gd name="T4" fmla="*/ 0 w 84"/>
                <a:gd name="T5" fmla="*/ 60 h 76"/>
                <a:gd name="T6" fmla="*/ 38 w 84"/>
                <a:gd name="T7" fmla="*/ 60 h 76"/>
                <a:gd name="T8" fmla="*/ 0 w 84"/>
                <a:gd name="T9" fmla="*/ 25 h 76"/>
                <a:gd name="T10" fmla="*/ 0 w 84"/>
                <a:gd name="T11" fmla="*/ 3 h 76"/>
                <a:gd name="T12" fmla="*/ 33 w 84"/>
                <a:gd name="T13" fmla="*/ 36 h 76"/>
                <a:gd name="T14" fmla="*/ 84 w 84"/>
                <a:gd name="T15" fmla="*/ 0 h 76"/>
                <a:gd name="T16" fmla="*/ 84 w 84"/>
                <a:gd name="T17" fmla="*/ 22 h 76"/>
                <a:gd name="T18" fmla="*/ 44 w 84"/>
                <a:gd name="T19" fmla="*/ 47 h 76"/>
                <a:gd name="T20" fmla="*/ 57 w 84"/>
                <a:gd name="T21" fmla="*/ 60 h 76"/>
                <a:gd name="T22" fmla="*/ 84 w 84"/>
                <a:gd name="T23" fmla="*/ 60 h 76"/>
                <a:gd name="T24" fmla="*/ 84 w 84"/>
                <a:gd name="T25" fmla="*/ 76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6"/>
                <a:gd name="T41" fmla="*/ 84 w 84"/>
                <a:gd name="T42" fmla="*/ 76 h 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6">
                  <a:moveTo>
                    <a:pt x="84" y="76"/>
                  </a:moveTo>
                  <a:lnTo>
                    <a:pt x="0" y="76"/>
                  </a:lnTo>
                  <a:lnTo>
                    <a:pt x="0" y="60"/>
                  </a:lnTo>
                  <a:lnTo>
                    <a:pt x="38" y="60"/>
                  </a:lnTo>
                  <a:lnTo>
                    <a:pt x="0" y="25"/>
                  </a:lnTo>
                  <a:lnTo>
                    <a:pt x="0" y="3"/>
                  </a:lnTo>
                  <a:lnTo>
                    <a:pt x="33" y="36"/>
                  </a:lnTo>
                  <a:lnTo>
                    <a:pt x="84" y="0"/>
                  </a:lnTo>
                  <a:lnTo>
                    <a:pt x="84" y="22"/>
                  </a:lnTo>
                  <a:lnTo>
                    <a:pt x="44" y="47"/>
                  </a:lnTo>
                  <a:lnTo>
                    <a:pt x="57" y="60"/>
                  </a:lnTo>
                  <a:lnTo>
                    <a:pt x="84" y="60"/>
                  </a:lnTo>
                  <a:lnTo>
                    <a:pt x="84" y="76"/>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68" name="Freeform 303"/>
            <p:cNvSpPr>
              <a:spLocks/>
            </p:cNvSpPr>
            <p:nvPr/>
          </p:nvSpPr>
          <p:spPr bwMode="auto">
            <a:xfrm>
              <a:off x="2373678" y="2821392"/>
              <a:ext cx="71466" cy="116275"/>
            </a:xfrm>
            <a:custGeom>
              <a:avLst/>
              <a:gdLst>
                <a:gd name="T0" fmla="*/ 38 w 38"/>
                <a:gd name="T1" fmla="*/ 82 h 82"/>
                <a:gd name="T2" fmla="*/ 22 w 38"/>
                <a:gd name="T3" fmla="*/ 82 h 82"/>
                <a:gd name="T4" fmla="*/ 22 w 38"/>
                <a:gd name="T5" fmla="*/ 22 h 82"/>
                <a:gd name="T6" fmla="*/ 13 w 38"/>
                <a:gd name="T7" fmla="*/ 30 h 82"/>
                <a:gd name="T8" fmla="*/ 0 w 38"/>
                <a:gd name="T9" fmla="*/ 35 h 82"/>
                <a:gd name="T10" fmla="*/ 0 w 38"/>
                <a:gd name="T11" fmla="*/ 19 h 82"/>
                <a:gd name="T12" fmla="*/ 8 w 38"/>
                <a:gd name="T13" fmla="*/ 16 h 82"/>
                <a:gd name="T14" fmla="*/ 13 w 38"/>
                <a:gd name="T15" fmla="*/ 11 h 82"/>
                <a:gd name="T16" fmla="*/ 22 w 38"/>
                <a:gd name="T17" fmla="*/ 6 h 82"/>
                <a:gd name="T18" fmla="*/ 24 w 38"/>
                <a:gd name="T19" fmla="*/ 0 h 82"/>
                <a:gd name="T20" fmla="*/ 38 w 38"/>
                <a:gd name="T21" fmla="*/ 0 h 82"/>
                <a:gd name="T22" fmla="*/ 38 w 38"/>
                <a:gd name="T23" fmla="*/ 82 h 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82"/>
                <a:gd name="T38" fmla="*/ 38 w 38"/>
                <a:gd name="T39" fmla="*/ 82 h 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82">
                  <a:moveTo>
                    <a:pt x="38" y="82"/>
                  </a:moveTo>
                  <a:lnTo>
                    <a:pt x="22" y="82"/>
                  </a:lnTo>
                  <a:lnTo>
                    <a:pt x="22" y="22"/>
                  </a:lnTo>
                  <a:lnTo>
                    <a:pt x="13" y="30"/>
                  </a:lnTo>
                  <a:lnTo>
                    <a:pt x="0" y="35"/>
                  </a:lnTo>
                  <a:lnTo>
                    <a:pt x="0" y="19"/>
                  </a:lnTo>
                  <a:lnTo>
                    <a:pt x="8" y="16"/>
                  </a:lnTo>
                  <a:lnTo>
                    <a:pt x="13" y="11"/>
                  </a:lnTo>
                  <a:lnTo>
                    <a:pt x="22" y="6"/>
                  </a:lnTo>
                  <a:lnTo>
                    <a:pt x="24" y="0"/>
                  </a:lnTo>
                  <a:lnTo>
                    <a:pt x="38" y="0"/>
                  </a:lnTo>
                  <a:lnTo>
                    <a:pt x="38" y="8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69" name="Freeform 304"/>
            <p:cNvSpPr>
              <a:spLocks noEditPoints="1"/>
            </p:cNvSpPr>
            <p:nvPr/>
          </p:nvSpPr>
          <p:spPr bwMode="auto">
            <a:xfrm>
              <a:off x="2490280" y="2821392"/>
              <a:ext cx="103437" cy="116275"/>
            </a:xfrm>
            <a:custGeom>
              <a:avLst/>
              <a:gdLst>
                <a:gd name="T0" fmla="*/ 28 w 55"/>
                <a:gd name="T1" fmla="*/ 0 h 82"/>
                <a:gd name="T2" fmla="*/ 39 w 55"/>
                <a:gd name="T3" fmla="*/ 0 h 82"/>
                <a:gd name="T4" fmla="*/ 47 w 55"/>
                <a:gd name="T5" fmla="*/ 8 h 82"/>
                <a:gd name="T6" fmla="*/ 49 w 55"/>
                <a:gd name="T7" fmla="*/ 14 h 82"/>
                <a:gd name="T8" fmla="*/ 52 w 55"/>
                <a:gd name="T9" fmla="*/ 22 h 82"/>
                <a:gd name="T10" fmla="*/ 55 w 55"/>
                <a:gd name="T11" fmla="*/ 30 h 82"/>
                <a:gd name="T12" fmla="*/ 55 w 55"/>
                <a:gd name="T13" fmla="*/ 41 h 82"/>
                <a:gd name="T14" fmla="*/ 55 w 55"/>
                <a:gd name="T15" fmla="*/ 52 h 82"/>
                <a:gd name="T16" fmla="*/ 52 w 55"/>
                <a:gd name="T17" fmla="*/ 60 h 82"/>
                <a:gd name="T18" fmla="*/ 49 w 55"/>
                <a:gd name="T19" fmla="*/ 68 h 82"/>
                <a:gd name="T20" fmla="*/ 47 w 55"/>
                <a:gd name="T21" fmla="*/ 74 h 82"/>
                <a:gd name="T22" fmla="*/ 39 w 55"/>
                <a:gd name="T23" fmla="*/ 82 h 82"/>
                <a:gd name="T24" fmla="*/ 28 w 55"/>
                <a:gd name="T25" fmla="*/ 82 h 82"/>
                <a:gd name="T26" fmla="*/ 17 w 55"/>
                <a:gd name="T27" fmla="*/ 82 h 82"/>
                <a:gd name="T28" fmla="*/ 9 w 55"/>
                <a:gd name="T29" fmla="*/ 74 h 82"/>
                <a:gd name="T30" fmla="*/ 0 w 55"/>
                <a:gd name="T31" fmla="*/ 60 h 82"/>
                <a:gd name="T32" fmla="*/ 0 w 55"/>
                <a:gd name="T33" fmla="*/ 41 h 82"/>
                <a:gd name="T34" fmla="*/ 0 w 55"/>
                <a:gd name="T35" fmla="*/ 30 h 82"/>
                <a:gd name="T36" fmla="*/ 3 w 55"/>
                <a:gd name="T37" fmla="*/ 22 h 82"/>
                <a:gd name="T38" fmla="*/ 6 w 55"/>
                <a:gd name="T39" fmla="*/ 14 h 82"/>
                <a:gd name="T40" fmla="*/ 9 w 55"/>
                <a:gd name="T41" fmla="*/ 8 h 82"/>
                <a:gd name="T42" fmla="*/ 17 w 55"/>
                <a:gd name="T43" fmla="*/ 0 h 82"/>
                <a:gd name="T44" fmla="*/ 28 w 55"/>
                <a:gd name="T45" fmla="*/ 0 h 82"/>
                <a:gd name="T46" fmla="*/ 28 w 55"/>
                <a:gd name="T47" fmla="*/ 11 h 82"/>
                <a:gd name="T48" fmla="*/ 25 w 55"/>
                <a:gd name="T49" fmla="*/ 14 h 82"/>
                <a:gd name="T50" fmla="*/ 22 w 55"/>
                <a:gd name="T51" fmla="*/ 14 h 82"/>
                <a:gd name="T52" fmla="*/ 19 w 55"/>
                <a:gd name="T53" fmla="*/ 16 h 82"/>
                <a:gd name="T54" fmla="*/ 19 w 55"/>
                <a:gd name="T55" fmla="*/ 22 h 82"/>
                <a:gd name="T56" fmla="*/ 17 w 55"/>
                <a:gd name="T57" fmla="*/ 30 h 82"/>
                <a:gd name="T58" fmla="*/ 17 w 55"/>
                <a:gd name="T59" fmla="*/ 41 h 82"/>
                <a:gd name="T60" fmla="*/ 17 w 55"/>
                <a:gd name="T61" fmla="*/ 54 h 82"/>
                <a:gd name="T62" fmla="*/ 19 w 55"/>
                <a:gd name="T63" fmla="*/ 60 h 82"/>
                <a:gd name="T64" fmla="*/ 19 w 55"/>
                <a:gd name="T65" fmla="*/ 65 h 82"/>
                <a:gd name="T66" fmla="*/ 22 w 55"/>
                <a:gd name="T67" fmla="*/ 68 h 82"/>
                <a:gd name="T68" fmla="*/ 25 w 55"/>
                <a:gd name="T69" fmla="*/ 71 h 82"/>
                <a:gd name="T70" fmla="*/ 28 w 55"/>
                <a:gd name="T71" fmla="*/ 71 h 82"/>
                <a:gd name="T72" fmla="*/ 30 w 55"/>
                <a:gd name="T73" fmla="*/ 71 h 82"/>
                <a:gd name="T74" fmla="*/ 33 w 55"/>
                <a:gd name="T75" fmla="*/ 68 h 82"/>
                <a:gd name="T76" fmla="*/ 33 w 55"/>
                <a:gd name="T77" fmla="*/ 65 h 82"/>
                <a:gd name="T78" fmla="*/ 36 w 55"/>
                <a:gd name="T79" fmla="*/ 63 h 82"/>
                <a:gd name="T80" fmla="*/ 39 w 55"/>
                <a:gd name="T81" fmla="*/ 54 h 82"/>
                <a:gd name="T82" fmla="*/ 39 w 55"/>
                <a:gd name="T83" fmla="*/ 41 h 82"/>
                <a:gd name="T84" fmla="*/ 39 w 55"/>
                <a:gd name="T85" fmla="*/ 30 h 82"/>
                <a:gd name="T86" fmla="*/ 36 w 55"/>
                <a:gd name="T87" fmla="*/ 22 h 82"/>
                <a:gd name="T88" fmla="*/ 33 w 55"/>
                <a:gd name="T89" fmla="*/ 16 h 82"/>
                <a:gd name="T90" fmla="*/ 33 w 55"/>
                <a:gd name="T91" fmla="*/ 14 h 82"/>
                <a:gd name="T92" fmla="*/ 30 w 55"/>
                <a:gd name="T93" fmla="*/ 14 h 82"/>
                <a:gd name="T94" fmla="*/ 28 w 55"/>
                <a:gd name="T95" fmla="*/ 11 h 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2"/>
                <a:gd name="T146" fmla="*/ 55 w 55"/>
                <a:gd name="T147" fmla="*/ 82 h 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2">
                  <a:moveTo>
                    <a:pt x="28" y="0"/>
                  </a:moveTo>
                  <a:lnTo>
                    <a:pt x="39" y="0"/>
                  </a:lnTo>
                  <a:lnTo>
                    <a:pt x="47" y="8"/>
                  </a:lnTo>
                  <a:lnTo>
                    <a:pt x="49" y="14"/>
                  </a:lnTo>
                  <a:lnTo>
                    <a:pt x="52" y="22"/>
                  </a:lnTo>
                  <a:lnTo>
                    <a:pt x="55" y="30"/>
                  </a:lnTo>
                  <a:lnTo>
                    <a:pt x="55" y="41"/>
                  </a:lnTo>
                  <a:lnTo>
                    <a:pt x="55" y="52"/>
                  </a:lnTo>
                  <a:lnTo>
                    <a:pt x="52" y="60"/>
                  </a:lnTo>
                  <a:lnTo>
                    <a:pt x="49" y="68"/>
                  </a:lnTo>
                  <a:lnTo>
                    <a:pt x="47" y="74"/>
                  </a:lnTo>
                  <a:lnTo>
                    <a:pt x="39" y="82"/>
                  </a:lnTo>
                  <a:lnTo>
                    <a:pt x="28" y="82"/>
                  </a:lnTo>
                  <a:lnTo>
                    <a:pt x="17" y="82"/>
                  </a:lnTo>
                  <a:lnTo>
                    <a:pt x="9" y="74"/>
                  </a:lnTo>
                  <a:lnTo>
                    <a:pt x="0" y="60"/>
                  </a:lnTo>
                  <a:lnTo>
                    <a:pt x="0" y="41"/>
                  </a:lnTo>
                  <a:lnTo>
                    <a:pt x="0" y="30"/>
                  </a:lnTo>
                  <a:lnTo>
                    <a:pt x="3" y="22"/>
                  </a:lnTo>
                  <a:lnTo>
                    <a:pt x="6" y="14"/>
                  </a:lnTo>
                  <a:lnTo>
                    <a:pt x="9" y="8"/>
                  </a:lnTo>
                  <a:lnTo>
                    <a:pt x="17" y="0"/>
                  </a:lnTo>
                  <a:lnTo>
                    <a:pt x="28" y="0"/>
                  </a:lnTo>
                  <a:close/>
                  <a:moveTo>
                    <a:pt x="28" y="11"/>
                  </a:moveTo>
                  <a:lnTo>
                    <a:pt x="25" y="14"/>
                  </a:lnTo>
                  <a:lnTo>
                    <a:pt x="22" y="14"/>
                  </a:lnTo>
                  <a:lnTo>
                    <a:pt x="19" y="16"/>
                  </a:lnTo>
                  <a:lnTo>
                    <a:pt x="19" y="22"/>
                  </a:lnTo>
                  <a:lnTo>
                    <a:pt x="17" y="30"/>
                  </a:lnTo>
                  <a:lnTo>
                    <a:pt x="17" y="41"/>
                  </a:lnTo>
                  <a:lnTo>
                    <a:pt x="17" y="54"/>
                  </a:lnTo>
                  <a:lnTo>
                    <a:pt x="19" y="60"/>
                  </a:lnTo>
                  <a:lnTo>
                    <a:pt x="19" y="65"/>
                  </a:lnTo>
                  <a:lnTo>
                    <a:pt x="22" y="68"/>
                  </a:lnTo>
                  <a:lnTo>
                    <a:pt x="25" y="71"/>
                  </a:lnTo>
                  <a:lnTo>
                    <a:pt x="28" y="71"/>
                  </a:lnTo>
                  <a:lnTo>
                    <a:pt x="30" y="71"/>
                  </a:lnTo>
                  <a:lnTo>
                    <a:pt x="33" y="68"/>
                  </a:lnTo>
                  <a:lnTo>
                    <a:pt x="33" y="65"/>
                  </a:lnTo>
                  <a:lnTo>
                    <a:pt x="36" y="63"/>
                  </a:lnTo>
                  <a:lnTo>
                    <a:pt x="39" y="54"/>
                  </a:lnTo>
                  <a:lnTo>
                    <a:pt x="39" y="41"/>
                  </a:lnTo>
                  <a:lnTo>
                    <a:pt x="39" y="30"/>
                  </a:lnTo>
                  <a:lnTo>
                    <a:pt x="36" y="22"/>
                  </a:lnTo>
                  <a:lnTo>
                    <a:pt x="33" y="16"/>
                  </a:lnTo>
                  <a:lnTo>
                    <a:pt x="33" y="14"/>
                  </a:lnTo>
                  <a:lnTo>
                    <a:pt x="30" y="14"/>
                  </a:lnTo>
                  <a:lnTo>
                    <a:pt x="28" y="1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70" name="Freeform 305"/>
            <p:cNvSpPr>
              <a:spLocks noEditPoints="1"/>
            </p:cNvSpPr>
            <p:nvPr/>
          </p:nvSpPr>
          <p:spPr bwMode="auto">
            <a:xfrm>
              <a:off x="2614405" y="2821392"/>
              <a:ext cx="101557" cy="116275"/>
            </a:xfrm>
            <a:custGeom>
              <a:avLst/>
              <a:gdLst>
                <a:gd name="T0" fmla="*/ 27 w 54"/>
                <a:gd name="T1" fmla="*/ 0 h 82"/>
                <a:gd name="T2" fmla="*/ 38 w 54"/>
                <a:gd name="T3" fmla="*/ 0 h 82"/>
                <a:gd name="T4" fmla="*/ 46 w 54"/>
                <a:gd name="T5" fmla="*/ 8 h 82"/>
                <a:gd name="T6" fmla="*/ 49 w 54"/>
                <a:gd name="T7" fmla="*/ 14 h 82"/>
                <a:gd name="T8" fmla="*/ 52 w 54"/>
                <a:gd name="T9" fmla="*/ 22 h 82"/>
                <a:gd name="T10" fmla="*/ 54 w 54"/>
                <a:gd name="T11" fmla="*/ 30 h 82"/>
                <a:gd name="T12" fmla="*/ 54 w 54"/>
                <a:gd name="T13" fmla="*/ 41 h 82"/>
                <a:gd name="T14" fmla="*/ 54 w 54"/>
                <a:gd name="T15" fmla="*/ 52 h 82"/>
                <a:gd name="T16" fmla="*/ 52 w 54"/>
                <a:gd name="T17" fmla="*/ 60 h 82"/>
                <a:gd name="T18" fmla="*/ 49 w 54"/>
                <a:gd name="T19" fmla="*/ 68 h 82"/>
                <a:gd name="T20" fmla="*/ 46 w 54"/>
                <a:gd name="T21" fmla="*/ 74 h 82"/>
                <a:gd name="T22" fmla="*/ 38 w 54"/>
                <a:gd name="T23" fmla="*/ 82 h 82"/>
                <a:gd name="T24" fmla="*/ 27 w 54"/>
                <a:gd name="T25" fmla="*/ 82 h 82"/>
                <a:gd name="T26" fmla="*/ 16 w 54"/>
                <a:gd name="T27" fmla="*/ 82 h 82"/>
                <a:gd name="T28" fmla="*/ 8 w 54"/>
                <a:gd name="T29" fmla="*/ 74 h 82"/>
                <a:gd name="T30" fmla="*/ 0 w 54"/>
                <a:gd name="T31" fmla="*/ 60 h 82"/>
                <a:gd name="T32" fmla="*/ 0 w 54"/>
                <a:gd name="T33" fmla="*/ 41 h 82"/>
                <a:gd name="T34" fmla="*/ 0 w 54"/>
                <a:gd name="T35" fmla="*/ 30 h 82"/>
                <a:gd name="T36" fmla="*/ 3 w 54"/>
                <a:gd name="T37" fmla="*/ 22 h 82"/>
                <a:gd name="T38" fmla="*/ 5 w 54"/>
                <a:gd name="T39" fmla="*/ 14 h 82"/>
                <a:gd name="T40" fmla="*/ 8 w 54"/>
                <a:gd name="T41" fmla="*/ 8 h 82"/>
                <a:gd name="T42" fmla="*/ 16 w 54"/>
                <a:gd name="T43" fmla="*/ 0 h 82"/>
                <a:gd name="T44" fmla="*/ 27 w 54"/>
                <a:gd name="T45" fmla="*/ 0 h 82"/>
                <a:gd name="T46" fmla="*/ 27 w 54"/>
                <a:gd name="T47" fmla="*/ 11 h 82"/>
                <a:gd name="T48" fmla="*/ 24 w 54"/>
                <a:gd name="T49" fmla="*/ 14 h 82"/>
                <a:gd name="T50" fmla="*/ 22 w 54"/>
                <a:gd name="T51" fmla="*/ 14 h 82"/>
                <a:gd name="T52" fmla="*/ 19 w 54"/>
                <a:gd name="T53" fmla="*/ 16 h 82"/>
                <a:gd name="T54" fmla="*/ 19 w 54"/>
                <a:gd name="T55" fmla="*/ 22 h 82"/>
                <a:gd name="T56" fmla="*/ 16 w 54"/>
                <a:gd name="T57" fmla="*/ 30 h 82"/>
                <a:gd name="T58" fmla="*/ 16 w 54"/>
                <a:gd name="T59" fmla="*/ 41 h 82"/>
                <a:gd name="T60" fmla="*/ 16 w 54"/>
                <a:gd name="T61" fmla="*/ 54 h 82"/>
                <a:gd name="T62" fmla="*/ 19 w 54"/>
                <a:gd name="T63" fmla="*/ 60 h 82"/>
                <a:gd name="T64" fmla="*/ 19 w 54"/>
                <a:gd name="T65" fmla="*/ 65 h 82"/>
                <a:gd name="T66" fmla="*/ 22 w 54"/>
                <a:gd name="T67" fmla="*/ 68 h 82"/>
                <a:gd name="T68" fmla="*/ 24 w 54"/>
                <a:gd name="T69" fmla="*/ 71 h 82"/>
                <a:gd name="T70" fmla="*/ 27 w 54"/>
                <a:gd name="T71" fmla="*/ 71 h 82"/>
                <a:gd name="T72" fmla="*/ 30 w 54"/>
                <a:gd name="T73" fmla="*/ 71 h 82"/>
                <a:gd name="T74" fmla="*/ 33 w 54"/>
                <a:gd name="T75" fmla="*/ 68 h 82"/>
                <a:gd name="T76" fmla="*/ 33 w 54"/>
                <a:gd name="T77" fmla="*/ 65 h 82"/>
                <a:gd name="T78" fmla="*/ 35 w 54"/>
                <a:gd name="T79" fmla="*/ 63 h 82"/>
                <a:gd name="T80" fmla="*/ 38 w 54"/>
                <a:gd name="T81" fmla="*/ 54 h 82"/>
                <a:gd name="T82" fmla="*/ 38 w 54"/>
                <a:gd name="T83" fmla="*/ 41 h 82"/>
                <a:gd name="T84" fmla="*/ 38 w 54"/>
                <a:gd name="T85" fmla="*/ 30 h 82"/>
                <a:gd name="T86" fmla="*/ 35 w 54"/>
                <a:gd name="T87" fmla="*/ 22 h 82"/>
                <a:gd name="T88" fmla="*/ 33 w 54"/>
                <a:gd name="T89" fmla="*/ 16 h 82"/>
                <a:gd name="T90" fmla="*/ 33 w 54"/>
                <a:gd name="T91" fmla="*/ 14 h 82"/>
                <a:gd name="T92" fmla="*/ 30 w 54"/>
                <a:gd name="T93" fmla="*/ 14 h 82"/>
                <a:gd name="T94" fmla="*/ 27 w 54"/>
                <a:gd name="T95" fmla="*/ 11 h 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82"/>
                <a:gd name="T146" fmla="*/ 54 w 54"/>
                <a:gd name="T147" fmla="*/ 82 h 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82">
                  <a:moveTo>
                    <a:pt x="27" y="0"/>
                  </a:moveTo>
                  <a:lnTo>
                    <a:pt x="38" y="0"/>
                  </a:lnTo>
                  <a:lnTo>
                    <a:pt x="46" y="8"/>
                  </a:lnTo>
                  <a:lnTo>
                    <a:pt x="49" y="14"/>
                  </a:lnTo>
                  <a:lnTo>
                    <a:pt x="52" y="22"/>
                  </a:lnTo>
                  <a:lnTo>
                    <a:pt x="54" y="30"/>
                  </a:lnTo>
                  <a:lnTo>
                    <a:pt x="54" y="41"/>
                  </a:lnTo>
                  <a:lnTo>
                    <a:pt x="54" y="52"/>
                  </a:lnTo>
                  <a:lnTo>
                    <a:pt x="52" y="60"/>
                  </a:lnTo>
                  <a:lnTo>
                    <a:pt x="49" y="68"/>
                  </a:lnTo>
                  <a:lnTo>
                    <a:pt x="46" y="74"/>
                  </a:lnTo>
                  <a:lnTo>
                    <a:pt x="38" y="82"/>
                  </a:lnTo>
                  <a:lnTo>
                    <a:pt x="27" y="82"/>
                  </a:lnTo>
                  <a:lnTo>
                    <a:pt x="16" y="82"/>
                  </a:lnTo>
                  <a:lnTo>
                    <a:pt x="8" y="74"/>
                  </a:lnTo>
                  <a:lnTo>
                    <a:pt x="0" y="60"/>
                  </a:lnTo>
                  <a:lnTo>
                    <a:pt x="0" y="41"/>
                  </a:lnTo>
                  <a:lnTo>
                    <a:pt x="0" y="30"/>
                  </a:lnTo>
                  <a:lnTo>
                    <a:pt x="3" y="22"/>
                  </a:lnTo>
                  <a:lnTo>
                    <a:pt x="5" y="14"/>
                  </a:lnTo>
                  <a:lnTo>
                    <a:pt x="8" y="8"/>
                  </a:lnTo>
                  <a:lnTo>
                    <a:pt x="16" y="0"/>
                  </a:lnTo>
                  <a:lnTo>
                    <a:pt x="27" y="0"/>
                  </a:lnTo>
                  <a:close/>
                  <a:moveTo>
                    <a:pt x="27" y="11"/>
                  </a:moveTo>
                  <a:lnTo>
                    <a:pt x="24" y="14"/>
                  </a:lnTo>
                  <a:lnTo>
                    <a:pt x="22" y="14"/>
                  </a:lnTo>
                  <a:lnTo>
                    <a:pt x="19" y="16"/>
                  </a:lnTo>
                  <a:lnTo>
                    <a:pt x="19" y="22"/>
                  </a:lnTo>
                  <a:lnTo>
                    <a:pt x="16" y="30"/>
                  </a:lnTo>
                  <a:lnTo>
                    <a:pt x="16" y="41"/>
                  </a:lnTo>
                  <a:lnTo>
                    <a:pt x="16" y="54"/>
                  </a:lnTo>
                  <a:lnTo>
                    <a:pt x="19" y="60"/>
                  </a:lnTo>
                  <a:lnTo>
                    <a:pt x="19" y="65"/>
                  </a:lnTo>
                  <a:lnTo>
                    <a:pt x="22" y="68"/>
                  </a:lnTo>
                  <a:lnTo>
                    <a:pt x="24" y="71"/>
                  </a:lnTo>
                  <a:lnTo>
                    <a:pt x="27" y="71"/>
                  </a:lnTo>
                  <a:lnTo>
                    <a:pt x="30" y="71"/>
                  </a:lnTo>
                  <a:lnTo>
                    <a:pt x="33" y="68"/>
                  </a:lnTo>
                  <a:lnTo>
                    <a:pt x="33" y="65"/>
                  </a:lnTo>
                  <a:lnTo>
                    <a:pt x="35" y="63"/>
                  </a:lnTo>
                  <a:lnTo>
                    <a:pt x="38" y="54"/>
                  </a:lnTo>
                  <a:lnTo>
                    <a:pt x="38" y="41"/>
                  </a:lnTo>
                  <a:lnTo>
                    <a:pt x="38" y="30"/>
                  </a:lnTo>
                  <a:lnTo>
                    <a:pt x="35" y="22"/>
                  </a:lnTo>
                  <a:lnTo>
                    <a:pt x="33" y="16"/>
                  </a:lnTo>
                  <a:lnTo>
                    <a:pt x="33" y="14"/>
                  </a:lnTo>
                  <a:lnTo>
                    <a:pt x="30" y="14"/>
                  </a:lnTo>
                  <a:lnTo>
                    <a:pt x="27" y="1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471" name="Line 306"/>
            <p:cNvSpPr>
              <a:spLocks noChangeShapeType="1"/>
            </p:cNvSpPr>
            <p:nvPr/>
          </p:nvSpPr>
          <p:spPr bwMode="auto">
            <a:xfrm>
              <a:off x="3342229" y="1803276"/>
              <a:ext cx="1881" cy="65227"/>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72" name="Line 307"/>
            <p:cNvSpPr>
              <a:spLocks noChangeShapeType="1"/>
            </p:cNvSpPr>
            <p:nvPr/>
          </p:nvSpPr>
          <p:spPr bwMode="auto">
            <a:xfrm>
              <a:off x="4382245" y="1803276"/>
              <a:ext cx="1881" cy="65227"/>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73" name="Line 308"/>
            <p:cNvSpPr>
              <a:spLocks noChangeShapeType="1"/>
            </p:cNvSpPr>
            <p:nvPr/>
          </p:nvSpPr>
          <p:spPr bwMode="auto">
            <a:xfrm>
              <a:off x="5429785" y="1803276"/>
              <a:ext cx="1881" cy="6239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74" name="Line 309"/>
            <p:cNvSpPr>
              <a:spLocks noChangeShapeType="1"/>
            </p:cNvSpPr>
            <p:nvPr/>
          </p:nvSpPr>
          <p:spPr bwMode="auto">
            <a:xfrm>
              <a:off x="3870700" y="1799022"/>
              <a:ext cx="1881" cy="6239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75" name="Line 310"/>
            <p:cNvSpPr>
              <a:spLocks noChangeShapeType="1"/>
            </p:cNvSpPr>
            <p:nvPr/>
          </p:nvSpPr>
          <p:spPr bwMode="auto">
            <a:xfrm>
              <a:off x="4901313" y="1803276"/>
              <a:ext cx="1881" cy="65227"/>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76" name="Line 311"/>
            <p:cNvSpPr>
              <a:spLocks noChangeShapeType="1"/>
            </p:cNvSpPr>
            <p:nvPr/>
          </p:nvSpPr>
          <p:spPr bwMode="auto">
            <a:xfrm>
              <a:off x="5946972" y="1803276"/>
              <a:ext cx="1881" cy="6239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77" name="Line 312"/>
            <p:cNvSpPr>
              <a:spLocks noChangeShapeType="1"/>
            </p:cNvSpPr>
            <p:nvPr/>
          </p:nvSpPr>
          <p:spPr bwMode="auto">
            <a:xfrm>
              <a:off x="3080814" y="1799022"/>
              <a:ext cx="1881" cy="6948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78" name="Line 313"/>
            <p:cNvSpPr>
              <a:spLocks noChangeShapeType="1"/>
            </p:cNvSpPr>
            <p:nvPr/>
          </p:nvSpPr>
          <p:spPr bwMode="auto">
            <a:xfrm>
              <a:off x="5168370" y="1799022"/>
              <a:ext cx="1881" cy="6948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79" name="Line 314"/>
            <p:cNvSpPr>
              <a:spLocks noChangeShapeType="1"/>
            </p:cNvSpPr>
            <p:nvPr/>
          </p:nvSpPr>
          <p:spPr bwMode="auto">
            <a:xfrm>
              <a:off x="4126473" y="1799022"/>
              <a:ext cx="1881" cy="6948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80" name="Line 315"/>
            <p:cNvSpPr>
              <a:spLocks noChangeShapeType="1"/>
            </p:cNvSpPr>
            <p:nvPr/>
          </p:nvSpPr>
          <p:spPr bwMode="auto">
            <a:xfrm>
              <a:off x="3603644" y="1799022"/>
              <a:ext cx="1881" cy="6948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81" name="Line 316"/>
            <p:cNvSpPr>
              <a:spLocks noChangeShapeType="1"/>
            </p:cNvSpPr>
            <p:nvPr/>
          </p:nvSpPr>
          <p:spPr bwMode="auto">
            <a:xfrm>
              <a:off x="4643660" y="1799022"/>
              <a:ext cx="1881" cy="6948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82" name="Line 317"/>
            <p:cNvSpPr>
              <a:spLocks noChangeShapeType="1"/>
            </p:cNvSpPr>
            <p:nvPr/>
          </p:nvSpPr>
          <p:spPr bwMode="auto">
            <a:xfrm>
              <a:off x="5691199" y="1796186"/>
              <a:ext cx="1881" cy="6948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83" name="Line 318"/>
            <p:cNvSpPr>
              <a:spLocks noChangeShapeType="1"/>
            </p:cNvSpPr>
            <p:nvPr/>
          </p:nvSpPr>
          <p:spPr bwMode="auto">
            <a:xfrm>
              <a:off x="2828803" y="2666831"/>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84" name="Line 319"/>
            <p:cNvSpPr>
              <a:spLocks noChangeShapeType="1"/>
            </p:cNvSpPr>
            <p:nvPr/>
          </p:nvSpPr>
          <p:spPr bwMode="auto">
            <a:xfrm>
              <a:off x="2825042" y="3319106"/>
              <a:ext cx="142932"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85" name="Line 320"/>
            <p:cNvSpPr>
              <a:spLocks noChangeShapeType="1"/>
            </p:cNvSpPr>
            <p:nvPr/>
          </p:nvSpPr>
          <p:spPr bwMode="auto">
            <a:xfrm>
              <a:off x="2828803" y="2231508"/>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86" name="Line 321"/>
            <p:cNvSpPr>
              <a:spLocks noChangeShapeType="1"/>
            </p:cNvSpPr>
            <p:nvPr/>
          </p:nvSpPr>
          <p:spPr bwMode="auto">
            <a:xfrm>
              <a:off x="2825042" y="2883783"/>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87" name="Line 322"/>
            <p:cNvSpPr>
              <a:spLocks noChangeShapeType="1"/>
            </p:cNvSpPr>
            <p:nvPr/>
          </p:nvSpPr>
          <p:spPr bwMode="auto">
            <a:xfrm>
              <a:off x="2819400" y="1796186"/>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88" name="Line 323"/>
            <p:cNvSpPr>
              <a:spLocks noChangeShapeType="1"/>
            </p:cNvSpPr>
            <p:nvPr/>
          </p:nvSpPr>
          <p:spPr bwMode="auto">
            <a:xfrm>
              <a:off x="2828803" y="2451297"/>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89" name="Line 324"/>
            <p:cNvSpPr>
              <a:spLocks noChangeShapeType="1"/>
            </p:cNvSpPr>
            <p:nvPr/>
          </p:nvSpPr>
          <p:spPr bwMode="auto">
            <a:xfrm>
              <a:off x="2825042" y="3103571"/>
              <a:ext cx="142932"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90" name="Line 325"/>
            <p:cNvSpPr>
              <a:spLocks noChangeShapeType="1"/>
            </p:cNvSpPr>
            <p:nvPr/>
          </p:nvSpPr>
          <p:spPr bwMode="auto">
            <a:xfrm>
              <a:off x="2828803" y="2015974"/>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91" name="Line 326"/>
            <p:cNvSpPr>
              <a:spLocks noChangeShapeType="1"/>
            </p:cNvSpPr>
            <p:nvPr/>
          </p:nvSpPr>
          <p:spPr bwMode="auto">
            <a:xfrm>
              <a:off x="2828803" y="2774598"/>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92" name="Line 327"/>
            <p:cNvSpPr>
              <a:spLocks noChangeShapeType="1"/>
            </p:cNvSpPr>
            <p:nvPr/>
          </p:nvSpPr>
          <p:spPr bwMode="auto">
            <a:xfrm>
              <a:off x="2825042" y="2994386"/>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93" name="Line 328"/>
            <p:cNvSpPr>
              <a:spLocks noChangeShapeType="1"/>
            </p:cNvSpPr>
            <p:nvPr/>
          </p:nvSpPr>
          <p:spPr bwMode="auto">
            <a:xfrm>
              <a:off x="2828803" y="1903953"/>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94" name="Line 329"/>
            <p:cNvSpPr>
              <a:spLocks noChangeShapeType="1"/>
            </p:cNvSpPr>
            <p:nvPr/>
          </p:nvSpPr>
          <p:spPr bwMode="auto">
            <a:xfrm>
              <a:off x="2825042" y="3426873"/>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95" name="Line 330"/>
            <p:cNvSpPr>
              <a:spLocks noChangeShapeType="1"/>
            </p:cNvSpPr>
            <p:nvPr/>
          </p:nvSpPr>
          <p:spPr bwMode="auto">
            <a:xfrm>
              <a:off x="2828803" y="2339276"/>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96" name="Line 331"/>
            <p:cNvSpPr>
              <a:spLocks noChangeShapeType="1"/>
            </p:cNvSpPr>
            <p:nvPr/>
          </p:nvSpPr>
          <p:spPr bwMode="auto">
            <a:xfrm>
              <a:off x="2828803" y="2559064"/>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97" name="Line 332"/>
            <p:cNvSpPr>
              <a:spLocks noChangeShapeType="1"/>
            </p:cNvSpPr>
            <p:nvPr/>
          </p:nvSpPr>
          <p:spPr bwMode="auto">
            <a:xfrm>
              <a:off x="2825042" y="3211338"/>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98" name="Line 333"/>
            <p:cNvSpPr>
              <a:spLocks noChangeShapeType="1"/>
            </p:cNvSpPr>
            <p:nvPr/>
          </p:nvSpPr>
          <p:spPr bwMode="auto">
            <a:xfrm>
              <a:off x="2828803" y="2123741"/>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499" name="Line 334"/>
            <p:cNvSpPr>
              <a:spLocks noChangeShapeType="1"/>
            </p:cNvSpPr>
            <p:nvPr/>
          </p:nvSpPr>
          <p:spPr bwMode="auto">
            <a:xfrm flipH="1">
              <a:off x="6048529" y="3269476"/>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00" name="Line 335"/>
            <p:cNvSpPr>
              <a:spLocks noChangeShapeType="1"/>
            </p:cNvSpPr>
            <p:nvPr/>
          </p:nvSpPr>
          <p:spPr bwMode="auto">
            <a:xfrm flipH="1">
              <a:off x="6048529" y="2940503"/>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01" name="Line 336"/>
            <p:cNvSpPr>
              <a:spLocks noChangeShapeType="1"/>
            </p:cNvSpPr>
            <p:nvPr/>
          </p:nvSpPr>
          <p:spPr bwMode="auto">
            <a:xfrm flipH="1">
              <a:off x="6054171" y="3431127"/>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02" name="Line 337"/>
            <p:cNvSpPr>
              <a:spLocks noChangeShapeType="1"/>
            </p:cNvSpPr>
            <p:nvPr/>
          </p:nvSpPr>
          <p:spPr bwMode="auto">
            <a:xfrm flipH="1">
              <a:off x="6059813" y="2612947"/>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03" name="Line 338"/>
            <p:cNvSpPr>
              <a:spLocks noChangeShapeType="1"/>
            </p:cNvSpPr>
            <p:nvPr/>
          </p:nvSpPr>
          <p:spPr bwMode="auto">
            <a:xfrm flipH="1">
              <a:off x="6048529" y="3103571"/>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04" name="Line 339"/>
            <p:cNvSpPr>
              <a:spLocks noChangeShapeType="1"/>
            </p:cNvSpPr>
            <p:nvPr/>
          </p:nvSpPr>
          <p:spPr bwMode="auto">
            <a:xfrm flipH="1">
              <a:off x="6048529" y="2774598"/>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05" name="Line 340"/>
            <p:cNvSpPr>
              <a:spLocks noChangeShapeType="1"/>
            </p:cNvSpPr>
            <p:nvPr/>
          </p:nvSpPr>
          <p:spPr bwMode="auto">
            <a:xfrm flipH="1">
              <a:off x="6125637" y="3350301"/>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06" name="Line 341"/>
            <p:cNvSpPr>
              <a:spLocks noChangeShapeType="1"/>
            </p:cNvSpPr>
            <p:nvPr/>
          </p:nvSpPr>
          <p:spPr bwMode="auto">
            <a:xfrm flipH="1">
              <a:off x="6131279" y="3511952"/>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07" name="Line 342"/>
            <p:cNvSpPr>
              <a:spLocks noChangeShapeType="1"/>
            </p:cNvSpPr>
            <p:nvPr/>
          </p:nvSpPr>
          <p:spPr bwMode="auto">
            <a:xfrm flipH="1">
              <a:off x="6125637" y="2693773"/>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08" name="Line 343"/>
            <p:cNvSpPr>
              <a:spLocks noChangeShapeType="1"/>
            </p:cNvSpPr>
            <p:nvPr/>
          </p:nvSpPr>
          <p:spPr bwMode="auto">
            <a:xfrm flipH="1">
              <a:off x="6125637" y="3022746"/>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09" name="Line 344"/>
            <p:cNvSpPr>
              <a:spLocks noChangeShapeType="1"/>
            </p:cNvSpPr>
            <p:nvPr/>
          </p:nvSpPr>
          <p:spPr bwMode="auto">
            <a:xfrm flipH="1">
              <a:off x="6125637" y="3184397"/>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10" name="Line 345"/>
            <p:cNvSpPr>
              <a:spLocks noChangeShapeType="1"/>
            </p:cNvSpPr>
            <p:nvPr/>
          </p:nvSpPr>
          <p:spPr bwMode="auto">
            <a:xfrm flipH="1">
              <a:off x="6125637" y="2856841"/>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11" name="Line 346"/>
            <p:cNvSpPr>
              <a:spLocks noChangeShapeType="1"/>
            </p:cNvSpPr>
            <p:nvPr/>
          </p:nvSpPr>
          <p:spPr bwMode="auto">
            <a:xfrm flipH="1">
              <a:off x="6044767" y="2451297"/>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12" name="Line 347"/>
            <p:cNvSpPr>
              <a:spLocks noChangeShapeType="1"/>
            </p:cNvSpPr>
            <p:nvPr/>
          </p:nvSpPr>
          <p:spPr bwMode="auto">
            <a:xfrm flipH="1">
              <a:off x="6044767" y="2123741"/>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13" name="Line 348"/>
            <p:cNvSpPr>
              <a:spLocks noChangeShapeType="1"/>
            </p:cNvSpPr>
            <p:nvPr/>
          </p:nvSpPr>
          <p:spPr bwMode="auto">
            <a:xfrm flipH="1">
              <a:off x="6048529" y="2612947"/>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14" name="Line 349"/>
            <p:cNvSpPr>
              <a:spLocks noChangeShapeType="1"/>
            </p:cNvSpPr>
            <p:nvPr/>
          </p:nvSpPr>
          <p:spPr bwMode="auto">
            <a:xfrm flipH="1">
              <a:off x="6054171" y="1796186"/>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15" name="Line 350"/>
            <p:cNvSpPr>
              <a:spLocks noChangeShapeType="1"/>
            </p:cNvSpPr>
            <p:nvPr/>
          </p:nvSpPr>
          <p:spPr bwMode="auto">
            <a:xfrm flipH="1">
              <a:off x="6044767" y="2289646"/>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16" name="Line 351"/>
            <p:cNvSpPr>
              <a:spLocks noChangeShapeType="1"/>
            </p:cNvSpPr>
            <p:nvPr/>
          </p:nvSpPr>
          <p:spPr bwMode="auto">
            <a:xfrm flipH="1">
              <a:off x="6044767" y="1962091"/>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17" name="Line 352"/>
            <p:cNvSpPr>
              <a:spLocks noChangeShapeType="1"/>
            </p:cNvSpPr>
            <p:nvPr/>
          </p:nvSpPr>
          <p:spPr bwMode="auto">
            <a:xfrm flipH="1">
              <a:off x="6116233" y="2532122"/>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18" name="Line 353"/>
            <p:cNvSpPr>
              <a:spLocks noChangeShapeType="1"/>
            </p:cNvSpPr>
            <p:nvPr/>
          </p:nvSpPr>
          <p:spPr bwMode="auto">
            <a:xfrm flipH="1">
              <a:off x="6116233" y="1877011"/>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19" name="Line 354"/>
            <p:cNvSpPr>
              <a:spLocks noChangeShapeType="1"/>
            </p:cNvSpPr>
            <p:nvPr/>
          </p:nvSpPr>
          <p:spPr bwMode="auto">
            <a:xfrm flipH="1">
              <a:off x="6116233" y="2204567"/>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20" name="Line 355"/>
            <p:cNvSpPr>
              <a:spLocks noChangeShapeType="1"/>
            </p:cNvSpPr>
            <p:nvPr/>
          </p:nvSpPr>
          <p:spPr bwMode="auto">
            <a:xfrm flipH="1">
              <a:off x="6116233" y="2370471"/>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21" name="Line 356"/>
            <p:cNvSpPr>
              <a:spLocks noChangeShapeType="1"/>
            </p:cNvSpPr>
            <p:nvPr/>
          </p:nvSpPr>
          <p:spPr bwMode="auto">
            <a:xfrm flipH="1">
              <a:off x="6116233" y="2042916"/>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22" name="Freeform 357"/>
            <p:cNvSpPr>
              <a:spLocks/>
            </p:cNvSpPr>
            <p:nvPr/>
          </p:nvSpPr>
          <p:spPr bwMode="auto">
            <a:xfrm>
              <a:off x="3552865" y="2197477"/>
              <a:ext cx="101557" cy="76571"/>
            </a:xfrm>
            <a:custGeom>
              <a:avLst/>
              <a:gdLst>
                <a:gd name="T0" fmla="*/ 27 w 54"/>
                <a:gd name="T1" fmla="*/ 0 h 54"/>
                <a:gd name="T2" fmla="*/ 38 w 54"/>
                <a:gd name="T3" fmla="*/ 2 h 54"/>
                <a:gd name="T4" fmla="*/ 46 w 54"/>
                <a:gd name="T5" fmla="*/ 8 h 54"/>
                <a:gd name="T6" fmla="*/ 52 w 54"/>
                <a:gd name="T7" fmla="*/ 16 h 54"/>
                <a:gd name="T8" fmla="*/ 54 w 54"/>
                <a:gd name="T9" fmla="*/ 27 h 54"/>
                <a:gd name="T10" fmla="*/ 52 w 54"/>
                <a:gd name="T11" fmla="*/ 38 h 54"/>
                <a:gd name="T12" fmla="*/ 46 w 54"/>
                <a:gd name="T13" fmla="*/ 46 h 54"/>
                <a:gd name="T14" fmla="*/ 38 w 54"/>
                <a:gd name="T15" fmla="*/ 51 h 54"/>
                <a:gd name="T16" fmla="*/ 27 w 54"/>
                <a:gd name="T17" fmla="*/ 54 h 54"/>
                <a:gd name="T18" fmla="*/ 16 w 54"/>
                <a:gd name="T19" fmla="*/ 51 h 54"/>
                <a:gd name="T20" fmla="*/ 8 w 54"/>
                <a:gd name="T21" fmla="*/ 46 h 54"/>
                <a:gd name="T22" fmla="*/ 2 w 54"/>
                <a:gd name="T23" fmla="*/ 38 h 54"/>
                <a:gd name="T24" fmla="*/ 0 w 54"/>
                <a:gd name="T25" fmla="*/ 27 h 54"/>
                <a:gd name="T26" fmla="*/ 2 w 54"/>
                <a:gd name="T27" fmla="*/ 16 h 54"/>
                <a:gd name="T28" fmla="*/ 8 w 54"/>
                <a:gd name="T29" fmla="*/ 8 h 54"/>
                <a:gd name="T30" fmla="*/ 16 w 54"/>
                <a:gd name="T31" fmla="*/ 2 h 54"/>
                <a:gd name="T32" fmla="*/ 27 w 54"/>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27" y="0"/>
                  </a:moveTo>
                  <a:lnTo>
                    <a:pt x="38" y="2"/>
                  </a:lnTo>
                  <a:lnTo>
                    <a:pt x="46" y="8"/>
                  </a:lnTo>
                  <a:lnTo>
                    <a:pt x="52" y="16"/>
                  </a:lnTo>
                  <a:lnTo>
                    <a:pt x="54" y="27"/>
                  </a:lnTo>
                  <a:lnTo>
                    <a:pt x="52" y="38"/>
                  </a:lnTo>
                  <a:lnTo>
                    <a:pt x="46" y="46"/>
                  </a:lnTo>
                  <a:lnTo>
                    <a:pt x="38" y="51"/>
                  </a:lnTo>
                  <a:lnTo>
                    <a:pt x="27" y="54"/>
                  </a:lnTo>
                  <a:lnTo>
                    <a:pt x="16" y="51"/>
                  </a:lnTo>
                  <a:lnTo>
                    <a:pt x="8" y="46"/>
                  </a:lnTo>
                  <a:lnTo>
                    <a:pt x="2" y="38"/>
                  </a:lnTo>
                  <a:lnTo>
                    <a:pt x="0" y="27"/>
                  </a:lnTo>
                  <a:lnTo>
                    <a:pt x="2" y="16"/>
                  </a:lnTo>
                  <a:lnTo>
                    <a:pt x="8" y="8"/>
                  </a:lnTo>
                  <a:lnTo>
                    <a:pt x="16" y="2"/>
                  </a:lnTo>
                  <a:lnTo>
                    <a:pt x="27"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23" name="Freeform 358"/>
            <p:cNvSpPr>
              <a:spLocks/>
            </p:cNvSpPr>
            <p:nvPr/>
          </p:nvSpPr>
          <p:spPr bwMode="auto">
            <a:xfrm>
              <a:off x="3552865" y="2197477"/>
              <a:ext cx="101557" cy="76571"/>
            </a:xfrm>
            <a:custGeom>
              <a:avLst/>
              <a:gdLst>
                <a:gd name="T0" fmla="*/ 27 w 54"/>
                <a:gd name="T1" fmla="*/ 0 h 54"/>
                <a:gd name="T2" fmla="*/ 38 w 54"/>
                <a:gd name="T3" fmla="*/ 2 h 54"/>
                <a:gd name="T4" fmla="*/ 46 w 54"/>
                <a:gd name="T5" fmla="*/ 8 h 54"/>
                <a:gd name="T6" fmla="*/ 52 w 54"/>
                <a:gd name="T7" fmla="*/ 16 h 54"/>
                <a:gd name="T8" fmla="*/ 54 w 54"/>
                <a:gd name="T9" fmla="*/ 27 h 54"/>
                <a:gd name="T10" fmla="*/ 52 w 54"/>
                <a:gd name="T11" fmla="*/ 38 h 54"/>
                <a:gd name="T12" fmla="*/ 46 w 54"/>
                <a:gd name="T13" fmla="*/ 46 h 54"/>
                <a:gd name="T14" fmla="*/ 38 w 54"/>
                <a:gd name="T15" fmla="*/ 51 h 54"/>
                <a:gd name="T16" fmla="*/ 27 w 54"/>
                <a:gd name="T17" fmla="*/ 54 h 54"/>
                <a:gd name="T18" fmla="*/ 16 w 54"/>
                <a:gd name="T19" fmla="*/ 51 h 54"/>
                <a:gd name="T20" fmla="*/ 8 w 54"/>
                <a:gd name="T21" fmla="*/ 46 h 54"/>
                <a:gd name="T22" fmla="*/ 2 w 54"/>
                <a:gd name="T23" fmla="*/ 38 h 54"/>
                <a:gd name="T24" fmla="*/ 0 w 54"/>
                <a:gd name="T25" fmla="*/ 27 h 54"/>
                <a:gd name="T26" fmla="*/ 2 w 54"/>
                <a:gd name="T27" fmla="*/ 16 h 54"/>
                <a:gd name="T28" fmla="*/ 8 w 54"/>
                <a:gd name="T29" fmla="*/ 8 h 54"/>
                <a:gd name="T30" fmla="*/ 16 w 54"/>
                <a:gd name="T31" fmla="*/ 2 h 54"/>
                <a:gd name="T32" fmla="*/ 27 w 54"/>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27" y="0"/>
                  </a:moveTo>
                  <a:lnTo>
                    <a:pt x="38" y="2"/>
                  </a:lnTo>
                  <a:lnTo>
                    <a:pt x="46" y="8"/>
                  </a:lnTo>
                  <a:lnTo>
                    <a:pt x="52" y="16"/>
                  </a:lnTo>
                  <a:lnTo>
                    <a:pt x="54" y="27"/>
                  </a:lnTo>
                  <a:lnTo>
                    <a:pt x="52" y="38"/>
                  </a:lnTo>
                  <a:lnTo>
                    <a:pt x="46" y="46"/>
                  </a:lnTo>
                  <a:lnTo>
                    <a:pt x="38" y="51"/>
                  </a:lnTo>
                  <a:lnTo>
                    <a:pt x="27" y="54"/>
                  </a:lnTo>
                  <a:lnTo>
                    <a:pt x="16" y="51"/>
                  </a:lnTo>
                  <a:lnTo>
                    <a:pt x="8" y="46"/>
                  </a:lnTo>
                  <a:lnTo>
                    <a:pt x="2" y="38"/>
                  </a:lnTo>
                  <a:lnTo>
                    <a:pt x="0" y="27"/>
                  </a:lnTo>
                  <a:lnTo>
                    <a:pt x="2" y="16"/>
                  </a:lnTo>
                  <a:lnTo>
                    <a:pt x="8" y="8"/>
                  </a:lnTo>
                  <a:lnTo>
                    <a:pt x="16" y="2"/>
                  </a:lnTo>
                  <a:lnTo>
                    <a:pt x="27" y="0"/>
                  </a:lnTo>
                  <a:close/>
                </a:path>
              </a:pathLst>
            </a:custGeom>
            <a:noFill/>
            <a:ln w="4763">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9524" name="Freeform 359"/>
            <p:cNvSpPr>
              <a:spLocks/>
            </p:cNvSpPr>
            <p:nvPr/>
          </p:nvSpPr>
          <p:spPr bwMode="auto">
            <a:xfrm>
              <a:off x="3547223" y="3095063"/>
              <a:ext cx="103437" cy="77989"/>
            </a:xfrm>
            <a:custGeom>
              <a:avLst/>
              <a:gdLst>
                <a:gd name="T0" fmla="*/ 27 w 55"/>
                <a:gd name="T1" fmla="*/ 0 h 55"/>
                <a:gd name="T2" fmla="*/ 38 w 55"/>
                <a:gd name="T3" fmla="*/ 0 h 55"/>
                <a:gd name="T4" fmla="*/ 46 w 55"/>
                <a:gd name="T5" fmla="*/ 8 h 55"/>
                <a:gd name="T6" fmla="*/ 52 w 55"/>
                <a:gd name="T7" fmla="*/ 16 h 55"/>
                <a:gd name="T8" fmla="*/ 55 w 55"/>
                <a:gd name="T9" fmla="*/ 27 h 55"/>
                <a:gd name="T10" fmla="*/ 52 w 55"/>
                <a:gd name="T11" fmla="*/ 38 h 55"/>
                <a:gd name="T12" fmla="*/ 46 w 55"/>
                <a:gd name="T13" fmla="*/ 46 h 55"/>
                <a:gd name="T14" fmla="*/ 38 w 55"/>
                <a:gd name="T15" fmla="*/ 52 h 55"/>
                <a:gd name="T16" fmla="*/ 27 w 55"/>
                <a:gd name="T17" fmla="*/ 55 h 55"/>
                <a:gd name="T18" fmla="*/ 16 w 55"/>
                <a:gd name="T19" fmla="*/ 52 h 55"/>
                <a:gd name="T20" fmla="*/ 8 w 55"/>
                <a:gd name="T21" fmla="*/ 46 h 55"/>
                <a:gd name="T22" fmla="*/ 3 w 55"/>
                <a:gd name="T23" fmla="*/ 38 h 55"/>
                <a:gd name="T24" fmla="*/ 0 w 55"/>
                <a:gd name="T25" fmla="*/ 27 h 55"/>
                <a:gd name="T26" fmla="*/ 3 w 55"/>
                <a:gd name="T27" fmla="*/ 16 h 55"/>
                <a:gd name="T28" fmla="*/ 8 w 55"/>
                <a:gd name="T29" fmla="*/ 8 h 55"/>
                <a:gd name="T30" fmla="*/ 16 w 55"/>
                <a:gd name="T31" fmla="*/ 0 h 55"/>
                <a:gd name="T32" fmla="*/ 27 w 55"/>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5"/>
                <a:gd name="T53" fmla="*/ 55 w 55"/>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5">
                  <a:moveTo>
                    <a:pt x="27" y="0"/>
                  </a:moveTo>
                  <a:lnTo>
                    <a:pt x="38" y="0"/>
                  </a:lnTo>
                  <a:lnTo>
                    <a:pt x="46" y="8"/>
                  </a:lnTo>
                  <a:lnTo>
                    <a:pt x="52" y="16"/>
                  </a:lnTo>
                  <a:lnTo>
                    <a:pt x="55" y="27"/>
                  </a:lnTo>
                  <a:lnTo>
                    <a:pt x="52" y="38"/>
                  </a:lnTo>
                  <a:lnTo>
                    <a:pt x="46" y="46"/>
                  </a:lnTo>
                  <a:lnTo>
                    <a:pt x="38" y="52"/>
                  </a:lnTo>
                  <a:lnTo>
                    <a:pt x="27" y="55"/>
                  </a:lnTo>
                  <a:lnTo>
                    <a:pt x="16" y="52"/>
                  </a:lnTo>
                  <a:lnTo>
                    <a:pt x="8" y="46"/>
                  </a:lnTo>
                  <a:lnTo>
                    <a:pt x="3" y="38"/>
                  </a:lnTo>
                  <a:lnTo>
                    <a:pt x="0" y="27"/>
                  </a:lnTo>
                  <a:lnTo>
                    <a:pt x="3" y="16"/>
                  </a:lnTo>
                  <a:lnTo>
                    <a:pt x="8" y="8"/>
                  </a:lnTo>
                  <a:lnTo>
                    <a:pt x="16" y="0"/>
                  </a:lnTo>
                  <a:lnTo>
                    <a:pt x="27"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25" name="Freeform 360"/>
            <p:cNvSpPr>
              <a:spLocks/>
            </p:cNvSpPr>
            <p:nvPr/>
          </p:nvSpPr>
          <p:spPr bwMode="auto">
            <a:xfrm>
              <a:off x="3547223" y="3095063"/>
              <a:ext cx="103437" cy="77989"/>
            </a:xfrm>
            <a:custGeom>
              <a:avLst/>
              <a:gdLst>
                <a:gd name="T0" fmla="*/ 27 w 55"/>
                <a:gd name="T1" fmla="*/ 0 h 55"/>
                <a:gd name="T2" fmla="*/ 38 w 55"/>
                <a:gd name="T3" fmla="*/ 0 h 55"/>
                <a:gd name="T4" fmla="*/ 46 w 55"/>
                <a:gd name="T5" fmla="*/ 8 h 55"/>
                <a:gd name="T6" fmla="*/ 52 w 55"/>
                <a:gd name="T7" fmla="*/ 16 h 55"/>
                <a:gd name="T8" fmla="*/ 55 w 55"/>
                <a:gd name="T9" fmla="*/ 27 h 55"/>
                <a:gd name="T10" fmla="*/ 52 w 55"/>
                <a:gd name="T11" fmla="*/ 38 h 55"/>
                <a:gd name="T12" fmla="*/ 46 w 55"/>
                <a:gd name="T13" fmla="*/ 46 h 55"/>
                <a:gd name="T14" fmla="*/ 38 w 55"/>
                <a:gd name="T15" fmla="*/ 52 h 55"/>
                <a:gd name="T16" fmla="*/ 27 w 55"/>
                <a:gd name="T17" fmla="*/ 55 h 55"/>
                <a:gd name="T18" fmla="*/ 16 w 55"/>
                <a:gd name="T19" fmla="*/ 52 h 55"/>
                <a:gd name="T20" fmla="*/ 8 w 55"/>
                <a:gd name="T21" fmla="*/ 46 h 55"/>
                <a:gd name="T22" fmla="*/ 3 w 55"/>
                <a:gd name="T23" fmla="*/ 38 h 55"/>
                <a:gd name="T24" fmla="*/ 0 w 55"/>
                <a:gd name="T25" fmla="*/ 27 h 55"/>
                <a:gd name="T26" fmla="*/ 3 w 55"/>
                <a:gd name="T27" fmla="*/ 16 h 55"/>
                <a:gd name="T28" fmla="*/ 8 w 55"/>
                <a:gd name="T29" fmla="*/ 8 h 55"/>
                <a:gd name="T30" fmla="*/ 16 w 55"/>
                <a:gd name="T31" fmla="*/ 0 h 55"/>
                <a:gd name="T32" fmla="*/ 27 w 55"/>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5"/>
                <a:gd name="T53" fmla="*/ 55 w 55"/>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5">
                  <a:moveTo>
                    <a:pt x="27" y="0"/>
                  </a:moveTo>
                  <a:lnTo>
                    <a:pt x="38" y="0"/>
                  </a:lnTo>
                  <a:lnTo>
                    <a:pt x="46" y="8"/>
                  </a:lnTo>
                  <a:lnTo>
                    <a:pt x="52" y="16"/>
                  </a:lnTo>
                  <a:lnTo>
                    <a:pt x="55" y="27"/>
                  </a:lnTo>
                  <a:lnTo>
                    <a:pt x="52" y="38"/>
                  </a:lnTo>
                  <a:lnTo>
                    <a:pt x="46" y="46"/>
                  </a:lnTo>
                  <a:lnTo>
                    <a:pt x="38" y="52"/>
                  </a:lnTo>
                  <a:lnTo>
                    <a:pt x="27" y="55"/>
                  </a:lnTo>
                  <a:lnTo>
                    <a:pt x="16" y="52"/>
                  </a:lnTo>
                  <a:lnTo>
                    <a:pt x="8" y="46"/>
                  </a:lnTo>
                  <a:lnTo>
                    <a:pt x="3" y="38"/>
                  </a:lnTo>
                  <a:lnTo>
                    <a:pt x="0" y="27"/>
                  </a:lnTo>
                  <a:lnTo>
                    <a:pt x="3" y="16"/>
                  </a:lnTo>
                  <a:lnTo>
                    <a:pt x="8" y="8"/>
                  </a:lnTo>
                  <a:lnTo>
                    <a:pt x="16" y="0"/>
                  </a:lnTo>
                  <a:lnTo>
                    <a:pt x="27" y="0"/>
                  </a:lnTo>
                  <a:close/>
                </a:path>
              </a:pathLst>
            </a:custGeom>
            <a:noFill/>
            <a:ln w="4763">
              <a:solidFill>
                <a:srgbClr val="0093D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9526" name="Freeform 361"/>
            <p:cNvSpPr>
              <a:spLocks/>
            </p:cNvSpPr>
            <p:nvPr/>
          </p:nvSpPr>
          <p:spPr bwMode="auto">
            <a:xfrm>
              <a:off x="4007990" y="3330450"/>
              <a:ext cx="97795" cy="76571"/>
            </a:xfrm>
            <a:custGeom>
              <a:avLst/>
              <a:gdLst>
                <a:gd name="T0" fmla="*/ 28 w 52"/>
                <a:gd name="T1" fmla="*/ 0 h 54"/>
                <a:gd name="T2" fmla="*/ 36 w 52"/>
                <a:gd name="T3" fmla="*/ 3 h 54"/>
                <a:gd name="T4" fmla="*/ 47 w 52"/>
                <a:gd name="T5" fmla="*/ 8 h 54"/>
                <a:gd name="T6" fmla="*/ 52 w 52"/>
                <a:gd name="T7" fmla="*/ 16 h 54"/>
                <a:gd name="T8" fmla="*/ 52 w 52"/>
                <a:gd name="T9" fmla="*/ 27 h 54"/>
                <a:gd name="T10" fmla="*/ 52 w 52"/>
                <a:gd name="T11" fmla="*/ 38 h 54"/>
                <a:gd name="T12" fmla="*/ 47 w 52"/>
                <a:gd name="T13" fmla="*/ 46 h 54"/>
                <a:gd name="T14" fmla="*/ 36 w 52"/>
                <a:gd name="T15" fmla="*/ 52 h 54"/>
                <a:gd name="T16" fmla="*/ 28 w 52"/>
                <a:gd name="T17" fmla="*/ 54 h 54"/>
                <a:gd name="T18" fmla="*/ 17 w 52"/>
                <a:gd name="T19" fmla="*/ 52 h 54"/>
                <a:gd name="T20" fmla="*/ 6 w 52"/>
                <a:gd name="T21" fmla="*/ 46 h 54"/>
                <a:gd name="T22" fmla="*/ 0 w 52"/>
                <a:gd name="T23" fmla="*/ 38 h 54"/>
                <a:gd name="T24" fmla="*/ 0 w 52"/>
                <a:gd name="T25" fmla="*/ 27 h 54"/>
                <a:gd name="T26" fmla="*/ 0 w 52"/>
                <a:gd name="T27" fmla="*/ 16 h 54"/>
                <a:gd name="T28" fmla="*/ 6 w 52"/>
                <a:gd name="T29" fmla="*/ 8 h 54"/>
                <a:gd name="T30" fmla="*/ 17 w 52"/>
                <a:gd name="T31" fmla="*/ 3 h 54"/>
                <a:gd name="T32" fmla="*/ 28 w 52"/>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4"/>
                <a:gd name="T53" fmla="*/ 52 w 5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4">
                  <a:moveTo>
                    <a:pt x="28" y="0"/>
                  </a:moveTo>
                  <a:lnTo>
                    <a:pt x="36" y="3"/>
                  </a:lnTo>
                  <a:lnTo>
                    <a:pt x="47" y="8"/>
                  </a:lnTo>
                  <a:lnTo>
                    <a:pt x="52" y="16"/>
                  </a:lnTo>
                  <a:lnTo>
                    <a:pt x="52" y="27"/>
                  </a:lnTo>
                  <a:lnTo>
                    <a:pt x="52" y="38"/>
                  </a:lnTo>
                  <a:lnTo>
                    <a:pt x="47" y="46"/>
                  </a:lnTo>
                  <a:lnTo>
                    <a:pt x="36" y="52"/>
                  </a:lnTo>
                  <a:lnTo>
                    <a:pt x="28" y="54"/>
                  </a:lnTo>
                  <a:lnTo>
                    <a:pt x="17" y="52"/>
                  </a:lnTo>
                  <a:lnTo>
                    <a:pt x="6" y="46"/>
                  </a:lnTo>
                  <a:lnTo>
                    <a:pt x="0" y="38"/>
                  </a:lnTo>
                  <a:lnTo>
                    <a:pt x="0" y="27"/>
                  </a:lnTo>
                  <a:lnTo>
                    <a:pt x="0" y="16"/>
                  </a:lnTo>
                  <a:lnTo>
                    <a:pt x="6" y="8"/>
                  </a:lnTo>
                  <a:lnTo>
                    <a:pt x="17" y="3"/>
                  </a:lnTo>
                  <a:lnTo>
                    <a:pt x="28"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27" name="Freeform 362"/>
            <p:cNvSpPr>
              <a:spLocks/>
            </p:cNvSpPr>
            <p:nvPr/>
          </p:nvSpPr>
          <p:spPr bwMode="auto">
            <a:xfrm>
              <a:off x="4007990" y="3330450"/>
              <a:ext cx="97795" cy="76571"/>
            </a:xfrm>
            <a:custGeom>
              <a:avLst/>
              <a:gdLst>
                <a:gd name="T0" fmla="*/ 28 w 52"/>
                <a:gd name="T1" fmla="*/ 0 h 54"/>
                <a:gd name="T2" fmla="*/ 36 w 52"/>
                <a:gd name="T3" fmla="*/ 3 h 54"/>
                <a:gd name="T4" fmla="*/ 47 w 52"/>
                <a:gd name="T5" fmla="*/ 8 h 54"/>
                <a:gd name="T6" fmla="*/ 52 w 52"/>
                <a:gd name="T7" fmla="*/ 16 h 54"/>
                <a:gd name="T8" fmla="*/ 52 w 52"/>
                <a:gd name="T9" fmla="*/ 27 h 54"/>
                <a:gd name="T10" fmla="*/ 52 w 52"/>
                <a:gd name="T11" fmla="*/ 38 h 54"/>
                <a:gd name="T12" fmla="*/ 47 w 52"/>
                <a:gd name="T13" fmla="*/ 46 h 54"/>
                <a:gd name="T14" fmla="*/ 36 w 52"/>
                <a:gd name="T15" fmla="*/ 52 h 54"/>
                <a:gd name="T16" fmla="*/ 28 w 52"/>
                <a:gd name="T17" fmla="*/ 54 h 54"/>
                <a:gd name="T18" fmla="*/ 17 w 52"/>
                <a:gd name="T19" fmla="*/ 52 h 54"/>
                <a:gd name="T20" fmla="*/ 6 w 52"/>
                <a:gd name="T21" fmla="*/ 46 h 54"/>
                <a:gd name="T22" fmla="*/ 0 w 52"/>
                <a:gd name="T23" fmla="*/ 38 h 54"/>
                <a:gd name="T24" fmla="*/ 0 w 52"/>
                <a:gd name="T25" fmla="*/ 27 h 54"/>
                <a:gd name="T26" fmla="*/ 0 w 52"/>
                <a:gd name="T27" fmla="*/ 16 h 54"/>
                <a:gd name="T28" fmla="*/ 6 w 52"/>
                <a:gd name="T29" fmla="*/ 8 h 54"/>
                <a:gd name="T30" fmla="*/ 17 w 52"/>
                <a:gd name="T31" fmla="*/ 3 h 54"/>
                <a:gd name="T32" fmla="*/ 28 w 52"/>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4"/>
                <a:gd name="T53" fmla="*/ 52 w 5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4">
                  <a:moveTo>
                    <a:pt x="28" y="0"/>
                  </a:moveTo>
                  <a:lnTo>
                    <a:pt x="36" y="3"/>
                  </a:lnTo>
                  <a:lnTo>
                    <a:pt x="47" y="8"/>
                  </a:lnTo>
                  <a:lnTo>
                    <a:pt x="52" y="16"/>
                  </a:lnTo>
                  <a:lnTo>
                    <a:pt x="52" y="27"/>
                  </a:lnTo>
                  <a:lnTo>
                    <a:pt x="52" y="38"/>
                  </a:lnTo>
                  <a:lnTo>
                    <a:pt x="47" y="46"/>
                  </a:lnTo>
                  <a:lnTo>
                    <a:pt x="36" y="52"/>
                  </a:lnTo>
                  <a:lnTo>
                    <a:pt x="28" y="54"/>
                  </a:lnTo>
                  <a:lnTo>
                    <a:pt x="17" y="52"/>
                  </a:lnTo>
                  <a:lnTo>
                    <a:pt x="6" y="46"/>
                  </a:lnTo>
                  <a:lnTo>
                    <a:pt x="0" y="38"/>
                  </a:lnTo>
                  <a:lnTo>
                    <a:pt x="0" y="27"/>
                  </a:lnTo>
                  <a:lnTo>
                    <a:pt x="0" y="16"/>
                  </a:lnTo>
                  <a:lnTo>
                    <a:pt x="6" y="8"/>
                  </a:lnTo>
                  <a:lnTo>
                    <a:pt x="17" y="3"/>
                  </a:lnTo>
                  <a:lnTo>
                    <a:pt x="28" y="0"/>
                  </a:lnTo>
                  <a:close/>
                </a:path>
              </a:pathLst>
            </a:custGeom>
            <a:noFill/>
            <a:ln w="4763">
              <a:solidFill>
                <a:srgbClr val="0093D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9528" name="Freeform 363"/>
            <p:cNvSpPr>
              <a:spLocks/>
            </p:cNvSpPr>
            <p:nvPr/>
          </p:nvSpPr>
          <p:spPr bwMode="auto">
            <a:xfrm>
              <a:off x="4013632" y="2605857"/>
              <a:ext cx="97795" cy="76571"/>
            </a:xfrm>
            <a:custGeom>
              <a:avLst/>
              <a:gdLst>
                <a:gd name="T0" fmla="*/ 25 w 52"/>
                <a:gd name="T1" fmla="*/ 0 h 54"/>
                <a:gd name="T2" fmla="*/ 36 w 52"/>
                <a:gd name="T3" fmla="*/ 3 h 54"/>
                <a:gd name="T4" fmla="*/ 46 w 52"/>
                <a:gd name="T5" fmla="*/ 8 h 54"/>
                <a:gd name="T6" fmla="*/ 52 w 52"/>
                <a:gd name="T7" fmla="*/ 16 h 54"/>
                <a:gd name="T8" fmla="*/ 52 w 52"/>
                <a:gd name="T9" fmla="*/ 27 h 54"/>
                <a:gd name="T10" fmla="*/ 52 w 52"/>
                <a:gd name="T11" fmla="*/ 38 h 54"/>
                <a:gd name="T12" fmla="*/ 46 w 52"/>
                <a:gd name="T13" fmla="*/ 46 h 54"/>
                <a:gd name="T14" fmla="*/ 36 w 52"/>
                <a:gd name="T15" fmla="*/ 51 h 54"/>
                <a:gd name="T16" fmla="*/ 25 w 52"/>
                <a:gd name="T17" fmla="*/ 54 h 54"/>
                <a:gd name="T18" fmla="*/ 16 w 52"/>
                <a:gd name="T19" fmla="*/ 51 h 54"/>
                <a:gd name="T20" fmla="*/ 6 w 52"/>
                <a:gd name="T21" fmla="*/ 46 h 54"/>
                <a:gd name="T22" fmla="*/ 0 w 52"/>
                <a:gd name="T23" fmla="*/ 38 h 54"/>
                <a:gd name="T24" fmla="*/ 0 w 52"/>
                <a:gd name="T25" fmla="*/ 27 h 54"/>
                <a:gd name="T26" fmla="*/ 0 w 52"/>
                <a:gd name="T27" fmla="*/ 16 h 54"/>
                <a:gd name="T28" fmla="*/ 6 w 52"/>
                <a:gd name="T29" fmla="*/ 8 h 54"/>
                <a:gd name="T30" fmla="*/ 16 w 52"/>
                <a:gd name="T31" fmla="*/ 3 h 54"/>
                <a:gd name="T32" fmla="*/ 25 w 52"/>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4"/>
                <a:gd name="T53" fmla="*/ 52 w 5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4">
                  <a:moveTo>
                    <a:pt x="25" y="0"/>
                  </a:moveTo>
                  <a:lnTo>
                    <a:pt x="36" y="3"/>
                  </a:lnTo>
                  <a:lnTo>
                    <a:pt x="46" y="8"/>
                  </a:lnTo>
                  <a:lnTo>
                    <a:pt x="52" y="16"/>
                  </a:lnTo>
                  <a:lnTo>
                    <a:pt x="52" y="27"/>
                  </a:lnTo>
                  <a:lnTo>
                    <a:pt x="52" y="38"/>
                  </a:lnTo>
                  <a:lnTo>
                    <a:pt x="46" y="46"/>
                  </a:lnTo>
                  <a:lnTo>
                    <a:pt x="36" y="51"/>
                  </a:lnTo>
                  <a:lnTo>
                    <a:pt x="25" y="54"/>
                  </a:lnTo>
                  <a:lnTo>
                    <a:pt x="16" y="51"/>
                  </a:lnTo>
                  <a:lnTo>
                    <a:pt x="6" y="46"/>
                  </a:lnTo>
                  <a:lnTo>
                    <a:pt x="0" y="38"/>
                  </a:lnTo>
                  <a:lnTo>
                    <a:pt x="0" y="27"/>
                  </a:lnTo>
                  <a:lnTo>
                    <a:pt x="0" y="16"/>
                  </a:lnTo>
                  <a:lnTo>
                    <a:pt x="6" y="8"/>
                  </a:lnTo>
                  <a:lnTo>
                    <a:pt x="16" y="3"/>
                  </a:lnTo>
                  <a:lnTo>
                    <a:pt x="2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29" name="Freeform 364"/>
            <p:cNvSpPr>
              <a:spLocks/>
            </p:cNvSpPr>
            <p:nvPr/>
          </p:nvSpPr>
          <p:spPr bwMode="auto">
            <a:xfrm>
              <a:off x="4013632" y="2605857"/>
              <a:ext cx="97795" cy="76571"/>
            </a:xfrm>
            <a:custGeom>
              <a:avLst/>
              <a:gdLst>
                <a:gd name="T0" fmla="*/ 25 w 52"/>
                <a:gd name="T1" fmla="*/ 0 h 54"/>
                <a:gd name="T2" fmla="*/ 36 w 52"/>
                <a:gd name="T3" fmla="*/ 3 h 54"/>
                <a:gd name="T4" fmla="*/ 46 w 52"/>
                <a:gd name="T5" fmla="*/ 8 h 54"/>
                <a:gd name="T6" fmla="*/ 52 w 52"/>
                <a:gd name="T7" fmla="*/ 16 h 54"/>
                <a:gd name="T8" fmla="*/ 52 w 52"/>
                <a:gd name="T9" fmla="*/ 27 h 54"/>
                <a:gd name="T10" fmla="*/ 52 w 52"/>
                <a:gd name="T11" fmla="*/ 38 h 54"/>
                <a:gd name="T12" fmla="*/ 46 w 52"/>
                <a:gd name="T13" fmla="*/ 46 h 54"/>
                <a:gd name="T14" fmla="*/ 36 w 52"/>
                <a:gd name="T15" fmla="*/ 51 h 54"/>
                <a:gd name="T16" fmla="*/ 25 w 52"/>
                <a:gd name="T17" fmla="*/ 54 h 54"/>
                <a:gd name="T18" fmla="*/ 16 w 52"/>
                <a:gd name="T19" fmla="*/ 51 h 54"/>
                <a:gd name="T20" fmla="*/ 6 w 52"/>
                <a:gd name="T21" fmla="*/ 46 h 54"/>
                <a:gd name="T22" fmla="*/ 0 w 52"/>
                <a:gd name="T23" fmla="*/ 38 h 54"/>
                <a:gd name="T24" fmla="*/ 0 w 52"/>
                <a:gd name="T25" fmla="*/ 27 h 54"/>
                <a:gd name="T26" fmla="*/ 0 w 52"/>
                <a:gd name="T27" fmla="*/ 16 h 54"/>
                <a:gd name="T28" fmla="*/ 6 w 52"/>
                <a:gd name="T29" fmla="*/ 8 h 54"/>
                <a:gd name="T30" fmla="*/ 16 w 52"/>
                <a:gd name="T31" fmla="*/ 3 h 54"/>
                <a:gd name="T32" fmla="*/ 25 w 52"/>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4"/>
                <a:gd name="T53" fmla="*/ 52 w 5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4">
                  <a:moveTo>
                    <a:pt x="25" y="0"/>
                  </a:moveTo>
                  <a:lnTo>
                    <a:pt x="36" y="3"/>
                  </a:lnTo>
                  <a:lnTo>
                    <a:pt x="46" y="8"/>
                  </a:lnTo>
                  <a:lnTo>
                    <a:pt x="52" y="16"/>
                  </a:lnTo>
                  <a:lnTo>
                    <a:pt x="52" y="27"/>
                  </a:lnTo>
                  <a:lnTo>
                    <a:pt x="52" y="38"/>
                  </a:lnTo>
                  <a:lnTo>
                    <a:pt x="46" y="46"/>
                  </a:lnTo>
                  <a:lnTo>
                    <a:pt x="36" y="51"/>
                  </a:lnTo>
                  <a:lnTo>
                    <a:pt x="25" y="54"/>
                  </a:lnTo>
                  <a:lnTo>
                    <a:pt x="16" y="51"/>
                  </a:lnTo>
                  <a:lnTo>
                    <a:pt x="6" y="46"/>
                  </a:lnTo>
                  <a:lnTo>
                    <a:pt x="0" y="38"/>
                  </a:lnTo>
                  <a:lnTo>
                    <a:pt x="0" y="27"/>
                  </a:lnTo>
                  <a:lnTo>
                    <a:pt x="0" y="16"/>
                  </a:lnTo>
                  <a:lnTo>
                    <a:pt x="6" y="8"/>
                  </a:lnTo>
                  <a:lnTo>
                    <a:pt x="16" y="3"/>
                  </a:lnTo>
                  <a:lnTo>
                    <a:pt x="25" y="0"/>
                  </a:lnTo>
                  <a:close/>
                </a:path>
              </a:pathLst>
            </a:custGeom>
            <a:noFill/>
            <a:ln w="4763">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9530" name="Freeform 365"/>
            <p:cNvSpPr>
              <a:spLocks noEditPoints="1"/>
            </p:cNvSpPr>
            <p:nvPr/>
          </p:nvSpPr>
          <p:spPr bwMode="auto">
            <a:xfrm>
              <a:off x="3470115" y="2142175"/>
              <a:ext cx="2260579" cy="2195046"/>
            </a:xfrm>
            <a:custGeom>
              <a:avLst/>
              <a:gdLst>
                <a:gd name="T0" fmla="*/ 0 w 1202"/>
                <a:gd name="T1" fmla="*/ 6 h 1548"/>
                <a:gd name="T2" fmla="*/ 85 w 1202"/>
                <a:gd name="T3" fmla="*/ 98 h 1548"/>
                <a:gd name="T4" fmla="*/ 52 w 1202"/>
                <a:gd name="T5" fmla="*/ 55 h 1548"/>
                <a:gd name="T6" fmla="*/ 117 w 1202"/>
                <a:gd name="T7" fmla="*/ 158 h 1548"/>
                <a:gd name="T8" fmla="*/ 126 w 1202"/>
                <a:gd name="T9" fmla="*/ 153 h 1548"/>
                <a:gd name="T10" fmla="*/ 126 w 1202"/>
                <a:gd name="T11" fmla="*/ 166 h 1548"/>
                <a:gd name="T12" fmla="*/ 210 w 1202"/>
                <a:gd name="T13" fmla="*/ 259 h 1548"/>
                <a:gd name="T14" fmla="*/ 175 w 1202"/>
                <a:gd name="T15" fmla="*/ 215 h 1548"/>
                <a:gd name="T16" fmla="*/ 243 w 1202"/>
                <a:gd name="T17" fmla="*/ 319 h 1548"/>
                <a:gd name="T18" fmla="*/ 251 w 1202"/>
                <a:gd name="T19" fmla="*/ 313 h 1548"/>
                <a:gd name="T20" fmla="*/ 248 w 1202"/>
                <a:gd name="T21" fmla="*/ 327 h 1548"/>
                <a:gd name="T22" fmla="*/ 333 w 1202"/>
                <a:gd name="T23" fmla="*/ 419 h 1548"/>
                <a:gd name="T24" fmla="*/ 300 w 1202"/>
                <a:gd name="T25" fmla="*/ 373 h 1548"/>
                <a:gd name="T26" fmla="*/ 365 w 1202"/>
                <a:gd name="T27" fmla="*/ 479 h 1548"/>
                <a:gd name="T28" fmla="*/ 374 w 1202"/>
                <a:gd name="T29" fmla="*/ 471 h 1548"/>
                <a:gd name="T30" fmla="*/ 374 w 1202"/>
                <a:gd name="T31" fmla="*/ 487 h 1548"/>
                <a:gd name="T32" fmla="*/ 458 w 1202"/>
                <a:gd name="T33" fmla="*/ 580 h 1548"/>
                <a:gd name="T34" fmla="*/ 423 w 1202"/>
                <a:gd name="T35" fmla="*/ 533 h 1548"/>
                <a:gd name="T36" fmla="*/ 491 w 1202"/>
                <a:gd name="T37" fmla="*/ 640 h 1548"/>
                <a:gd name="T38" fmla="*/ 499 w 1202"/>
                <a:gd name="T39" fmla="*/ 631 h 1548"/>
                <a:gd name="T40" fmla="*/ 496 w 1202"/>
                <a:gd name="T41" fmla="*/ 648 h 1548"/>
                <a:gd name="T42" fmla="*/ 581 w 1202"/>
                <a:gd name="T43" fmla="*/ 740 h 1548"/>
                <a:gd name="T44" fmla="*/ 548 w 1202"/>
                <a:gd name="T45" fmla="*/ 694 h 1548"/>
                <a:gd name="T46" fmla="*/ 614 w 1202"/>
                <a:gd name="T47" fmla="*/ 800 h 1548"/>
                <a:gd name="T48" fmla="*/ 622 w 1202"/>
                <a:gd name="T49" fmla="*/ 792 h 1548"/>
                <a:gd name="T50" fmla="*/ 622 w 1202"/>
                <a:gd name="T51" fmla="*/ 808 h 1548"/>
                <a:gd name="T52" fmla="*/ 706 w 1202"/>
                <a:gd name="T53" fmla="*/ 901 h 1548"/>
                <a:gd name="T54" fmla="*/ 671 w 1202"/>
                <a:gd name="T55" fmla="*/ 854 h 1548"/>
                <a:gd name="T56" fmla="*/ 739 w 1202"/>
                <a:gd name="T57" fmla="*/ 960 h 1548"/>
                <a:gd name="T58" fmla="*/ 747 w 1202"/>
                <a:gd name="T59" fmla="*/ 952 h 1548"/>
                <a:gd name="T60" fmla="*/ 744 w 1202"/>
                <a:gd name="T61" fmla="*/ 969 h 1548"/>
                <a:gd name="T62" fmla="*/ 829 w 1202"/>
                <a:gd name="T63" fmla="*/ 1061 h 1548"/>
                <a:gd name="T64" fmla="*/ 793 w 1202"/>
                <a:gd name="T65" fmla="*/ 1015 h 1548"/>
                <a:gd name="T66" fmla="*/ 862 w 1202"/>
                <a:gd name="T67" fmla="*/ 1121 h 1548"/>
                <a:gd name="T68" fmla="*/ 870 w 1202"/>
                <a:gd name="T69" fmla="*/ 1113 h 1548"/>
                <a:gd name="T70" fmla="*/ 870 w 1202"/>
                <a:gd name="T71" fmla="*/ 1129 h 1548"/>
                <a:gd name="T72" fmla="*/ 954 w 1202"/>
                <a:gd name="T73" fmla="*/ 1219 h 1548"/>
                <a:gd name="T74" fmla="*/ 919 w 1202"/>
                <a:gd name="T75" fmla="*/ 1175 h 1548"/>
                <a:gd name="T76" fmla="*/ 984 w 1202"/>
                <a:gd name="T77" fmla="*/ 1281 h 1548"/>
                <a:gd name="T78" fmla="*/ 995 w 1202"/>
                <a:gd name="T79" fmla="*/ 1273 h 1548"/>
                <a:gd name="T80" fmla="*/ 992 w 1202"/>
                <a:gd name="T81" fmla="*/ 1289 h 1548"/>
                <a:gd name="T82" fmla="*/ 1077 w 1202"/>
                <a:gd name="T83" fmla="*/ 1379 h 1548"/>
                <a:gd name="T84" fmla="*/ 1042 w 1202"/>
                <a:gd name="T85" fmla="*/ 1336 h 1548"/>
                <a:gd name="T86" fmla="*/ 1110 w 1202"/>
                <a:gd name="T87" fmla="*/ 1442 h 1548"/>
                <a:gd name="T88" fmla="*/ 1118 w 1202"/>
                <a:gd name="T89" fmla="*/ 1434 h 1548"/>
                <a:gd name="T90" fmla="*/ 1115 w 1202"/>
                <a:gd name="T91" fmla="*/ 1450 h 1548"/>
                <a:gd name="T92" fmla="*/ 1202 w 1202"/>
                <a:gd name="T93" fmla="*/ 1540 h 1548"/>
                <a:gd name="T94" fmla="*/ 1167 w 1202"/>
                <a:gd name="T95" fmla="*/ 1496 h 15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2"/>
                <a:gd name="T145" fmla="*/ 0 h 1548"/>
                <a:gd name="T146" fmla="*/ 1202 w 1202"/>
                <a:gd name="T147" fmla="*/ 1548 h 15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2" h="1548">
                  <a:moveTo>
                    <a:pt x="44" y="44"/>
                  </a:moveTo>
                  <a:lnTo>
                    <a:pt x="36" y="52"/>
                  </a:lnTo>
                  <a:lnTo>
                    <a:pt x="0" y="6"/>
                  </a:lnTo>
                  <a:lnTo>
                    <a:pt x="11" y="0"/>
                  </a:lnTo>
                  <a:lnTo>
                    <a:pt x="44" y="44"/>
                  </a:lnTo>
                  <a:close/>
                  <a:moveTo>
                    <a:pt x="85" y="98"/>
                  </a:moveTo>
                  <a:lnTo>
                    <a:pt x="76" y="104"/>
                  </a:lnTo>
                  <a:lnTo>
                    <a:pt x="41" y="60"/>
                  </a:lnTo>
                  <a:lnTo>
                    <a:pt x="52" y="55"/>
                  </a:lnTo>
                  <a:lnTo>
                    <a:pt x="85" y="98"/>
                  </a:lnTo>
                  <a:close/>
                  <a:moveTo>
                    <a:pt x="126" y="153"/>
                  </a:moveTo>
                  <a:lnTo>
                    <a:pt x="117" y="158"/>
                  </a:lnTo>
                  <a:lnTo>
                    <a:pt x="85" y="115"/>
                  </a:lnTo>
                  <a:lnTo>
                    <a:pt x="93" y="107"/>
                  </a:lnTo>
                  <a:lnTo>
                    <a:pt x="126" y="153"/>
                  </a:lnTo>
                  <a:close/>
                  <a:moveTo>
                    <a:pt x="169" y="204"/>
                  </a:moveTo>
                  <a:lnTo>
                    <a:pt x="158" y="213"/>
                  </a:lnTo>
                  <a:lnTo>
                    <a:pt x="126" y="166"/>
                  </a:lnTo>
                  <a:lnTo>
                    <a:pt x="134" y="161"/>
                  </a:lnTo>
                  <a:lnTo>
                    <a:pt x="169" y="204"/>
                  </a:lnTo>
                  <a:close/>
                  <a:moveTo>
                    <a:pt x="210" y="259"/>
                  </a:moveTo>
                  <a:lnTo>
                    <a:pt x="202" y="264"/>
                  </a:lnTo>
                  <a:lnTo>
                    <a:pt x="166" y="221"/>
                  </a:lnTo>
                  <a:lnTo>
                    <a:pt x="175" y="215"/>
                  </a:lnTo>
                  <a:lnTo>
                    <a:pt x="210" y="259"/>
                  </a:lnTo>
                  <a:close/>
                  <a:moveTo>
                    <a:pt x="251" y="313"/>
                  </a:moveTo>
                  <a:lnTo>
                    <a:pt x="243" y="319"/>
                  </a:lnTo>
                  <a:lnTo>
                    <a:pt x="207" y="275"/>
                  </a:lnTo>
                  <a:lnTo>
                    <a:pt x="215" y="267"/>
                  </a:lnTo>
                  <a:lnTo>
                    <a:pt x="251" y="313"/>
                  </a:lnTo>
                  <a:close/>
                  <a:moveTo>
                    <a:pt x="292" y="365"/>
                  </a:moveTo>
                  <a:lnTo>
                    <a:pt x="284" y="373"/>
                  </a:lnTo>
                  <a:lnTo>
                    <a:pt x="248" y="327"/>
                  </a:lnTo>
                  <a:lnTo>
                    <a:pt x="256" y="321"/>
                  </a:lnTo>
                  <a:lnTo>
                    <a:pt x="292" y="365"/>
                  </a:lnTo>
                  <a:close/>
                  <a:moveTo>
                    <a:pt x="333" y="419"/>
                  </a:moveTo>
                  <a:lnTo>
                    <a:pt x="325" y="425"/>
                  </a:lnTo>
                  <a:lnTo>
                    <a:pt x="289" y="381"/>
                  </a:lnTo>
                  <a:lnTo>
                    <a:pt x="300" y="373"/>
                  </a:lnTo>
                  <a:lnTo>
                    <a:pt x="333" y="419"/>
                  </a:lnTo>
                  <a:close/>
                  <a:moveTo>
                    <a:pt x="374" y="471"/>
                  </a:moveTo>
                  <a:lnTo>
                    <a:pt x="365" y="479"/>
                  </a:lnTo>
                  <a:lnTo>
                    <a:pt x="330" y="436"/>
                  </a:lnTo>
                  <a:lnTo>
                    <a:pt x="341" y="427"/>
                  </a:lnTo>
                  <a:lnTo>
                    <a:pt x="374" y="471"/>
                  </a:lnTo>
                  <a:close/>
                  <a:moveTo>
                    <a:pt x="417" y="525"/>
                  </a:moveTo>
                  <a:lnTo>
                    <a:pt x="406" y="533"/>
                  </a:lnTo>
                  <a:lnTo>
                    <a:pt x="374" y="487"/>
                  </a:lnTo>
                  <a:lnTo>
                    <a:pt x="382" y="482"/>
                  </a:lnTo>
                  <a:lnTo>
                    <a:pt x="417" y="525"/>
                  </a:lnTo>
                  <a:close/>
                  <a:moveTo>
                    <a:pt x="458" y="580"/>
                  </a:moveTo>
                  <a:lnTo>
                    <a:pt x="447" y="585"/>
                  </a:lnTo>
                  <a:lnTo>
                    <a:pt x="415" y="542"/>
                  </a:lnTo>
                  <a:lnTo>
                    <a:pt x="423" y="533"/>
                  </a:lnTo>
                  <a:lnTo>
                    <a:pt x="458" y="580"/>
                  </a:lnTo>
                  <a:close/>
                  <a:moveTo>
                    <a:pt x="499" y="631"/>
                  </a:moveTo>
                  <a:lnTo>
                    <a:pt x="491" y="640"/>
                  </a:lnTo>
                  <a:lnTo>
                    <a:pt x="455" y="596"/>
                  </a:lnTo>
                  <a:lnTo>
                    <a:pt x="464" y="588"/>
                  </a:lnTo>
                  <a:lnTo>
                    <a:pt x="499" y="631"/>
                  </a:lnTo>
                  <a:close/>
                  <a:moveTo>
                    <a:pt x="540" y="686"/>
                  </a:moveTo>
                  <a:lnTo>
                    <a:pt x="532" y="694"/>
                  </a:lnTo>
                  <a:lnTo>
                    <a:pt x="496" y="648"/>
                  </a:lnTo>
                  <a:lnTo>
                    <a:pt x="504" y="642"/>
                  </a:lnTo>
                  <a:lnTo>
                    <a:pt x="540" y="686"/>
                  </a:lnTo>
                  <a:close/>
                  <a:moveTo>
                    <a:pt x="581" y="740"/>
                  </a:moveTo>
                  <a:lnTo>
                    <a:pt x="573" y="746"/>
                  </a:lnTo>
                  <a:lnTo>
                    <a:pt x="537" y="702"/>
                  </a:lnTo>
                  <a:lnTo>
                    <a:pt x="548" y="694"/>
                  </a:lnTo>
                  <a:lnTo>
                    <a:pt x="581" y="740"/>
                  </a:lnTo>
                  <a:close/>
                  <a:moveTo>
                    <a:pt x="622" y="792"/>
                  </a:moveTo>
                  <a:lnTo>
                    <a:pt x="614" y="800"/>
                  </a:lnTo>
                  <a:lnTo>
                    <a:pt x="578" y="754"/>
                  </a:lnTo>
                  <a:lnTo>
                    <a:pt x="589" y="748"/>
                  </a:lnTo>
                  <a:lnTo>
                    <a:pt x="622" y="792"/>
                  </a:lnTo>
                  <a:close/>
                  <a:moveTo>
                    <a:pt x="663" y="846"/>
                  </a:moveTo>
                  <a:lnTo>
                    <a:pt x="654" y="854"/>
                  </a:lnTo>
                  <a:lnTo>
                    <a:pt x="622" y="808"/>
                  </a:lnTo>
                  <a:lnTo>
                    <a:pt x="630" y="803"/>
                  </a:lnTo>
                  <a:lnTo>
                    <a:pt x="663" y="846"/>
                  </a:lnTo>
                  <a:close/>
                  <a:moveTo>
                    <a:pt x="706" y="901"/>
                  </a:moveTo>
                  <a:lnTo>
                    <a:pt x="695" y="906"/>
                  </a:lnTo>
                  <a:lnTo>
                    <a:pt x="663" y="863"/>
                  </a:lnTo>
                  <a:lnTo>
                    <a:pt x="671" y="854"/>
                  </a:lnTo>
                  <a:lnTo>
                    <a:pt x="706" y="901"/>
                  </a:lnTo>
                  <a:close/>
                  <a:moveTo>
                    <a:pt x="747" y="952"/>
                  </a:moveTo>
                  <a:lnTo>
                    <a:pt x="739" y="960"/>
                  </a:lnTo>
                  <a:lnTo>
                    <a:pt x="703" y="914"/>
                  </a:lnTo>
                  <a:lnTo>
                    <a:pt x="712" y="909"/>
                  </a:lnTo>
                  <a:lnTo>
                    <a:pt x="747" y="952"/>
                  </a:lnTo>
                  <a:close/>
                  <a:moveTo>
                    <a:pt x="788" y="1007"/>
                  </a:moveTo>
                  <a:lnTo>
                    <a:pt x="780" y="1012"/>
                  </a:lnTo>
                  <a:lnTo>
                    <a:pt x="744" y="969"/>
                  </a:lnTo>
                  <a:lnTo>
                    <a:pt x="753" y="963"/>
                  </a:lnTo>
                  <a:lnTo>
                    <a:pt x="788" y="1007"/>
                  </a:lnTo>
                  <a:close/>
                  <a:moveTo>
                    <a:pt x="829" y="1061"/>
                  </a:moveTo>
                  <a:lnTo>
                    <a:pt x="821" y="1066"/>
                  </a:lnTo>
                  <a:lnTo>
                    <a:pt x="785" y="1023"/>
                  </a:lnTo>
                  <a:lnTo>
                    <a:pt x="793" y="1015"/>
                  </a:lnTo>
                  <a:lnTo>
                    <a:pt x="829" y="1061"/>
                  </a:lnTo>
                  <a:close/>
                  <a:moveTo>
                    <a:pt x="870" y="1113"/>
                  </a:moveTo>
                  <a:lnTo>
                    <a:pt x="862" y="1121"/>
                  </a:lnTo>
                  <a:lnTo>
                    <a:pt x="826" y="1075"/>
                  </a:lnTo>
                  <a:lnTo>
                    <a:pt x="837" y="1069"/>
                  </a:lnTo>
                  <a:lnTo>
                    <a:pt x="870" y="1113"/>
                  </a:lnTo>
                  <a:close/>
                  <a:moveTo>
                    <a:pt x="911" y="1167"/>
                  </a:moveTo>
                  <a:lnTo>
                    <a:pt x="903" y="1173"/>
                  </a:lnTo>
                  <a:lnTo>
                    <a:pt x="870" y="1129"/>
                  </a:lnTo>
                  <a:lnTo>
                    <a:pt x="878" y="1121"/>
                  </a:lnTo>
                  <a:lnTo>
                    <a:pt x="911" y="1167"/>
                  </a:lnTo>
                  <a:close/>
                  <a:moveTo>
                    <a:pt x="954" y="1219"/>
                  </a:moveTo>
                  <a:lnTo>
                    <a:pt x="943" y="1227"/>
                  </a:lnTo>
                  <a:lnTo>
                    <a:pt x="911" y="1183"/>
                  </a:lnTo>
                  <a:lnTo>
                    <a:pt x="919" y="1175"/>
                  </a:lnTo>
                  <a:lnTo>
                    <a:pt x="954" y="1219"/>
                  </a:lnTo>
                  <a:close/>
                  <a:moveTo>
                    <a:pt x="995" y="1273"/>
                  </a:moveTo>
                  <a:lnTo>
                    <a:pt x="984" y="1281"/>
                  </a:lnTo>
                  <a:lnTo>
                    <a:pt x="952" y="1235"/>
                  </a:lnTo>
                  <a:lnTo>
                    <a:pt x="960" y="1230"/>
                  </a:lnTo>
                  <a:lnTo>
                    <a:pt x="995" y="1273"/>
                  </a:lnTo>
                  <a:close/>
                  <a:moveTo>
                    <a:pt x="1036" y="1328"/>
                  </a:moveTo>
                  <a:lnTo>
                    <a:pt x="1028" y="1333"/>
                  </a:lnTo>
                  <a:lnTo>
                    <a:pt x="992" y="1289"/>
                  </a:lnTo>
                  <a:lnTo>
                    <a:pt x="1001" y="1281"/>
                  </a:lnTo>
                  <a:lnTo>
                    <a:pt x="1036" y="1328"/>
                  </a:lnTo>
                  <a:close/>
                  <a:moveTo>
                    <a:pt x="1077" y="1379"/>
                  </a:moveTo>
                  <a:lnTo>
                    <a:pt x="1069" y="1387"/>
                  </a:lnTo>
                  <a:lnTo>
                    <a:pt x="1033" y="1344"/>
                  </a:lnTo>
                  <a:lnTo>
                    <a:pt x="1042" y="1336"/>
                  </a:lnTo>
                  <a:lnTo>
                    <a:pt x="1077" y="1379"/>
                  </a:lnTo>
                  <a:close/>
                  <a:moveTo>
                    <a:pt x="1118" y="1434"/>
                  </a:moveTo>
                  <a:lnTo>
                    <a:pt x="1110" y="1442"/>
                  </a:lnTo>
                  <a:lnTo>
                    <a:pt x="1074" y="1396"/>
                  </a:lnTo>
                  <a:lnTo>
                    <a:pt x="1085" y="1390"/>
                  </a:lnTo>
                  <a:lnTo>
                    <a:pt x="1118" y="1434"/>
                  </a:lnTo>
                  <a:close/>
                  <a:moveTo>
                    <a:pt x="1159" y="1488"/>
                  </a:moveTo>
                  <a:lnTo>
                    <a:pt x="1151" y="1493"/>
                  </a:lnTo>
                  <a:lnTo>
                    <a:pt x="1115" y="1450"/>
                  </a:lnTo>
                  <a:lnTo>
                    <a:pt x="1126" y="1442"/>
                  </a:lnTo>
                  <a:lnTo>
                    <a:pt x="1159" y="1488"/>
                  </a:lnTo>
                  <a:close/>
                  <a:moveTo>
                    <a:pt x="1202" y="1540"/>
                  </a:moveTo>
                  <a:lnTo>
                    <a:pt x="1191" y="1548"/>
                  </a:lnTo>
                  <a:lnTo>
                    <a:pt x="1159" y="1504"/>
                  </a:lnTo>
                  <a:lnTo>
                    <a:pt x="1167" y="1496"/>
                  </a:lnTo>
                  <a:lnTo>
                    <a:pt x="1202" y="154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31" name="Freeform 366"/>
            <p:cNvSpPr>
              <a:spLocks noEditPoints="1"/>
            </p:cNvSpPr>
            <p:nvPr/>
          </p:nvSpPr>
          <p:spPr bwMode="auto">
            <a:xfrm>
              <a:off x="3408053" y="2983042"/>
              <a:ext cx="2221084" cy="1473290"/>
            </a:xfrm>
            <a:custGeom>
              <a:avLst/>
              <a:gdLst>
                <a:gd name="T0" fmla="*/ 44 w 1181"/>
                <a:gd name="T1" fmla="*/ 44 h 1039"/>
                <a:gd name="T2" fmla="*/ 9 w 1181"/>
                <a:gd name="T3" fmla="*/ 0 h 1039"/>
                <a:gd name="T4" fmla="*/ 101 w 1181"/>
                <a:gd name="T5" fmla="*/ 82 h 1039"/>
                <a:gd name="T6" fmla="*/ 52 w 1181"/>
                <a:gd name="T7" fmla="*/ 52 h 1039"/>
                <a:gd name="T8" fmla="*/ 101 w 1181"/>
                <a:gd name="T9" fmla="*/ 82 h 1039"/>
                <a:gd name="T10" fmla="*/ 145 w 1181"/>
                <a:gd name="T11" fmla="*/ 134 h 1039"/>
                <a:gd name="T12" fmla="*/ 109 w 1181"/>
                <a:gd name="T13" fmla="*/ 87 h 1039"/>
                <a:gd name="T14" fmla="*/ 205 w 1181"/>
                <a:gd name="T15" fmla="*/ 172 h 1039"/>
                <a:gd name="T16" fmla="*/ 153 w 1181"/>
                <a:gd name="T17" fmla="*/ 142 h 1039"/>
                <a:gd name="T18" fmla="*/ 205 w 1181"/>
                <a:gd name="T19" fmla="*/ 172 h 1039"/>
                <a:gd name="T20" fmla="*/ 246 w 1181"/>
                <a:gd name="T21" fmla="*/ 223 h 1039"/>
                <a:gd name="T22" fmla="*/ 213 w 1181"/>
                <a:gd name="T23" fmla="*/ 177 h 1039"/>
                <a:gd name="T24" fmla="*/ 306 w 1181"/>
                <a:gd name="T25" fmla="*/ 259 h 1039"/>
                <a:gd name="T26" fmla="*/ 254 w 1181"/>
                <a:gd name="T27" fmla="*/ 231 h 1039"/>
                <a:gd name="T28" fmla="*/ 306 w 1181"/>
                <a:gd name="T29" fmla="*/ 259 h 1039"/>
                <a:gd name="T30" fmla="*/ 349 w 1181"/>
                <a:gd name="T31" fmla="*/ 313 h 1039"/>
                <a:gd name="T32" fmla="*/ 314 w 1181"/>
                <a:gd name="T33" fmla="*/ 267 h 1039"/>
                <a:gd name="T34" fmla="*/ 407 w 1181"/>
                <a:gd name="T35" fmla="*/ 348 h 1039"/>
                <a:gd name="T36" fmla="*/ 358 w 1181"/>
                <a:gd name="T37" fmla="*/ 321 h 1039"/>
                <a:gd name="T38" fmla="*/ 407 w 1181"/>
                <a:gd name="T39" fmla="*/ 348 h 1039"/>
                <a:gd name="T40" fmla="*/ 450 w 1181"/>
                <a:gd name="T41" fmla="*/ 403 h 1039"/>
                <a:gd name="T42" fmla="*/ 415 w 1181"/>
                <a:gd name="T43" fmla="*/ 357 h 1039"/>
                <a:gd name="T44" fmla="*/ 507 w 1181"/>
                <a:gd name="T45" fmla="*/ 438 h 1039"/>
                <a:gd name="T46" fmla="*/ 458 w 1181"/>
                <a:gd name="T47" fmla="*/ 408 h 1039"/>
                <a:gd name="T48" fmla="*/ 507 w 1181"/>
                <a:gd name="T49" fmla="*/ 438 h 1039"/>
                <a:gd name="T50" fmla="*/ 551 w 1181"/>
                <a:gd name="T51" fmla="*/ 490 h 1039"/>
                <a:gd name="T52" fmla="*/ 516 w 1181"/>
                <a:gd name="T53" fmla="*/ 446 h 1039"/>
                <a:gd name="T54" fmla="*/ 608 w 1181"/>
                <a:gd name="T55" fmla="*/ 528 h 1039"/>
                <a:gd name="T56" fmla="*/ 559 w 1181"/>
                <a:gd name="T57" fmla="*/ 498 h 1039"/>
                <a:gd name="T58" fmla="*/ 608 w 1181"/>
                <a:gd name="T59" fmla="*/ 528 h 1039"/>
                <a:gd name="T60" fmla="*/ 652 w 1181"/>
                <a:gd name="T61" fmla="*/ 580 h 1039"/>
                <a:gd name="T62" fmla="*/ 619 w 1181"/>
                <a:gd name="T63" fmla="*/ 533 h 1039"/>
                <a:gd name="T64" fmla="*/ 712 w 1181"/>
                <a:gd name="T65" fmla="*/ 618 h 1039"/>
                <a:gd name="T66" fmla="*/ 660 w 1181"/>
                <a:gd name="T67" fmla="*/ 588 h 1039"/>
                <a:gd name="T68" fmla="*/ 712 w 1181"/>
                <a:gd name="T69" fmla="*/ 618 h 1039"/>
                <a:gd name="T70" fmla="*/ 756 w 1181"/>
                <a:gd name="T71" fmla="*/ 669 h 1039"/>
                <a:gd name="T72" fmla="*/ 720 w 1181"/>
                <a:gd name="T73" fmla="*/ 623 h 1039"/>
                <a:gd name="T74" fmla="*/ 813 w 1181"/>
                <a:gd name="T75" fmla="*/ 705 h 1039"/>
                <a:gd name="T76" fmla="*/ 764 w 1181"/>
                <a:gd name="T77" fmla="*/ 677 h 1039"/>
                <a:gd name="T78" fmla="*/ 813 w 1181"/>
                <a:gd name="T79" fmla="*/ 705 h 1039"/>
                <a:gd name="T80" fmla="*/ 856 w 1181"/>
                <a:gd name="T81" fmla="*/ 759 h 1039"/>
                <a:gd name="T82" fmla="*/ 821 w 1181"/>
                <a:gd name="T83" fmla="*/ 713 h 1039"/>
                <a:gd name="T84" fmla="*/ 914 w 1181"/>
                <a:gd name="T85" fmla="*/ 794 h 1039"/>
                <a:gd name="T86" fmla="*/ 865 w 1181"/>
                <a:gd name="T87" fmla="*/ 767 h 1039"/>
                <a:gd name="T88" fmla="*/ 914 w 1181"/>
                <a:gd name="T89" fmla="*/ 794 h 1039"/>
                <a:gd name="T90" fmla="*/ 957 w 1181"/>
                <a:gd name="T91" fmla="*/ 849 h 1039"/>
                <a:gd name="T92" fmla="*/ 922 w 1181"/>
                <a:gd name="T93" fmla="*/ 803 h 1039"/>
                <a:gd name="T94" fmla="*/ 1015 w 1181"/>
                <a:gd name="T95" fmla="*/ 884 h 1039"/>
                <a:gd name="T96" fmla="*/ 966 w 1181"/>
                <a:gd name="T97" fmla="*/ 854 h 1039"/>
                <a:gd name="T98" fmla="*/ 1015 w 1181"/>
                <a:gd name="T99" fmla="*/ 884 h 1039"/>
                <a:gd name="T100" fmla="*/ 1058 w 1181"/>
                <a:gd name="T101" fmla="*/ 936 h 1039"/>
                <a:gd name="T102" fmla="*/ 1023 w 1181"/>
                <a:gd name="T103" fmla="*/ 892 h 1039"/>
                <a:gd name="T104" fmla="*/ 1118 w 1181"/>
                <a:gd name="T105" fmla="*/ 974 h 1039"/>
                <a:gd name="T106" fmla="*/ 1066 w 1181"/>
                <a:gd name="T107" fmla="*/ 944 h 1039"/>
                <a:gd name="T108" fmla="*/ 1118 w 1181"/>
                <a:gd name="T109" fmla="*/ 974 h 1039"/>
                <a:gd name="T110" fmla="*/ 1159 w 1181"/>
                <a:gd name="T111" fmla="*/ 1026 h 1039"/>
                <a:gd name="T112" fmla="*/ 1126 w 1181"/>
                <a:gd name="T113" fmla="*/ 979 h 1039"/>
                <a:gd name="T114" fmla="*/ 1173 w 1181"/>
                <a:gd name="T115" fmla="*/ 1039 h 1039"/>
                <a:gd name="T116" fmla="*/ 1175 w 1181"/>
                <a:gd name="T117" fmla="*/ 1026 h 1039"/>
                <a:gd name="T118" fmla="*/ 1173 w 1181"/>
                <a:gd name="T119" fmla="*/ 1039 h 1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81"/>
                <a:gd name="T181" fmla="*/ 0 h 1039"/>
                <a:gd name="T182" fmla="*/ 1181 w 1181"/>
                <a:gd name="T183" fmla="*/ 1039 h 10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81" h="1039">
                  <a:moveTo>
                    <a:pt x="52" y="36"/>
                  </a:moveTo>
                  <a:lnTo>
                    <a:pt x="44" y="44"/>
                  </a:lnTo>
                  <a:lnTo>
                    <a:pt x="0" y="8"/>
                  </a:lnTo>
                  <a:lnTo>
                    <a:pt x="9" y="0"/>
                  </a:lnTo>
                  <a:lnTo>
                    <a:pt x="52" y="36"/>
                  </a:lnTo>
                  <a:close/>
                  <a:moveTo>
                    <a:pt x="101" y="82"/>
                  </a:moveTo>
                  <a:lnTo>
                    <a:pt x="96" y="90"/>
                  </a:lnTo>
                  <a:lnTo>
                    <a:pt x="52" y="52"/>
                  </a:lnTo>
                  <a:lnTo>
                    <a:pt x="60" y="44"/>
                  </a:lnTo>
                  <a:lnTo>
                    <a:pt x="101" y="82"/>
                  </a:lnTo>
                  <a:close/>
                  <a:moveTo>
                    <a:pt x="153" y="125"/>
                  </a:moveTo>
                  <a:lnTo>
                    <a:pt x="145" y="134"/>
                  </a:lnTo>
                  <a:lnTo>
                    <a:pt x="104" y="98"/>
                  </a:lnTo>
                  <a:lnTo>
                    <a:pt x="109" y="87"/>
                  </a:lnTo>
                  <a:lnTo>
                    <a:pt x="153" y="125"/>
                  </a:lnTo>
                  <a:close/>
                  <a:moveTo>
                    <a:pt x="205" y="172"/>
                  </a:moveTo>
                  <a:lnTo>
                    <a:pt x="197" y="180"/>
                  </a:lnTo>
                  <a:lnTo>
                    <a:pt x="153" y="142"/>
                  </a:lnTo>
                  <a:lnTo>
                    <a:pt x="161" y="134"/>
                  </a:lnTo>
                  <a:lnTo>
                    <a:pt x="205" y="172"/>
                  </a:lnTo>
                  <a:close/>
                  <a:moveTo>
                    <a:pt x="254" y="215"/>
                  </a:moveTo>
                  <a:lnTo>
                    <a:pt x="246" y="223"/>
                  </a:lnTo>
                  <a:lnTo>
                    <a:pt x="205" y="185"/>
                  </a:lnTo>
                  <a:lnTo>
                    <a:pt x="213" y="177"/>
                  </a:lnTo>
                  <a:lnTo>
                    <a:pt x="254" y="215"/>
                  </a:lnTo>
                  <a:close/>
                  <a:moveTo>
                    <a:pt x="306" y="259"/>
                  </a:moveTo>
                  <a:lnTo>
                    <a:pt x="298" y="267"/>
                  </a:lnTo>
                  <a:lnTo>
                    <a:pt x="254" y="231"/>
                  </a:lnTo>
                  <a:lnTo>
                    <a:pt x="262" y="223"/>
                  </a:lnTo>
                  <a:lnTo>
                    <a:pt x="306" y="259"/>
                  </a:lnTo>
                  <a:close/>
                  <a:moveTo>
                    <a:pt x="355" y="305"/>
                  </a:moveTo>
                  <a:lnTo>
                    <a:pt x="349" y="313"/>
                  </a:lnTo>
                  <a:lnTo>
                    <a:pt x="306" y="275"/>
                  </a:lnTo>
                  <a:lnTo>
                    <a:pt x="314" y="267"/>
                  </a:lnTo>
                  <a:lnTo>
                    <a:pt x="355" y="305"/>
                  </a:lnTo>
                  <a:close/>
                  <a:moveTo>
                    <a:pt x="407" y="348"/>
                  </a:moveTo>
                  <a:lnTo>
                    <a:pt x="398" y="357"/>
                  </a:lnTo>
                  <a:lnTo>
                    <a:pt x="358" y="321"/>
                  </a:lnTo>
                  <a:lnTo>
                    <a:pt x="363" y="310"/>
                  </a:lnTo>
                  <a:lnTo>
                    <a:pt x="407" y="348"/>
                  </a:lnTo>
                  <a:close/>
                  <a:moveTo>
                    <a:pt x="458" y="395"/>
                  </a:moveTo>
                  <a:lnTo>
                    <a:pt x="450" y="403"/>
                  </a:lnTo>
                  <a:lnTo>
                    <a:pt x="407" y="365"/>
                  </a:lnTo>
                  <a:lnTo>
                    <a:pt x="415" y="357"/>
                  </a:lnTo>
                  <a:lnTo>
                    <a:pt x="458" y="395"/>
                  </a:lnTo>
                  <a:close/>
                  <a:moveTo>
                    <a:pt x="507" y="438"/>
                  </a:moveTo>
                  <a:lnTo>
                    <a:pt x="499" y="446"/>
                  </a:lnTo>
                  <a:lnTo>
                    <a:pt x="458" y="408"/>
                  </a:lnTo>
                  <a:lnTo>
                    <a:pt x="467" y="400"/>
                  </a:lnTo>
                  <a:lnTo>
                    <a:pt x="507" y="438"/>
                  </a:lnTo>
                  <a:close/>
                  <a:moveTo>
                    <a:pt x="559" y="482"/>
                  </a:moveTo>
                  <a:lnTo>
                    <a:pt x="551" y="490"/>
                  </a:lnTo>
                  <a:lnTo>
                    <a:pt x="510" y="454"/>
                  </a:lnTo>
                  <a:lnTo>
                    <a:pt x="516" y="446"/>
                  </a:lnTo>
                  <a:lnTo>
                    <a:pt x="559" y="482"/>
                  </a:lnTo>
                  <a:close/>
                  <a:moveTo>
                    <a:pt x="608" y="528"/>
                  </a:moveTo>
                  <a:lnTo>
                    <a:pt x="603" y="536"/>
                  </a:lnTo>
                  <a:lnTo>
                    <a:pt x="559" y="498"/>
                  </a:lnTo>
                  <a:lnTo>
                    <a:pt x="567" y="490"/>
                  </a:lnTo>
                  <a:lnTo>
                    <a:pt x="608" y="528"/>
                  </a:lnTo>
                  <a:close/>
                  <a:moveTo>
                    <a:pt x="660" y="571"/>
                  </a:moveTo>
                  <a:lnTo>
                    <a:pt x="652" y="580"/>
                  </a:lnTo>
                  <a:lnTo>
                    <a:pt x="611" y="544"/>
                  </a:lnTo>
                  <a:lnTo>
                    <a:pt x="619" y="533"/>
                  </a:lnTo>
                  <a:lnTo>
                    <a:pt x="660" y="571"/>
                  </a:lnTo>
                  <a:close/>
                  <a:moveTo>
                    <a:pt x="712" y="618"/>
                  </a:moveTo>
                  <a:lnTo>
                    <a:pt x="704" y="626"/>
                  </a:lnTo>
                  <a:lnTo>
                    <a:pt x="660" y="588"/>
                  </a:lnTo>
                  <a:lnTo>
                    <a:pt x="668" y="580"/>
                  </a:lnTo>
                  <a:lnTo>
                    <a:pt x="712" y="618"/>
                  </a:lnTo>
                  <a:close/>
                  <a:moveTo>
                    <a:pt x="761" y="661"/>
                  </a:moveTo>
                  <a:lnTo>
                    <a:pt x="756" y="669"/>
                  </a:lnTo>
                  <a:lnTo>
                    <a:pt x="712" y="631"/>
                  </a:lnTo>
                  <a:lnTo>
                    <a:pt x="720" y="623"/>
                  </a:lnTo>
                  <a:lnTo>
                    <a:pt x="761" y="661"/>
                  </a:lnTo>
                  <a:close/>
                  <a:moveTo>
                    <a:pt x="813" y="705"/>
                  </a:moveTo>
                  <a:lnTo>
                    <a:pt x="805" y="713"/>
                  </a:lnTo>
                  <a:lnTo>
                    <a:pt x="764" y="677"/>
                  </a:lnTo>
                  <a:lnTo>
                    <a:pt x="769" y="669"/>
                  </a:lnTo>
                  <a:lnTo>
                    <a:pt x="813" y="705"/>
                  </a:lnTo>
                  <a:close/>
                  <a:moveTo>
                    <a:pt x="865" y="751"/>
                  </a:moveTo>
                  <a:lnTo>
                    <a:pt x="856" y="759"/>
                  </a:lnTo>
                  <a:lnTo>
                    <a:pt x="813" y="721"/>
                  </a:lnTo>
                  <a:lnTo>
                    <a:pt x="821" y="713"/>
                  </a:lnTo>
                  <a:lnTo>
                    <a:pt x="865" y="751"/>
                  </a:lnTo>
                  <a:close/>
                  <a:moveTo>
                    <a:pt x="914" y="794"/>
                  </a:moveTo>
                  <a:lnTo>
                    <a:pt x="906" y="803"/>
                  </a:lnTo>
                  <a:lnTo>
                    <a:pt x="865" y="767"/>
                  </a:lnTo>
                  <a:lnTo>
                    <a:pt x="873" y="756"/>
                  </a:lnTo>
                  <a:lnTo>
                    <a:pt x="914" y="794"/>
                  </a:lnTo>
                  <a:close/>
                  <a:moveTo>
                    <a:pt x="966" y="841"/>
                  </a:moveTo>
                  <a:lnTo>
                    <a:pt x="957" y="849"/>
                  </a:lnTo>
                  <a:lnTo>
                    <a:pt x="916" y="811"/>
                  </a:lnTo>
                  <a:lnTo>
                    <a:pt x="922" y="803"/>
                  </a:lnTo>
                  <a:lnTo>
                    <a:pt x="966" y="841"/>
                  </a:lnTo>
                  <a:close/>
                  <a:moveTo>
                    <a:pt x="1015" y="884"/>
                  </a:moveTo>
                  <a:lnTo>
                    <a:pt x="1009" y="892"/>
                  </a:lnTo>
                  <a:lnTo>
                    <a:pt x="966" y="854"/>
                  </a:lnTo>
                  <a:lnTo>
                    <a:pt x="974" y="846"/>
                  </a:lnTo>
                  <a:lnTo>
                    <a:pt x="1015" y="884"/>
                  </a:lnTo>
                  <a:close/>
                  <a:moveTo>
                    <a:pt x="1066" y="928"/>
                  </a:moveTo>
                  <a:lnTo>
                    <a:pt x="1058" y="936"/>
                  </a:lnTo>
                  <a:lnTo>
                    <a:pt x="1017" y="900"/>
                  </a:lnTo>
                  <a:lnTo>
                    <a:pt x="1023" y="892"/>
                  </a:lnTo>
                  <a:lnTo>
                    <a:pt x="1066" y="928"/>
                  </a:lnTo>
                  <a:close/>
                  <a:moveTo>
                    <a:pt x="1118" y="974"/>
                  </a:moveTo>
                  <a:lnTo>
                    <a:pt x="1110" y="982"/>
                  </a:lnTo>
                  <a:lnTo>
                    <a:pt x="1066" y="944"/>
                  </a:lnTo>
                  <a:lnTo>
                    <a:pt x="1075" y="936"/>
                  </a:lnTo>
                  <a:lnTo>
                    <a:pt x="1118" y="974"/>
                  </a:lnTo>
                  <a:close/>
                  <a:moveTo>
                    <a:pt x="1167" y="1017"/>
                  </a:moveTo>
                  <a:lnTo>
                    <a:pt x="1159" y="1026"/>
                  </a:lnTo>
                  <a:lnTo>
                    <a:pt x="1118" y="990"/>
                  </a:lnTo>
                  <a:lnTo>
                    <a:pt x="1126" y="979"/>
                  </a:lnTo>
                  <a:lnTo>
                    <a:pt x="1167" y="1017"/>
                  </a:lnTo>
                  <a:close/>
                  <a:moveTo>
                    <a:pt x="1173" y="1039"/>
                  </a:moveTo>
                  <a:lnTo>
                    <a:pt x="1170" y="1034"/>
                  </a:lnTo>
                  <a:lnTo>
                    <a:pt x="1175" y="1026"/>
                  </a:lnTo>
                  <a:lnTo>
                    <a:pt x="1181" y="1028"/>
                  </a:lnTo>
                  <a:lnTo>
                    <a:pt x="1173" y="1039"/>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33" name="Line 368"/>
            <p:cNvSpPr>
              <a:spLocks noChangeShapeType="1"/>
            </p:cNvSpPr>
            <p:nvPr/>
          </p:nvSpPr>
          <p:spPr bwMode="auto">
            <a:xfrm>
              <a:off x="5142041" y="4602385"/>
              <a:ext cx="135409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34" name="Text Box 369"/>
            <p:cNvSpPr txBox="1">
              <a:spLocks noChangeArrowheads="1"/>
            </p:cNvSpPr>
            <p:nvPr/>
          </p:nvSpPr>
          <p:spPr bwMode="auto">
            <a:xfrm>
              <a:off x="3157922" y="4466258"/>
              <a:ext cx="2322641" cy="36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ru-RU" sz="1400" b="1">
                  <a:solidFill>
                    <a:srgbClr val="000099"/>
                  </a:solidFill>
                  <a:latin typeface="Arial" panose="020B0604020202020204" pitchFamily="34" charset="0"/>
                </a:rPr>
                <a:t>room temperature</a:t>
              </a:r>
              <a:endParaRPr lang="ru-RU" altLang="ru-RU" sz="1400" b="1">
                <a:solidFill>
                  <a:srgbClr val="000099"/>
                </a:solidFill>
                <a:latin typeface="Arial" panose="020B0604020202020204" pitchFamily="34" charset="0"/>
              </a:endParaRPr>
            </a:p>
          </p:txBody>
        </p:sp>
        <p:sp>
          <p:nvSpPr>
            <p:cNvPr id="59535" name="Freeform 370"/>
            <p:cNvSpPr>
              <a:spLocks/>
            </p:cNvSpPr>
            <p:nvPr/>
          </p:nvSpPr>
          <p:spPr bwMode="auto">
            <a:xfrm>
              <a:off x="2460190" y="3901899"/>
              <a:ext cx="107199" cy="114857"/>
            </a:xfrm>
            <a:custGeom>
              <a:avLst/>
              <a:gdLst>
                <a:gd name="T0" fmla="*/ 0 w 57"/>
                <a:gd name="T1" fmla="*/ 59 h 81"/>
                <a:gd name="T2" fmla="*/ 16 w 57"/>
                <a:gd name="T3" fmla="*/ 57 h 81"/>
                <a:gd name="T4" fmla="*/ 16 w 57"/>
                <a:gd name="T5" fmla="*/ 62 h 81"/>
                <a:gd name="T6" fmla="*/ 19 w 57"/>
                <a:gd name="T7" fmla="*/ 65 h 81"/>
                <a:gd name="T8" fmla="*/ 25 w 57"/>
                <a:gd name="T9" fmla="*/ 68 h 81"/>
                <a:gd name="T10" fmla="*/ 27 w 57"/>
                <a:gd name="T11" fmla="*/ 70 h 81"/>
                <a:gd name="T12" fmla="*/ 33 w 57"/>
                <a:gd name="T13" fmla="*/ 68 h 81"/>
                <a:gd name="T14" fmla="*/ 35 w 57"/>
                <a:gd name="T15" fmla="*/ 65 h 81"/>
                <a:gd name="T16" fmla="*/ 38 w 57"/>
                <a:gd name="T17" fmla="*/ 59 h 81"/>
                <a:gd name="T18" fmla="*/ 41 w 57"/>
                <a:gd name="T19" fmla="*/ 54 h 81"/>
                <a:gd name="T20" fmla="*/ 38 w 57"/>
                <a:gd name="T21" fmla="*/ 46 h 81"/>
                <a:gd name="T22" fmla="*/ 35 w 57"/>
                <a:gd name="T23" fmla="*/ 40 h 81"/>
                <a:gd name="T24" fmla="*/ 33 w 57"/>
                <a:gd name="T25" fmla="*/ 38 h 81"/>
                <a:gd name="T26" fmla="*/ 27 w 57"/>
                <a:gd name="T27" fmla="*/ 38 h 81"/>
                <a:gd name="T28" fmla="*/ 22 w 57"/>
                <a:gd name="T29" fmla="*/ 40 h 81"/>
                <a:gd name="T30" fmla="*/ 14 w 57"/>
                <a:gd name="T31" fmla="*/ 43 h 81"/>
                <a:gd name="T32" fmla="*/ 3 w 57"/>
                <a:gd name="T33" fmla="*/ 43 h 81"/>
                <a:gd name="T34" fmla="*/ 11 w 57"/>
                <a:gd name="T35" fmla="*/ 0 h 81"/>
                <a:gd name="T36" fmla="*/ 52 w 57"/>
                <a:gd name="T37" fmla="*/ 0 h 81"/>
                <a:gd name="T38" fmla="*/ 52 w 57"/>
                <a:gd name="T39" fmla="*/ 13 h 81"/>
                <a:gd name="T40" fmla="*/ 22 w 57"/>
                <a:gd name="T41" fmla="*/ 13 h 81"/>
                <a:gd name="T42" fmla="*/ 19 w 57"/>
                <a:gd name="T43" fmla="*/ 27 h 81"/>
                <a:gd name="T44" fmla="*/ 25 w 57"/>
                <a:gd name="T45" fmla="*/ 27 h 81"/>
                <a:gd name="T46" fmla="*/ 30 w 57"/>
                <a:gd name="T47" fmla="*/ 24 h 81"/>
                <a:gd name="T48" fmla="*/ 41 w 57"/>
                <a:gd name="T49" fmla="*/ 27 h 81"/>
                <a:gd name="T50" fmla="*/ 49 w 57"/>
                <a:gd name="T51" fmla="*/ 32 h 81"/>
                <a:gd name="T52" fmla="*/ 55 w 57"/>
                <a:gd name="T53" fmla="*/ 43 h 81"/>
                <a:gd name="T54" fmla="*/ 57 w 57"/>
                <a:gd name="T55" fmla="*/ 54 h 81"/>
                <a:gd name="T56" fmla="*/ 55 w 57"/>
                <a:gd name="T57" fmla="*/ 62 h 81"/>
                <a:gd name="T58" fmla="*/ 49 w 57"/>
                <a:gd name="T59" fmla="*/ 70 h 81"/>
                <a:gd name="T60" fmla="*/ 46 w 57"/>
                <a:gd name="T61" fmla="*/ 76 h 81"/>
                <a:gd name="T62" fmla="*/ 41 w 57"/>
                <a:gd name="T63" fmla="*/ 78 h 81"/>
                <a:gd name="T64" fmla="*/ 35 w 57"/>
                <a:gd name="T65" fmla="*/ 81 h 81"/>
                <a:gd name="T66" fmla="*/ 27 w 57"/>
                <a:gd name="T67" fmla="*/ 81 h 81"/>
                <a:gd name="T68" fmla="*/ 16 w 57"/>
                <a:gd name="T69" fmla="*/ 81 h 81"/>
                <a:gd name="T70" fmla="*/ 8 w 57"/>
                <a:gd name="T71" fmla="*/ 76 h 81"/>
                <a:gd name="T72" fmla="*/ 3 w 57"/>
                <a:gd name="T73" fmla="*/ 68 h 81"/>
                <a:gd name="T74" fmla="*/ 0 w 57"/>
                <a:gd name="T75" fmla="*/ 59 h 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7"/>
                <a:gd name="T115" fmla="*/ 0 h 81"/>
                <a:gd name="T116" fmla="*/ 57 w 57"/>
                <a:gd name="T117" fmla="*/ 81 h 8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7" h="81">
                  <a:moveTo>
                    <a:pt x="0" y="59"/>
                  </a:moveTo>
                  <a:lnTo>
                    <a:pt x="16" y="57"/>
                  </a:lnTo>
                  <a:lnTo>
                    <a:pt x="16" y="62"/>
                  </a:lnTo>
                  <a:lnTo>
                    <a:pt x="19" y="65"/>
                  </a:lnTo>
                  <a:lnTo>
                    <a:pt x="25" y="68"/>
                  </a:lnTo>
                  <a:lnTo>
                    <a:pt x="27" y="70"/>
                  </a:lnTo>
                  <a:lnTo>
                    <a:pt x="33" y="68"/>
                  </a:lnTo>
                  <a:lnTo>
                    <a:pt x="35" y="65"/>
                  </a:lnTo>
                  <a:lnTo>
                    <a:pt x="38" y="59"/>
                  </a:lnTo>
                  <a:lnTo>
                    <a:pt x="41" y="54"/>
                  </a:lnTo>
                  <a:lnTo>
                    <a:pt x="38" y="46"/>
                  </a:lnTo>
                  <a:lnTo>
                    <a:pt x="35" y="40"/>
                  </a:lnTo>
                  <a:lnTo>
                    <a:pt x="33" y="38"/>
                  </a:lnTo>
                  <a:lnTo>
                    <a:pt x="27" y="38"/>
                  </a:lnTo>
                  <a:lnTo>
                    <a:pt x="22" y="40"/>
                  </a:lnTo>
                  <a:lnTo>
                    <a:pt x="14" y="43"/>
                  </a:lnTo>
                  <a:lnTo>
                    <a:pt x="3" y="43"/>
                  </a:lnTo>
                  <a:lnTo>
                    <a:pt x="11" y="0"/>
                  </a:lnTo>
                  <a:lnTo>
                    <a:pt x="52" y="0"/>
                  </a:lnTo>
                  <a:lnTo>
                    <a:pt x="52" y="13"/>
                  </a:lnTo>
                  <a:lnTo>
                    <a:pt x="22" y="13"/>
                  </a:lnTo>
                  <a:lnTo>
                    <a:pt x="19" y="27"/>
                  </a:lnTo>
                  <a:lnTo>
                    <a:pt x="25" y="27"/>
                  </a:lnTo>
                  <a:lnTo>
                    <a:pt x="30" y="24"/>
                  </a:lnTo>
                  <a:lnTo>
                    <a:pt x="41" y="27"/>
                  </a:lnTo>
                  <a:lnTo>
                    <a:pt x="49" y="32"/>
                  </a:lnTo>
                  <a:lnTo>
                    <a:pt x="55" y="43"/>
                  </a:lnTo>
                  <a:lnTo>
                    <a:pt x="57" y="54"/>
                  </a:lnTo>
                  <a:lnTo>
                    <a:pt x="55" y="62"/>
                  </a:lnTo>
                  <a:lnTo>
                    <a:pt x="49" y="70"/>
                  </a:lnTo>
                  <a:lnTo>
                    <a:pt x="46" y="76"/>
                  </a:lnTo>
                  <a:lnTo>
                    <a:pt x="41" y="78"/>
                  </a:lnTo>
                  <a:lnTo>
                    <a:pt x="35" y="81"/>
                  </a:lnTo>
                  <a:lnTo>
                    <a:pt x="27" y="81"/>
                  </a:lnTo>
                  <a:lnTo>
                    <a:pt x="16" y="81"/>
                  </a:lnTo>
                  <a:lnTo>
                    <a:pt x="8" y="76"/>
                  </a:lnTo>
                  <a:lnTo>
                    <a:pt x="3" y="68"/>
                  </a:lnTo>
                  <a:lnTo>
                    <a:pt x="0" y="5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36" name="Freeform 371"/>
            <p:cNvSpPr>
              <a:spLocks noEditPoints="1"/>
            </p:cNvSpPr>
            <p:nvPr/>
          </p:nvSpPr>
          <p:spPr bwMode="auto">
            <a:xfrm>
              <a:off x="2582434" y="3897645"/>
              <a:ext cx="103437" cy="119111"/>
            </a:xfrm>
            <a:custGeom>
              <a:avLst/>
              <a:gdLst>
                <a:gd name="T0" fmla="*/ 28 w 55"/>
                <a:gd name="T1" fmla="*/ 0 h 84"/>
                <a:gd name="T2" fmla="*/ 39 w 55"/>
                <a:gd name="T3" fmla="*/ 3 h 84"/>
                <a:gd name="T4" fmla="*/ 47 w 55"/>
                <a:gd name="T5" fmla="*/ 8 h 84"/>
                <a:gd name="T6" fmla="*/ 50 w 55"/>
                <a:gd name="T7" fmla="*/ 16 h 84"/>
                <a:gd name="T8" fmla="*/ 52 w 55"/>
                <a:gd name="T9" fmla="*/ 22 h 84"/>
                <a:gd name="T10" fmla="*/ 55 w 55"/>
                <a:gd name="T11" fmla="*/ 32 h 84"/>
                <a:gd name="T12" fmla="*/ 55 w 55"/>
                <a:gd name="T13" fmla="*/ 43 h 84"/>
                <a:gd name="T14" fmla="*/ 55 w 55"/>
                <a:gd name="T15" fmla="*/ 54 h 84"/>
                <a:gd name="T16" fmla="*/ 52 w 55"/>
                <a:gd name="T17" fmla="*/ 62 h 84"/>
                <a:gd name="T18" fmla="*/ 50 w 55"/>
                <a:gd name="T19" fmla="*/ 71 h 84"/>
                <a:gd name="T20" fmla="*/ 47 w 55"/>
                <a:gd name="T21" fmla="*/ 76 h 84"/>
                <a:gd name="T22" fmla="*/ 39 w 55"/>
                <a:gd name="T23" fmla="*/ 81 h 84"/>
                <a:gd name="T24" fmla="*/ 28 w 55"/>
                <a:gd name="T25" fmla="*/ 84 h 84"/>
                <a:gd name="T26" fmla="*/ 17 w 55"/>
                <a:gd name="T27" fmla="*/ 81 h 84"/>
                <a:gd name="T28" fmla="*/ 9 w 55"/>
                <a:gd name="T29" fmla="*/ 76 h 84"/>
                <a:gd name="T30" fmla="*/ 0 w 55"/>
                <a:gd name="T31" fmla="*/ 62 h 84"/>
                <a:gd name="T32" fmla="*/ 0 w 55"/>
                <a:gd name="T33" fmla="*/ 43 h 84"/>
                <a:gd name="T34" fmla="*/ 0 w 55"/>
                <a:gd name="T35" fmla="*/ 32 h 84"/>
                <a:gd name="T36" fmla="*/ 3 w 55"/>
                <a:gd name="T37" fmla="*/ 22 h 84"/>
                <a:gd name="T38" fmla="*/ 6 w 55"/>
                <a:gd name="T39" fmla="*/ 16 h 84"/>
                <a:gd name="T40" fmla="*/ 9 w 55"/>
                <a:gd name="T41" fmla="*/ 8 h 84"/>
                <a:gd name="T42" fmla="*/ 17 w 55"/>
                <a:gd name="T43" fmla="*/ 3 h 84"/>
                <a:gd name="T44" fmla="*/ 28 w 55"/>
                <a:gd name="T45" fmla="*/ 0 h 84"/>
                <a:gd name="T46" fmla="*/ 28 w 55"/>
                <a:gd name="T47" fmla="*/ 13 h 84"/>
                <a:gd name="T48" fmla="*/ 25 w 55"/>
                <a:gd name="T49" fmla="*/ 13 h 84"/>
                <a:gd name="T50" fmla="*/ 22 w 55"/>
                <a:gd name="T51" fmla="*/ 16 h 84"/>
                <a:gd name="T52" fmla="*/ 20 w 55"/>
                <a:gd name="T53" fmla="*/ 19 h 84"/>
                <a:gd name="T54" fmla="*/ 20 w 55"/>
                <a:gd name="T55" fmla="*/ 22 h 84"/>
                <a:gd name="T56" fmla="*/ 17 w 55"/>
                <a:gd name="T57" fmla="*/ 30 h 84"/>
                <a:gd name="T58" fmla="*/ 17 w 55"/>
                <a:gd name="T59" fmla="*/ 43 h 84"/>
                <a:gd name="T60" fmla="*/ 17 w 55"/>
                <a:gd name="T61" fmla="*/ 54 h 84"/>
                <a:gd name="T62" fmla="*/ 20 w 55"/>
                <a:gd name="T63" fmla="*/ 62 h 84"/>
                <a:gd name="T64" fmla="*/ 20 w 55"/>
                <a:gd name="T65" fmla="*/ 68 h 84"/>
                <a:gd name="T66" fmla="*/ 22 w 55"/>
                <a:gd name="T67" fmla="*/ 71 h 84"/>
                <a:gd name="T68" fmla="*/ 25 w 55"/>
                <a:gd name="T69" fmla="*/ 71 h 84"/>
                <a:gd name="T70" fmla="*/ 28 w 55"/>
                <a:gd name="T71" fmla="*/ 71 h 84"/>
                <a:gd name="T72" fmla="*/ 30 w 55"/>
                <a:gd name="T73" fmla="*/ 71 h 84"/>
                <a:gd name="T74" fmla="*/ 33 w 55"/>
                <a:gd name="T75" fmla="*/ 71 h 84"/>
                <a:gd name="T76" fmla="*/ 33 w 55"/>
                <a:gd name="T77" fmla="*/ 68 h 84"/>
                <a:gd name="T78" fmla="*/ 36 w 55"/>
                <a:gd name="T79" fmla="*/ 62 h 84"/>
                <a:gd name="T80" fmla="*/ 39 w 55"/>
                <a:gd name="T81" fmla="*/ 54 h 84"/>
                <a:gd name="T82" fmla="*/ 39 w 55"/>
                <a:gd name="T83" fmla="*/ 43 h 84"/>
                <a:gd name="T84" fmla="*/ 39 w 55"/>
                <a:gd name="T85" fmla="*/ 30 h 84"/>
                <a:gd name="T86" fmla="*/ 36 w 55"/>
                <a:gd name="T87" fmla="*/ 22 h 84"/>
                <a:gd name="T88" fmla="*/ 33 w 55"/>
                <a:gd name="T89" fmla="*/ 19 h 84"/>
                <a:gd name="T90" fmla="*/ 33 w 55"/>
                <a:gd name="T91" fmla="*/ 16 h 84"/>
                <a:gd name="T92" fmla="*/ 30 w 55"/>
                <a:gd name="T93" fmla="*/ 13 h 84"/>
                <a:gd name="T94" fmla="*/ 28 w 55"/>
                <a:gd name="T95" fmla="*/ 13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4"/>
                <a:gd name="T146" fmla="*/ 55 w 55"/>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4">
                  <a:moveTo>
                    <a:pt x="28" y="0"/>
                  </a:moveTo>
                  <a:lnTo>
                    <a:pt x="39" y="3"/>
                  </a:lnTo>
                  <a:lnTo>
                    <a:pt x="47" y="8"/>
                  </a:lnTo>
                  <a:lnTo>
                    <a:pt x="50" y="16"/>
                  </a:lnTo>
                  <a:lnTo>
                    <a:pt x="52" y="22"/>
                  </a:lnTo>
                  <a:lnTo>
                    <a:pt x="55" y="32"/>
                  </a:lnTo>
                  <a:lnTo>
                    <a:pt x="55" y="43"/>
                  </a:lnTo>
                  <a:lnTo>
                    <a:pt x="55" y="54"/>
                  </a:lnTo>
                  <a:lnTo>
                    <a:pt x="52" y="62"/>
                  </a:lnTo>
                  <a:lnTo>
                    <a:pt x="50" y="71"/>
                  </a:lnTo>
                  <a:lnTo>
                    <a:pt x="47" y="76"/>
                  </a:lnTo>
                  <a:lnTo>
                    <a:pt x="39" y="81"/>
                  </a:lnTo>
                  <a:lnTo>
                    <a:pt x="28" y="84"/>
                  </a:lnTo>
                  <a:lnTo>
                    <a:pt x="17" y="81"/>
                  </a:lnTo>
                  <a:lnTo>
                    <a:pt x="9" y="76"/>
                  </a:lnTo>
                  <a:lnTo>
                    <a:pt x="0" y="62"/>
                  </a:lnTo>
                  <a:lnTo>
                    <a:pt x="0" y="43"/>
                  </a:lnTo>
                  <a:lnTo>
                    <a:pt x="0" y="32"/>
                  </a:lnTo>
                  <a:lnTo>
                    <a:pt x="3" y="22"/>
                  </a:lnTo>
                  <a:lnTo>
                    <a:pt x="6" y="16"/>
                  </a:lnTo>
                  <a:lnTo>
                    <a:pt x="9" y="8"/>
                  </a:lnTo>
                  <a:lnTo>
                    <a:pt x="17" y="3"/>
                  </a:lnTo>
                  <a:lnTo>
                    <a:pt x="28" y="0"/>
                  </a:lnTo>
                  <a:close/>
                  <a:moveTo>
                    <a:pt x="28" y="13"/>
                  </a:moveTo>
                  <a:lnTo>
                    <a:pt x="25" y="13"/>
                  </a:lnTo>
                  <a:lnTo>
                    <a:pt x="22" y="16"/>
                  </a:lnTo>
                  <a:lnTo>
                    <a:pt x="20" y="19"/>
                  </a:lnTo>
                  <a:lnTo>
                    <a:pt x="20" y="22"/>
                  </a:lnTo>
                  <a:lnTo>
                    <a:pt x="17" y="30"/>
                  </a:lnTo>
                  <a:lnTo>
                    <a:pt x="17" y="43"/>
                  </a:lnTo>
                  <a:lnTo>
                    <a:pt x="17" y="54"/>
                  </a:lnTo>
                  <a:lnTo>
                    <a:pt x="20" y="62"/>
                  </a:lnTo>
                  <a:lnTo>
                    <a:pt x="20" y="68"/>
                  </a:lnTo>
                  <a:lnTo>
                    <a:pt x="22" y="71"/>
                  </a:lnTo>
                  <a:lnTo>
                    <a:pt x="25" y="71"/>
                  </a:lnTo>
                  <a:lnTo>
                    <a:pt x="28" y="71"/>
                  </a:lnTo>
                  <a:lnTo>
                    <a:pt x="30" y="71"/>
                  </a:lnTo>
                  <a:lnTo>
                    <a:pt x="33" y="71"/>
                  </a:lnTo>
                  <a:lnTo>
                    <a:pt x="33" y="68"/>
                  </a:lnTo>
                  <a:lnTo>
                    <a:pt x="36" y="62"/>
                  </a:lnTo>
                  <a:lnTo>
                    <a:pt x="39" y="54"/>
                  </a:lnTo>
                  <a:lnTo>
                    <a:pt x="39" y="43"/>
                  </a:lnTo>
                  <a:lnTo>
                    <a:pt x="39" y="30"/>
                  </a:lnTo>
                  <a:lnTo>
                    <a:pt x="36" y="22"/>
                  </a:lnTo>
                  <a:lnTo>
                    <a:pt x="33" y="19"/>
                  </a:lnTo>
                  <a:lnTo>
                    <a:pt x="33" y="16"/>
                  </a:lnTo>
                  <a:lnTo>
                    <a:pt x="30" y="13"/>
                  </a:lnTo>
                  <a:lnTo>
                    <a:pt x="28" y="1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37" name="Freeform 372"/>
            <p:cNvSpPr>
              <a:spLocks/>
            </p:cNvSpPr>
            <p:nvPr/>
          </p:nvSpPr>
          <p:spPr bwMode="auto">
            <a:xfrm>
              <a:off x="6366364" y="4178407"/>
              <a:ext cx="109079" cy="116275"/>
            </a:xfrm>
            <a:custGeom>
              <a:avLst/>
              <a:gdLst>
                <a:gd name="T0" fmla="*/ 0 w 58"/>
                <a:gd name="T1" fmla="*/ 60 h 82"/>
                <a:gd name="T2" fmla="*/ 17 w 58"/>
                <a:gd name="T3" fmla="*/ 57 h 82"/>
                <a:gd name="T4" fmla="*/ 20 w 58"/>
                <a:gd name="T5" fmla="*/ 63 h 82"/>
                <a:gd name="T6" fmla="*/ 22 w 58"/>
                <a:gd name="T7" fmla="*/ 66 h 82"/>
                <a:gd name="T8" fmla="*/ 25 w 58"/>
                <a:gd name="T9" fmla="*/ 68 h 82"/>
                <a:gd name="T10" fmla="*/ 30 w 58"/>
                <a:gd name="T11" fmla="*/ 68 h 82"/>
                <a:gd name="T12" fmla="*/ 33 w 58"/>
                <a:gd name="T13" fmla="*/ 68 h 82"/>
                <a:gd name="T14" fmla="*/ 39 w 58"/>
                <a:gd name="T15" fmla="*/ 66 h 82"/>
                <a:gd name="T16" fmla="*/ 41 w 58"/>
                <a:gd name="T17" fmla="*/ 60 h 82"/>
                <a:gd name="T18" fmla="*/ 41 w 58"/>
                <a:gd name="T19" fmla="*/ 55 h 82"/>
                <a:gd name="T20" fmla="*/ 41 w 58"/>
                <a:gd name="T21" fmla="*/ 47 h 82"/>
                <a:gd name="T22" fmla="*/ 39 w 58"/>
                <a:gd name="T23" fmla="*/ 41 h 82"/>
                <a:gd name="T24" fmla="*/ 33 w 58"/>
                <a:gd name="T25" fmla="*/ 38 h 82"/>
                <a:gd name="T26" fmla="*/ 30 w 58"/>
                <a:gd name="T27" fmla="*/ 38 h 82"/>
                <a:gd name="T28" fmla="*/ 22 w 58"/>
                <a:gd name="T29" fmla="*/ 38 h 82"/>
                <a:gd name="T30" fmla="*/ 17 w 58"/>
                <a:gd name="T31" fmla="*/ 44 h 82"/>
                <a:gd name="T32" fmla="*/ 3 w 58"/>
                <a:gd name="T33" fmla="*/ 41 h 82"/>
                <a:gd name="T34" fmla="*/ 11 w 58"/>
                <a:gd name="T35" fmla="*/ 0 h 82"/>
                <a:gd name="T36" fmla="*/ 55 w 58"/>
                <a:gd name="T37" fmla="*/ 0 h 82"/>
                <a:gd name="T38" fmla="*/ 55 w 58"/>
                <a:gd name="T39" fmla="*/ 14 h 82"/>
                <a:gd name="T40" fmla="*/ 25 w 58"/>
                <a:gd name="T41" fmla="*/ 14 h 82"/>
                <a:gd name="T42" fmla="*/ 22 w 58"/>
                <a:gd name="T43" fmla="*/ 28 h 82"/>
                <a:gd name="T44" fmla="*/ 28 w 58"/>
                <a:gd name="T45" fmla="*/ 28 h 82"/>
                <a:gd name="T46" fmla="*/ 33 w 58"/>
                <a:gd name="T47" fmla="*/ 25 h 82"/>
                <a:gd name="T48" fmla="*/ 41 w 58"/>
                <a:gd name="T49" fmla="*/ 28 h 82"/>
                <a:gd name="T50" fmla="*/ 52 w 58"/>
                <a:gd name="T51" fmla="*/ 33 h 82"/>
                <a:gd name="T52" fmla="*/ 58 w 58"/>
                <a:gd name="T53" fmla="*/ 41 h 82"/>
                <a:gd name="T54" fmla="*/ 58 w 58"/>
                <a:gd name="T55" fmla="*/ 52 h 82"/>
                <a:gd name="T56" fmla="*/ 58 w 58"/>
                <a:gd name="T57" fmla="*/ 63 h 82"/>
                <a:gd name="T58" fmla="*/ 52 w 58"/>
                <a:gd name="T59" fmla="*/ 71 h 82"/>
                <a:gd name="T60" fmla="*/ 47 w 58"/>
                <a:gd name="T61" fmla="*/ 76 h 82"/>
                <a:gd name="T62" fmla="*/ 41 w 58"/>
                <a:gd name="T63" fmla="*/ 79 h 82"/>
                <a:gd name="T64" fmla="*/ 36 w 58"/>
                <a:gd name="T65" fmla="*/ 82 h 82"/>
                <a:gd name="T66" fmla="*/ 30 w 58"/>
                <a:gd name="T67" fmla="*/ 82 h 82"/>
                <a:gd name="T68" fmla="*/ 20 w 58"/>
                <a:gd name="T69" fmla="*/ 79 h 82"/>
                <a:gd name="T70" fmla="*/ 11 w 58"/>
                <a:gd name="T71" fmla="*/ 76 h 82"/>
                <a:gd name="T72" fmla="*/ 6 w 58"/>
                <a:gd name="T73" fmla="*/ 68 h 82"/>
                <a:gd name="T74" fmla="*/ 0 w 58"/>
                <a:gd name="T75" fmla="*/ 60 h 8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82"/>
                <a:gd name="T116" fmla="*/ 58 w 58"/>
                <a:gd name="T117" fmla="*/ 82 h 8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82">
                  <a:moveTo>
                    <a:pt x="0" y="60"/>
                  </a:moveTo>
                  <a:lnTo>
                    <a:pt x="17" y="57"/>
                  </a:lnTo>
                  <a:lnTo>
                    <a:pt x="20" y="63"/>
                  </a:lnTo>
                  <a:lnTo>
                    <a:pt x="22" y="66"/>
                  </a:lnTo>
                  <a:lnTo>
                    <a:pt x="25" y="68"/>
                  </a:lnTo>
                  <a:lnTo>
                    <a:pt x="30" y="68"/>
                  </a:lnTo>
                  <a:lnTo>
                    <a:pt x="33" y="68"/>
                  </a:lnTo>
                  <a:lnTo>
                    <a:pt x="39" y="66"/>
                  </a:lnTo>
                  <a:lnTo>
                    <a:pt x="41" y="60"/>
                  </a:lnTo>
                  <a:lnTo>
                    <a:pt x="41" y="55"/>
                  </a:lnTo>
                  <a:lnTo>
                    <a:pt x="41" y="47"/>
                  </a:lnTo>
                  <a:lnTo>
                    <a:pt x="39" y="41"/>
                  </a:lnTo>
                  <a:lnTo>
                    <a:pt x="33" y="38"/>
                  </a:lnTo>
                  <a:lnTo>
                    <a:pt x="30" y="38"/>
                  </a:lnTo>
                  <a:lnTo>
                    <a:pt x="22" y="38"/>
                  </a:lnTo>
                  <a:lnTo>
                    <a:pt x="17" y="44"/>
                  </a:lnTo>
                  <a:lnTo>
                    <a:pt x="3" y="41"/>
                  </a:lnTo>
                  <a:lnTo>
                    <a:pt x="11" y="0"/>
                  </a:lnTo>
                  <a:lnTo>
                    <a:pt x="55" y="0"/>
                  </a:lnTo>
                  <a:lnTo>
                    <a:pt x="55" y="14"/>
                  </a:lnTo>
                  <a:lnTo>
                    <a:pt x="25" y="14"/>
                  </a:lnTo>
                  <a:lnTo>
                    <a:pt x="22" y="28"/>
                  </a:lnTo>
                  <a:lnTo>
                    <a:pt x="28" y="28"/>
                  </a:lnTo>
                  <a:lnTo>
                    <a:pt x="33" y="25"/>
                  </a:lnTo>
                  <a:lnTo>
                    <a:pt x="41" y="28"/>
                  </a:lnTo>
                  <a:lnTo>
                    <a:pt x="52" y="33"/>
                  </a:lnTo>
                  <a:lnTo>
                    <a:pt x="58" y="41"/>
                  </a:lnTo>
                  <a:lnTo>
                    <a:pt x="58" y="52"/>
                  </a:lnTo>
                  <a:lnTo>
                    <a:pt x="58" y="63"/>
                  </a:lnTo>
                  <a:lnTo>
                    <a:pt x="52" y="71"/>
                  </a:lnTo>
                  <a:lnTo>
                    <a:pt x="47" y="76"/>
                  </a:lnTo>
                  <a:lnTo>
                    <a:pt x="41" y="79"/>
                  </a:lnTo>
                  <a:lnTo>
                    <a:pt x="36" y="82"/>
                  </a:lnTo>
                  <a:lnTo>
                    <a:pt x="30" y="82"/>
                  </a:lnTo>
                  <a:lnTo>
                    <a:pt x="20" y="79"/>
                  </a:lnTo>
                  <a:lnTo>
                    <a:pt x="11" y="76"/>
                  </a:lnTo>
                  <a:lnTo>
                    <a:pt x="6" y="68"/>
                  </a:lnTo>
                  <a:lnTo>
                    <a:pt x="0" y="60"/>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38" name="Freeform 373"/>
            <p:cNvSpPr>
              <a:spLocks noEditPoints="1"/>
            </p:cNvSpPr>
            <p:nvPr/>
          </p:nvSpPr>
          <p:spPr bwMode="auto">
            <a:xfrm>
              <a:off x="6490489" y="4175571"/>
              <a:ext cx="101557" cy="119111"/>
            </a:xfrm>
            <a:custGeom>
              <a:avLst/>
              <a:gdLst>
                <a:gd name="T0" fmla="*/ 27 w 54"/>
                <a:gd name="T1" fmla="*/ 0 h 84"/>
                <a:gd name="T2" fmla="*/ 38 w 54"/>
                <a:gd name="T3" fmla="*/ 2 h 84"/>
                <a:gd name="T4" fmla="*/ 46 w 54"/>
                <a:gd name="T5" fmla="*/ 8 h 84"/>
                <a:gd name="T6" fmla="*/ 52 w 54"/>
                <a:gd name="T7" fmla="*/ 16 h 84"/>
                <a:gd name="T8" fmla="*/ 54 w 54"/>
                <a:gd name="T9" fmla="*/ 21 h 84"/>
                <a:gd name="T10" fmla="*/ 54 w 54"/>
                <a:gd name="T11" fmla="*/ 32 h 84"/>
                <a:gd name="T12" fmla="*/ 54 w 54"/>
                <a:gd name="T13" fmla="*/ 43 h 84"/>
                <a:gd name="T14" fmla="*/ 54 w 54"/>
                <a:gd name="T15" fmla="*/ 54 h 84"/>
                <a:gd name="T16" fmla="*/ 54 w 54"/>
                <a:gd name="T17" fmla="*/ 62 h 84"/>
                <a:gd name="T18" fmla="*/ 52 w 54"/>
                <a:gd name="T19" fmla="*/ 70 h 84"/>
                <a:gd name="T20" fmla="*/ 46 w 54"/>
                <a:gd name="T21" fmla="*/ 76 h 84"/>
                <a:gd name="T22" fmla="*/ 38 w 54"/>
                <a:gd name="T23" fmla="*/ 81 h 84"/>
                <a:gd name="T24" fmla="*/ 27 w 54"/>
                <a:gd name="T25" fmla="*/ 84 h 84"/>
                <a:gd name="T26" fmla="*/ 16 w 54"/>
                <a:gd name="T27" fmla="*/ 81 h 84"/>
                <a:gd name="T28" fmla="*/ 8 w 54"/>
                <a:gd name="T29" fmla="*/ 76 h 84"/>
                <a:gd name="T30" fmla="*/ 3 w 54"/>
                <a:gd name="T31" fmla="*/ 62 h 84"/>
                <a:gd name="T32" fmla="*/ 0 w 54"/>
                <a:gd name="T33" fmla="*/ 43 h 84"/>
                <a:gd name="T34" fmla="*/ 3 w 54"/>
                <a:gd name="T35" fmla="*/ 32 h 84"/>
                <a:gd name="T36" fmla="*/ 3 w 54"/>
                <a:gd name="T37" fmla="*/ 21 h 84"/>
                <a:gd name="T38" fmla="*/ 5 w 54"/>
                <a:gd name="T39" fmla="*/ 13 h 84"/>
                <a:gd name="T40" fmla="*/ 8 w 54"/>
                <a:gd name="T41" fmla="*/ 8 h 84"/>
                <a:gd name="T42" fmla="*/ 16 w 54"/>
                <a:gd name="T43" fmla="*/ 2 h 84"/>
                <a:gd name="T44" fmla="*/ 27 w 54"/>
                <a:gd name="T45" fmla="*/ 0 h 84"/>
                <a:gd name="T46" fmla="*/ 27 w 54"/>
                <a:gd name="T47" fmla="*/ 13 h 84"/>
                <a:gd name="T48" fmla="*/ 24 w 54"/>
                <a:gd name="T49" fmla="*/ 13 h 84"/>
                <a:gd name="T50" fmla="*/ 24 w 54"/>
                <a:gd name="T51" fmla="*/ 16 h 84"/>
                <a:gd name="T52" fmla="*/ 22 w 54"/>
                <a:gd name="T53" fmla="*/ 19 h 84"/>
                <a:gd name="T54" fmla="*/ 19 w 54"/>
                <a:gd name="T55" fmla="*/ 21 h 84"/>
                <a:gd name="T56" fmla="*/ 19 w 54"/>
                <a:gd name="T57" fmla="*/ 30 h 84"/>
                <a:gd name="T58" fmla="*/ 19 w 54"/>
                <a:gd name="T59" fmla="*/ 43 h 84"/>
                <a:gd name="T60" fmla="*/ 19 w 54"/>
                <a:gd name="T61" fmla="*/ 54 h 84"/>
                <a:gd name="T62" fmla="*/ 19 w 54"/>
                <a:gd name="T63" fmla="*/ 62 h 84"/>
                <a:gd name="T64" fmla="*/ 22 w 54"/>
                <a:gd name="T65" fmla="*/ 68 h 84"/>
                <a:gd name="T66" fmla="*/ 24 w 54"/>
                <a:gd name="T67" fmla="*/ 70 h 84"/>
                <a:gd name="T68" fmla="*/ 24 w 54"/>
                <a:gd name="T69" fmla="*/ 70 h 84"/>
                <a:gd name="T70" fmla="*/ 27 w 54"/>
                <a:gd name="T71" fmla="*/ 70 h 84"/>
                <a:gd name="T72" fmla="*/ 30 w 54"/>
                <a:gd name="T73" fmla="*/ 70 h 84"/>
                <a:gd name="T74" fmla="*/ 33 w 54"/>
                <a:gd name="T75" fmla="*/ 70 h 84"/>
                <a:gd name="T76" fmla="*/ 35 w 54"/>
                <a:gd name="T77" fmla="*/ 68 h 84"/>
                <a:gd name="T78" fmla="*/ 38 w 54"/>
                <a:gd name="T79" fmla="*/ 62 h 84"/>
                <a:gd name="T80" fmla="*/ 38 w 54"/>
                <a:gd name="T81" fmla="*/ 54 h 84"/>
                <a:gd name="T82" fmla="*/ 38 w 54"/>
                <a:gd name="T83" fmla="*/ 43 h 84"/>
                <a:gd name="T84" fmla="*/ 38 w 54"/>
                <a:gd name="T85" fmla="*/ 30 h 84"/>
                <a:gd name="T86" fmla="*/ 38 w 54"/>
                <a:gd name="T87" fmla="*/ 21 h 84"/>
                <a:gd name="T88" fmla="*/ 35 w 54"/>
                <a:gd name="T89" fmla="*/ 19 h 84"/>
                <a:gd name="T90" fmla="*/ 33 w 54"/>
                <a:gd name="T91" fmla="*/ 16 h 84"/>
                <a:gd name="T92" fmla="*/ 30 w 54"/>
                <a:gd name="T93" fmla="*/ 13 h 84"/>
                <a:gd name="T94" fmla="*/ 27 w 54"/>
                <a:gd name="T95" fmla="*/ 13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84"/>
                <a:gd name="T146" fmla="*/ 54 w 54"/>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84">
                  <a:moveTo>
                    <a:pt x="27" y="0"/>
                  </a:moveTo>
                  <a:lnTo>
                    <a:pt x="38" y="2"/>
                  </a:lnTo>
                  <a:lnTo>
                    <a:pt x="46" y="8"/>
                  </a:lnTo>
                  <a:lnTo>
                    <a:pt x="52" y="16"/>
                  </a:lnTo>
                  <a:lnTo>
                    <a:pt x="54" y="21"/>
                  </a:lnTo>
                  <a:lnTo>
                    <a:pt x="54" y="32"/>
                  </a:lnTo>
                  <a:lnTo>
                    <a:pt x="54" y="43"/>
                  </a:lnTo>
                  <a:lnTo>
                    <a:pt x="54" y="54"/>
                  </a:lnTo>
                  <a:lnTo>
                    <a:pt x="54" y="62"/>
                  </a:lnTo>
                  <a:lnTo>
                    <a:pt x="52" y="70"/>
                  </a:lnTo>
                  <a:lnTo>
                    <a:pt x="46" y="76"/>
                  </a:lnTo>
                  <a:lnTo>
                    <a:pt x="38" y="81"/>
                  </a:lnTo>
                  <a:lnTo>
                    <a:pt x="27" y="84"/>
                  </a:lnTo>
                  <a:lnTo>
                    <a:pt x="16" y="81"/>
                  </a:lnTo>
                  <a:lnTo>
                    <a:pt x="8" y="76"/>
                  </a:lnTo>
                  <a:lnTo>
                    <a:pt x="3" y="62"/>
                  </a:lnTo>
                  <a:lnTo>
                    <a:pt x="0" y="43"/>
                  </a:lnTo>
                  <a:lnTo>
                    <a:pt x="3" y="32"/>
                  </a:lnTo>
                  <a:lnTo>
                    <a:pt x="3" y="21"/>
                  </a:lnTo>
                  <a:lnTo>
                    <a:pt x="5" y="13"/>
                  </a:lnTo>
                  <a:lnTo>
                    <a:pt x="8" y="8"/>
                  </a:lnTo>
                  <a:lnTo>
                    <a:pt x="16" y="2"/>
                  </a:lnTo>
                  <a:lnTo>
                    <a:pt x="27" y="0"/>
                  </a:lnTo>
                  <a:close/>
                  <a:moveTo>
                    <a:pt x="27" y="13"/>
                  </a:moveTo>
                  <a:lnTo>
                    <a:pt x="24" y="13"/>
                  </a:lnTo>
                  <a:lnTo>
                    <a:pt x="24" y="16"/>
                  </a:lnTo>
                  <a:lnTo>
                    <a:pt x="22" y="19"/>
                  </a:lnTo>
                  <a:lnTo>
                    <a:pt x="19" y="21"/>
                  </a:lnTo>
                  <a:lnTo>
                    <a:pt x="19" y="30"/>
                  </a:lnTo>
                  <a:lnTo>
                    <a:pt x="19" y="43"/>
                  </a:lnTo>
                  <a:lnTo>
                    <a:pt x="19" y="54"/>
                  </a:lnTo>
                  <a:lnTo>
                    <a:pt x="19" y="62"/>
                  </a:lnTo>
                  <a:lnTo>
                    <a:pt x="22" y="68"/>
                  </a:lnTo>
                  <a:lnTo>
                    <a:pt x="24" y="70"/>
                  </a:lnTo>
                  <a:lnTo>
                    <a:pt x="27" y="70"/>
                  </a:lnTo>
                  <a:lnTo>
                    <a:pt x="30" y="70"/>
                  </a:lnTo>
                  <a:lnTo>
                    <a:pt x="33" y="70"/>
                  </a:lnTo>
                  <a:lnTo>
                    <a:pt x="35" y="68"/>
                  </a:lnTo>
                  <a:lnTo>
                    <a:pt x="38" y="62"/>
                  </a:lnTo>
                  <a:lnTo>
                    <a:pt x="38" y="54"/>
                  </a:lnTo>
                  <a:lnTo>
                    <a:pt x="38" y="43"/>
                  </a:lnTo>
                  <a:lnTo>
                    <a:pt x="38" y="30"/>
                  </a:lnTo>
                  <a:lnTo>
                    <a:pt x="38" y="21"/>
                  </a:lnTo>
                  <a:lnTo>
                    <a:pt x="35" y="19"/>
                  </a:lnTo>
                  <a:lnTo>
                    <a:pt x="33" y="16"/>
                  </a:lnTo>
                  <a:lnTo>
                    <a:pt x="30" y="13"/>
                  </a:lnTo>
                  <a:lnTo>
                    <a:pt x="27" y="13"/>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39" name="Freeform 374"/>
            <p:cNvSpPr>
              <a:spLocks noEditPoints="1"/>
            </p:cNvSpPr>
            <p:nvPr/>
          </p:nvSpPr>
          <p:spPr bwMode="auto">
            <a:xfrm>
              <a:off x="6612733" y="4175571"/>
              <a:ext cx="103437" cy="119111"/>
            </a:xfrm>
            <a:custGeom>
              <a:avLst/>
              <a:gdLst>
                <a:gd name="T0" fmla="*/ 28 w 55"/>
                <a:gd name="T1" fmla="*/ 0 h 84"/>
                <a:gd name="T2" fmla="*/ 38 w 55"/>
                <a:gd name="T3" fmla="*/ 2 h 84"/>
                <a:gd name="T4" fmla="*/ 47 w 55"/>
                <a:gd name="T5" fmla="*/ 8 h 84"/>
                <a:gd name="T6" fmla="*/ 52 w 55"/>
                <a:gd name="T7" fmla="*/ 16 h 84"/>
                <a:gd name="T8" fmla="*/ 55 w 55"/>
                <a:gd name="T9" fmla="*/ 21 h 84"/>
                <a:gd name="T10" fmla="*/ 55 w 55"/>
                <a:gd name="T11" fmla="*/ 32 h 84"/>
                <a:gd name="T12" fmla="*/ 55 w 55"/>
                <a:gd name="T13" fmla="*/ 43 h 84"/>
                <a:gd name="T14" fmla="*/ 55 w 55"/>
                <a:gd name="T15" fmla="*/ 54 h 84"/>
                <a:gd name="T16" fmla="*/ 55 w 55"/>
                <a:gd name="T17" fmla="*/ 62 h 84"/>
                <a:gd name="T18" fmla="*/ 52 w 55"/>
                <a:gd name="T19" fmla="*/ 70 h 84"/>
                <a:gd name="T20" fmla="*/ 47 w 55"/>
                <a:gd name="T21" fmla="*/ 76 h 84"/>
                <a:gd name="T22" fmla="*/ 38 w 55"/>
                <a:gd name="T23" fmla="*/ 81 h 84"/>
                <a:gd name="T24" fmla="*/ 28 w 55"/>
                <a:gd name="T25" fmla="*/ 84 h 84"/>
                <a:gd name="T26" fmla="*/ 17 w 55"/>
                <a:gd name="T27" fmla="*/ 81 h 84"/>
                <a:gd name="T28" fmla="*/ 9 w 55"/>
                <a:gd name="T29" fmla="*/ 76 h 84"/>
                <a:gd name="T30" fmla="*/ 3 w 55"/>
                <a:gd name="T31" fmla="*/ 62 h 84"/>
                <a:gd name="T32" fmla="*/ 0 w 55"/>
                <a:gd name="T33" fmla="*/ 43 h 84"/>
                <a:gd name="T34" fmla="*/ 3 w 55"/>
                <a:gd name="T35" fmla="*/ 32 h 84"/>
                <a:gd name="T36" fmla="*/ 3 w 55"/>
                <a:gd name="T37" fmla="*/ 21 h 84"/>
                <a:gd name="T38" fmla="*/ 6 w 55"/>
                <a:gd name="T39" fmla="*/ 13 h 84"/>
                <a:gd name="T40" fmla="*/ 9 w 55"/>
                <a:gd name="T41" fmla="*/ 8 h 84"/>
                <a:gd name="T42" fmla="*/ 17 w 55"/>
                <a:gd name="T43" fmla="*/ 2 h 84"/>
                <a:gd name="T44" fmla="*/ 28 w 55"/>
                <a:gd name="T45" fmla="*/ 0 h 84"/>
                <a:gd name="T46" fmla="*/ 28 w 55"/>
                <a:gd name="T47" fmla="*/ 13 h 84"/>
                <a:gd name="T48" fmla="*/ 25 w 55"/>
                <a:gd name="T49" fmla="*/ 13 h 84"/>
                <a:gd name="T50" fmla="*/ 22 w 55"/>
                <a:gd name="T51" fmla="*/ 16 h 84"/>
                <a:gd name="T52" fmla="*/ 22 w 55"/>
                <a:gd name="T53" fmla="*/ 19 h 84"/>
                <a:gd name="T54" fmla="*/ 19 w 55"/>
                <a:gd name="T55" fmla="*/ 21 h 84"/>
                <a:gd name="T56" fmla="*/ 19 w 55"/>
                <a:gd name="T57" fmla="*/ 30 h 84"/>
                <a:gd name="T58" fmla="*/ 19 w 55"/>
                <a:gd name="T59" fmla="*/ 43 h 84"/>
                <a:gd name="T60" fmla="*/ 19 w 55"/>
                <a:gd name="T61" fmla="*/ 54 h 84"/>
                <a:gd name="T62" fmla="*/ 19 w 55"/>
                <a:gd name="T63" fmla="*/ 62 h 84"/>
                <a:gd name="T64" fmla="*/ 22 w 55"/>
                <a:gd name="T65" fmla="*/ 68 h 84"/>
                <a:gd name="T66" fmla="*/ 25 w 55"/>
                <a:gd name="T67" fmla="*/ 70 h 84"/>
                <a:gd name="T68" fmla="*/ 25 w 55"/>
                <a:gd name="T69" fmla="*/ 70 h 84"/>
                <a:gd name="T70" fmla="*/ 28 w 55"/>
                <a:gd name="T71" fmla="*/ 70 h 84"/>
                <a:gd name="T72" fmla="*/ 30 w 55"/>
                <a:gd name="T73" fmla="*/ 70 h 84"/>
                <a:gd name="T74" fmla="*/ 33 w 55"/>
                <a:gd name="T75" fmla="*/ 70 h 84"/>
                <a:gd name="T76" fmla="*/ 36 w 55"/>
                <a:gd name="T77" fmla="*/ 68 h 84"/>
                <a:gd name="T78" fmla="*/ 38 w 55"/>
                <a:gd name="T79" fmla="*/ 62 h 84"/>
                <a:gd name="T80" fmla="*/ 38 w 55"/>
                <a:gd name="T81" fmla="*/ 54 h 84"/>
                <a:gd name="T82" fmla="*/ 38 w 55"/>
                <a:gd name="T83" fmla="*/ 43 h 84"/>
                <a:gd name="T84" fmla="*/ 38 w 55"/>
                <a:gd name="T85" fmla="*/ 30 h 84"/>
                <a:gd name="T86" fmla="*/ 38 w 55"/>
                <a:gd name="T87" fmla="*/ 21 h 84"/>
                <a:gd name="T88" fmla="*/ 36 w 55"/>
                <a:gd name="T89" fmla="*/ 19 h 84"/>
                <a:gd name="T90" fmla="*/ 33 w 55"/>
                <a:gd name="T91" fmla="*/ 16 h 84"/>
                <a:gd name="T92" fmla="*/ 30 w 55"/>
                <a:gd name="T93" fmla="*/ 13 h 84"/>
                <a:gd name="T94" fmla="*/ 28 w 55"/>
                <a:gd name="T95" fmla="*/ 13 h 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4"/>
                <a:gd name="T146" fmla="*/ 55 w 55"/>
                <a:gd name="T147" fmla="*/ 84 h 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4">
                  <a:moveTo>
                    <a:pt x="28" y="0"/>
                  </a:moveTo>
                  <a:lnTo>
                    <a:pt x="38" y="2"/>
                  </a:lnTo>
                  <a:lnTo>
                    <a:pt x="47" y="8"/>
                  </a:lnTo>
                  <a:lnTo>
                    <a:pt x="52" y="16"/>
                  </a:lnTo>
                  <a:lnTo>
                    <a:pt x="55" y="21"/>
                  </a:lnTo>
                  <a:lnTo>
                    <a:pt x="55" y="32"/>
                  </a:lnTo>
                  <a:lnTo>
                    <a:pt x="55" y="43"/>
                  </a:lnTo>
                  <a:lnTo>
                    <a:pt x="55" y="54"/>
                  </a:lnTo>
                  <a:lnTo>
                    <a:pt x="55" y="62"/>
                  </a:lnTo>
                  <a:lnTo>
                    <a:pt x="52" y="70"/>
                  </a:lnTo>
                  <a:lnTo>
                    <a:pt x="47" y="76"/>
                  </a:lnTo>
                  <a:lnTo>
                    <a:pt x="38" y="81"/>
                  </a:lnTo>
                  <a:lnTo>
                    <a:pt x="28" y="84"/>
                  </a:lnTo>
                  <a:lnTo>
                    <a:pt x="17" y="81"/>
                  </a:lnTo>
                  <a:lnTo>
                    <a:pt x="9" y="76"/>
                  </a:lnTo>
                  <a:lnTo>
                    <a:pt x="3" y="62"/>
                  </a:lnTo>
                  <a:lnTo>
                    <a:pt x="0" y="43"/>
                  </a:lnTo>
                  <a:lnTo>
                    <a:pt x="3" y="32"/>
                  </a:lnTo>
                  <a:lnTo>
                    <a:pt x="3" y="21"/>
                  </a:lnTo>
                  <a:lnTo>
                    <a:pt x="6" y="13"/>
                  </a:lnTo>
                  <a:lnTo>
                    <a:pt x="9" y="8"/>
                  </a:lnTo>
                  <a:lnTo>
                    <a:pt x="17" y="2"/>
                  </a:lnTo>
                  <a:lnTo>
                    <a:pt x="28" y="0"/>
                  </a:lnTo>
                  <a:close/>
                  <a:moveTo>
                    <a:pt x="28" y="13"/>
                  </a:moveTo>
                  <a:lnTo>
                    <a:pt x="25" y="13"/>
                  </a:lnTo>
                  <a:lnTo>
                    <a:pt x="22" y="16"/>
                  </a:lnTo>
                  <a:lnTo>
                    <a:pt x="22" y="19"/>
                  </a:lnTo>
                  <a:lnTo>
                    <a:pt x="19" y="21"/>
                  </a:lnTo>
                  <a:lnTo>
                    <a:pt x="19" y="30"/>
                  </a:lnTo>
                  <a:lnTo>
                    <a:pt x="19" y="43"/>
                  </a:lnTo>
                  <a:lnTo>
                    <a:pt x="19" y="54"/>
                  </a:lnTo>
                  <a:lnTo>
                    <a:pt x="19" y="62"/>
                  </a:lnTo>
                  <a:lnTo>
                    <a:pt x="22" y="68"/>
                  </a:lnTo>
                  <a:lnTo>
                    <a:pt x="25" y="70"/>
                  </a:lnTo>
                  <a:lnTo>
                    <a:pt x="28" y="70"/>
                  </a:lnTo>
                  <a:lnTo>
                    <a:pt x="30" y="70"/>
                  </a:lnTo>
                  <a:lnTo>
                    <a:pt x="33" y="70"/>
                  </a:lnTo>
                  <a:lnTo>
                    <a:pt x="36" y="68"/>
                  </a:lnTo>
                  <a:lnTo>
                    <a:pt x="38" y="62"/>
                  </a:lnTo>
                  <a:lnTo>
                    <a:pt x="38" y="54"/>
                  </a:lnTo>
                  <a:lnTo>
                    <a:pt x="38" y="43"/>
                  </a:lnTo>
                  <a:lnTo>
                    <a:pt x="38" y="30"/>
                  </a:lnTo>
                  <a:lnTo>
                    <a:pt x="38" y="21"/>
                  </a:lnTo>
                  <a:lnTo>
                    <a:pt x="36" y="19"/>
                  </a:lnTo>
                  <a:lnTo>
                    <a:pt x="33" y="16"/>
                  </a:lnTo>
                  <a:lnTo>
                    <a:pt x="30" y="13"/>
                  </a:lnTo>
                  <a:lnTo>
                    <a:pt x="28" y="13"/>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40" name="Freeform 375"/>
            <p:cNvSpPr>
              <a:spLocks noEditPoints="1"/>
            </p:cNvSpPr>
            <p:nvPr/>
          </p:nvSpPr>
          <p:spPr bwMode="auto">
            <a:xfrm>
              <a:off x="2552343" y="4976734"/>
              <a:ext cx="103437" cy="120529"/>
            </a:xfrm>
            <a:custGeom>
              <a:avLst/>
              <a:gdLst>
                <a:gd name="T0" fmla="*/ 27 w 55"/>
                <a:gd name="T1" fmla="*/ 0 h 85"/>
                <a:gd name="T2" fmla="*/ 38 w 55"/>
                <a:gd name="T3" fmla="*/ 3 h 85"/>
                <a:gd name="T4" fmla="*/ 46 w 55"/>
                <a:gd name="T5" fmla="*/ 11 h 85"/>
                <a:gd name="T6" fmla="*/ 49 w 55"/>
                <a:gd name="T7" fmla="*/ 17 h 85"/>
                <a:gd name="T8" fmla="*/ 52 w 55"/>
                <a:gd name="T9" fmla="*/ 25 h 85"/>
                <a:gd name="T10" fmla="*/ 55 w 55"/>
                <a:gd name="T11" fmla="*/ 33 h 85"/>
                <a:gd name="T12" fmla="*/ 55 w 55"/>
                <a:gd name="T13" fmla="*/ 44 h 85"/>
                <a:gd name="T14" fmla="*/ 55 w 55"/>
                <a:gd name="T15" fmla="*/ 55 h 85"/>
                <a:gd name="T16" fmla="*/ 52 w 55"/>
                <a:gd name="T17" fmla="*/ 63 h 85"/>
                <a:gd name="T18" fmla="*/ 49 w 55"/>
                <a:gd name="T19" fmla="*/ 71 h 85"/>
                <a:gd name="T20" fmla="*/ 46 w 55"/>
                <a:gd name="T21" fmla="*/ 76 h 85"/>
                <a:gd name="T22" fmla="*/ 38 w 55"/>
                <a:gd name="T23" fmla="*/ 85 h 85"/>
                <a:gd name="T24" fmla="*/ 27 w 55"/>
                <a:gd name="T25" fmla="*/ 85 h 85"/>
                <a:gd name="T26" fmla="*/ 16 w 55"/>
                <a:gd name="T27" fmla="*/ 82 h 85"/>
                <a:gd name="T28" fmla="*/ 8 w 55"/>
                <a:gd name="T29" fmla="*/ 76 h 85"/>
                <a:gd name="T30" fmla="*/ 0 w 55"/>
                <a:gd name="T31" fmla="*/ 63 h 85"/>
                <a:gd name="T32" fmla="*/ 0 w 55"/>
                <a:gd name="T33" fmla="*/ 44 h 85"/>
                <a:gd name="T34" fmla="*/ 0 w 55"/>
                <a:gd name="T35" fmla="*/ 33 h 85"/>
                <a:gd name="T36" fmla="*/ 3 w 55"/>
                <a:gd name="T37" fmla="*/ 25 h 85"/>
                <a:gd name="T38" fmla="*/ 6 w 55"/>
                <a:gd name="T39" fmla="*/ 17 h 85"/>
                <a:gd name="T40" fmla="*/ 8 w 55"/>
                <a:gd name="T41" fmla="*/ 11 h 85"/>
                <a:gd name="T42" fmla="*/ 16 w 55"/>
                <a:gd name="T43" fmla="*/ 3 h 85"/>
                <a:gd name="T44" fmla="*/ 27 w 55"/>
                <a:gd name="T45" fmla="*/ 0 h 85"/>
                <a:gd name="T46" fmla="*/ 27 w 55"/>
                <a:gd name="T47" fmla="*/ 14 h 85"/>
                <a:gd name="T48" fmla="*/ 25 w 55"/>
                <a:gd name="T49" fmla="*/ 14 h 85"/>
                <a:gd name="T50" fmla="*/ 22 w 55"/>
                <a:gd name="T51" fmla="*/ 17 h 85"/>
                <a:gd name="T52" fmla="*/ 19 w 55"/>
                <a:gd name="T53" fmla="*/ 19 h 85"/>
                <a:gd name="T54" fmla="*/ 19 w 55"/>
                <a:gd name="T55" fmla="*/ 22 h 85"/>
                <a:gd name="T56" fmla="*/ 16 w 55"/>
                <a:gd name="T57" fmla="*/ 30 h 85"/>
                <a:gd name="T58" fmla="*/ 16 w 55"/>
                <a:gd name="T59" fmla="*/ 44 h 85"/>
                <a:gd name="T60" fmla="*/ 16 w 55"/>
                <a:gd name="T61" fmla="*/ 55 h 85"/>
                <a:gd name="T62" fmla="*/ 19 w 55"/>
                <a:gd name="T63" fmla="*/ 63 h 85"/>
                <a:gd name="T64" fmla="*/ 19 w 55"/>
                <a:gd name="T65" fmla="*/ 68 h 85"/>
                <a:gd name="T66" fmla="*/ 22 w 55"/>
                <a:gd name="T67" fmla="*/ 71 h 85"/>
                <a:gd name="T68" fmla="*/ 25 w 55"/>
                <a:gd name="T69" fmla="*/ 71 h 85"/>
                <a:gd name="T70" fmla="*/ 27 w 55"/>
                <a:gd name="T71" fmla="*/ 74 h 85"/>
                <a:gd name="T72" fmla="*/ 30 w 55"/>
                <a:gd name="T73" fmla="*/ 71 h 85"/>
                <a:gd name="T74" fmla="*/ 33 w 55"/>
                <a:gd name="T75" fmla="*/ 71 h 85"/>
                <a:gd name="T76" fmla="*/ 33 w 55"/>
                <a:gd name="T77" fmla="*/ 68 h 85"/>
                <a:gd name="T78" fmla="*/ 36 w 55"/>
                <a:gd name="T79" fmla="*/ 63 h 85"/>
                <a:gd name="T80" fmla="*/ 38 w 55"/>
                <a:gd name="T81" fmla="*/ 55 h 85"/>
                <a:gd name="T82" fmla="*/ 38 w 55"/>
                <a:gd name="T83" fmla="*/ 44 h 85"/>
                <a:gd name="T84" fmla="*/ 38 w 55"/>
                <a:gd name="T85" fmla="*/ 30 h 85"/>
                <a:gd name="T86" fmla="*/ 36 w 55"/>
                <a:gd name="T87" fmla="*/ 25 h 85"/>
                <a:gd name="T88" fmla="*/ 33 w 55"/>
                <a:gd name="T89" fmla="*/ 19 h 85"/>
                <a:gd name="T90" fmla="*/ 33 w 55"/>
                <a:gd name="T91" fmla="*/ 17 h 85"/>
                <a:gd name="T92" fmla="*/ 30 w 55"/>
                <a:gd name="T93" fmla="*/ 14 h 85"/>
                <a:gd name="T94" fmla="*/ 27 w 55"/>
                <a:gd name="T95" fmla="*/ 14 h 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
                <a:gd name="T145" fmla="*/ 0 h 85"/>
                <a:gd name="T146" fmla="*/ 55 w 55"/>
                <a:gd name="T147" fmla="*/ 85 h 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 h="85">
                  <a:moveTo>
                    <a:pt x="27" y="0"/>
                  </a:moveTo>
                  <a:lnTo>
                    <a:pt x="38" y="3"/>
                  </a:lnTo>
                  <a:lnTo>
                    <a:pt x="46" y="11"/>
                  </a:lnTo>
                  <a:lnTo>
                    <a:pt x="49" y="17"/>
                  </a:lnTo>
                  <a:lnTo>
                    <a:pt x="52" y="25"/>
                  </a:lnTo>
                  <a:lnTo>
                    <a:pt x="55" y="33"/>
                  </a:lnTo>
                  <a:lnTo>
                    <a:pt x="55" y="44"/>
                  </a:lnTo>
                  <a:lnTo>
                    <a:pt x="55" y="55"/>
                  </a:lnTo>
                  <a:lnTo>
                    <a:pt x="52" y="63"/>
                  </a:lnTo>
                  <a:lnTo>
                    <a:pt x="49" y="71"/>
                  </a:lnTo>
                  <a:lnTo>
                    <a:pt x="46" y="76"/>
                  </a:lnTo>
                  <a:lnTo>
                    <a:pt x="38" y="85"/>
                  </a:lnTo>
                  <a:lnTo>
                    <a:pt x="27" y="85"/>
                  </a:lnTo>
                  <a:lnTo>
                    <a:pt x="16" y="82"/>
                  </a:lnTo>
                  <a:lnTo>
                    <a:pt x="8" y="76"/>
                  </a:lnTo>
                  <a:lnTo>
                    <a:pt x="0" y="63"/>
                  </a:lnTo>
                  <a:lnTo>
                    <a:pt x="0" y="44"/>
                  </a:lnTo>
                  <a:lnTo>
                    <a:pt x="0" y="33"/>
                  </a:lnTo>
                  <a:lnTo>
                    <a:pt x="3" y="25"/>
                  </a:lnTo>
                  <a:lnTo>
                    <a:pt x="6" y="17"/>
                  </a:lnTo>
                  <a:lnTo>
                    <a:pt x="8" y="11"/>
                  </a:lnTo>
                  <a:lnTo>
                    <a:pt x="16" y="3"/>
                  </a:lnTo>
                  <a:lnTo>
                    <a:pt x="27" y="0"/>
                  </a:lnTo>
                  <a:close/>
                  <a:moveTo>
                    <a:pt x="27" y="14"/>
                  </a:moveTo>
                  <a:lnTo>
                    <a:pt x="25" y="14"/>
                  </a:lnTo>
                  <a:lnTo>
                    <a:pt x="22" y="17"/>
                  </a:lnTo>
                  <a:lnTo>
                    <a:pt x="19" y="19"/>
                  </a:lnTo>
                  <a:lnTo>
                    <a:pt x="19" y="22"/>
                  </a:lnTo>
                  <a:lnTo>
                    <a:pt x="16" y="30"/>
                  </a:lnTo>
                  <a:lnTo>
                    <a:pt x="16" y="44"/>
                  </a:lnTo>
                  <a:lnTo>
                    <a:pt x="16" y="55"/>
                  </a:lnTo>
                  <a:lnTo>
                    <a:pt x="19" y="63"/>
                  </a:lnTo>
                  <a:lnTo>
                    <a:pt x="19" y="68"/>
                  </a:lnTo>
                  <a:lnTo>
                    <a:pt x="22" y="71"/>
                  </a:lnTo>
                  <a:lnTo>
                    <a:pt x="25" y="71"/>
                  </a:lnTo>
                  <a:lnTo>
                    <a:pt x="27" y="74"/>
                  </a:lnTo>
                  <a:lnTo>
                    <a:pt x="30" y="71"/>
                  </a:lnTo>
                  <a:lnTo>
                    <a:pt x="33" y="71"/>
                  </a:lnTo>
                  <a:lnTo>
                    <a:pt x="33" y="68"/>
                  </a:lnTo>
                  <a:lnTo>
                    <a:pt x="36" y="63"/>
                  </a:lnTo>
                  <a:lnTo>
                    <a:pt x="38" y="55"/>
                  </a:lnTo>
                  <a:lnTo>
                    <a:pt x="38" y="44"/>
                  </a:lnTo>
                  <a:lnTo>
                    <a:pt x="38" y="30"/>
                  </a:lnTo>
                  <a:lnTo>
                    <a:pt x="36" y="25"/>
                  </a:lnTo>
                  <a:lnTo>
                    <a:pt x="33" y="19"/>
                  </a:lnTo>
                  <a:lnTo>
                    <a:pt x="33" y="17"/>
                  </a:lnTo>
                  <a:lnTo>
                    <a:pt x="30" y="14"/>
                  </a:lnTo>
                  <a:lnTo>
                    <a:pt x="27" y="1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41" name="Freeform 376"/>
            <p:cNvSpPr>
              <a:spLocks noEditPoints="1"/>
            </p:cNvSpPr>
            <p:nvPr/>
          </p:nvSpPr>
          <p:spPr bwMode="auto">
            <a:xfrm>
              <a:off x="6362603" y="5003676"/>
              <a:ext cx="101557" cy="120529"/>
            </a:xfrm>
            <a:custGeom>
              <a:avLst/>
              <a:gdLst>
                <a:gd name="T0" fmla="*/ 27 w 54"/>
                <a:gd name="T1" fmla="*/ 0 h 85"/>
                <a:gd name="T2" fmla="*/ 38 w 54"/>
                <a:gd name="T3" fmla="*/ 0 h 85"/>
                <a:gd name="T4" fmla="*/ 46 w 54"/>
                <a:gd name="T5" fmla="*/ 8 h 85"/>
                <a:gd name="T6" fmla="*/ 49 w 54"/>
                <a:gd name="T7" fmla="*/ 14 h 85"/>
                <a:gd name="T8" fmla="*/ 52 w 54"/>
                <a:gd name="T9" fmla="*/ 22 h 85"/>
                <a:gd name="T10" fmla="*/ 54 w 54"/>
                <a:gd name="T11" fmla="*/ 30 h 85"/>
                <a:gd name="T12" fmla="*/ 54 w 54"/>
                <a:gd name="T13" fmla="*/ 41 h 85"/>
                <a:gd name="T14" fmla="*/ 54 w 54"/>
                <a:gd name="T15" fmla="*/ 52 h 85"/>
                <a:gd name="T16" fmla="*/ 52 w 54"/>
                <a:gd name="T17" fmla="*/ 60 h 85"/>
                <a:gd name="T18" fmla="*/ 49 w 54"/>
                <a:gd name="T19" fmla="*/ 68 h 85"/>
                <a:gd name="T20" fmla="*/ 46 w 54"/>
                <a:gd name="T21" fmla="*/ 74 h 85"/>
                <a:gd name="T22" fmla="*/ 38 w 54"/>
                <a:gd name="T23" fmla="*/ 82 h 85"/>
                <a:gd name="T24" fmla="*/ 27 w 54"/>
                <a:gd name="T25" fmla="*/ 85 h 85"/>
                <a:gd name="T26" fmla="*/ 16 w 54"/>
                <a:gd name="T27" fmla="*/ 82 h 85"/>
                <a:gd name="T28" fmla="*/ 5 w 54"/>
                <a:gd name="T29" fmla="*/ 74 h 85"/>
                <a:gd name="T30" fmla="*/ 0 w 54"/>
                <a:gd name="T31" fmla="*/ 60 h 85"/>
                <a:gd name="T32" fmla="*/ 0 w 54"/>
                <a:gd name="T33" fmla="*/ 41 h 85"/>
                <a:gd name="T34" fmla="*/ 0 w 54"/>
                <a:gd name="T35" fmla="*/ 30 h 85"/>
                <a:gd name="T36" fmla="*/ 0 w 54"/>
                <a:gd name="T37" fmla="*/ 22 h 85"/>
                <a:gd name="T38" fmla="*/ 2 w 54"/>
                <a:gd name="T39" fmla="*/ 14 h 85"/>
                <a:gd name="T40" fmla="*/ 8 w 54"/>
                <a:gd name="T41" fmla="*/ 8 h 85"/>
                <a:gd name="T42" fmla="*/ 16 w 54"/>
                <a:gd name="T43" fmla="*/ 0 h 85"/>
                <a:gd name="T44" fmla="*/ 27 w 54"/>
                <a:gd name="T45" fmla="*/ 0 h 85"/>
                <a:gd name="T46" fmla="*/ 27 w 54"/>
                <a:gd name="T47" fmla="*/ 11 h 85"/>
                <a:gd name="T48" fmla="*/ 24 w 54"/>
                <a:gd name="T49" fmla="*/ 14 h 85"/>
                <a:gd name="T50" fmla="*/ 22 w 54"/>
                <a:gd name="T51" fmla="*/ 14 h 85"/>
                <a:gd name="T52" fmla="*/ 19 w 54"/>
                <a:gd name="T53" fmla="*/ 17 h 85"/>
                <a:gd name="T54" fmla="*/ 16 w 54"/>
                <a:gd name="T55" fmla="*/ 22 h 85"/>
                <a:gd name="T56" fmla="*/ 16 w 54"/>
                <a:gd name="T57" fmla="*/ 30 h 85"/>
                <a:gd name="T58" fmla="*/ 16 w 54"/>
                <a:gd name="T59" fmla="*/ 41 h 85"/>
                <a:gd name="T60" fmla="*/ 16 w 54"/>
                <a:gd name="T61" fmla="*/ 55 h 85"/>
                <a:gd name="T62" fmla="*/ 16 w 54"/>
                <a:gd name="T63" fmla="*/ 60 h 85"/>
                <a:gd name="T64" fmla="*/ 19 w 54"/>
                <a:gd name="T65" fmla="*/ 66 h 85"/>
                <a:gd name="T66" fmla="*/ 22 w 54"/>
                <a:gd name="T67" fmla="*/ 68 h 85"/>
                <a:gd name="T68" fmla="*/ 24 w 54"/>
                <a:gd name="T69" fmla="*/ 71 h 85"/>
                <a:gd name="T70" fmla="*/ 27 w 54"/>
                <a:gd name="T71" fmla="*/ 71 h 85"/>
                <a:gd name="T72" fmla="*/ 30 w 54"/>
                <a:gd name="T73" fmla="*/ 71 h 85"/>
                <a:gd name="T74" fmla="*/ 32 w 54"/>
                <a:gd name="T75" fmla="*/ 68 h 85"/>
                <a:gd name="T76" fmla="*/ 32 w 54"/>
                <a:gd name="T77" fmla="*/ 66 h 85"/>
                <a:gd name="T78" fmla="*/ 35 w 54"/>
                <a:gd name="T79" fmla="*/ 63 h 85"/>
                <a:gd name="T80" fmla="*/ 35 w 54"/>
                <a:gd name="T81" fmla="*/ 55 h 85"/>
                <a:gd name="T82" fmla="*/ 38 w 54"/>
                <a:gd name="T83" fmla="*/ 41 h 85"/>
                <a:gd name="T84" fmla="*/ 35 w 54"/>
                <a:gd name="T85" fmla="*/ 30 h 85"/>
                <a:gd name="T86" fmla="*/ 35 w 54"/>
                <a:gd name="T87" fmla="*/ 22 h 85"/>
                <a:gd name="T88" fmla="*/ 32 w 54"/>
                <a:gd name="T89" fmla="*/ 17 h 85"/>
                <a:gd name="T90" fmla="*/ 32 w 54"/>
                <a:gd name="T91" fmla="*/ 14 h 85"/>
                <a:gd name="T92" fmla="*/ 30 w 54"/>
                <a:gd name="T93" fmla="*/ 14 h 85"/>
                <a:gd name="T94" fmla="*/ 27 w 54"/>
                <a:gd name="T95" fmla="*/ 11 h 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
                <a:gd name="T145" fmla="*/ 0 h 85"/>
                <a:gd name="T146" fmla="*/ 54 w 54"/>
                <a:gd name="T147" fmla="*/ 85 h 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 h="85">
                  <a:moveTo>
                    <a:pt x="27" y="0"/>
                  </a:moveTo>
                  <a:lnTo>
                    <a:pt x="38" y="0"/>
                  </a:lnTo>
                  <a:lnTo>
                    <a:pt x="46" y="8"/>
                  </a:lnTo>
                  <a:lnTo>
                    <a:pt x="49" y="14"/>
                  </a:lnTo>
                  <a:lnTo>
                    <a:pt x="52" y="22"/>
                  </a:lnTo>
                  <a:lnTo>
                    <a:pt x="54" y="30"/>
                  </a:lnTo>
                  <a:lnTo>
                    <a:pt x="54" y="41"/>
                  </a:lnTo>
                  <a:lnTo>
                    <a:pt x="54" y="52"/>
                  </a:lnTo>
                  <a:lnTo>
                    <a:pt x="52" y="60"/>
                  </a:lnTo>
                  <a:lnTo>
                    <a:pt x="49" y="68"/>
                  </a:lnTo>
                  <a:lnTo>
                    <a:pt x="46" y="74"/>
                  </a:lnTo>
                  <a:lnTo>
                    <a:pt x="38" y="82"/>
                  </a:lnTo>
                  <a:lnTo>
                    <a:pt x="27" y="85"/>
                  </a:lnTo>
                  <a:lnTo>
                    <a:pt x="16" y="82"/>
                  </a:lnTo>
                  <a:lnTo>
                    <a:pt x="5" y="74"/>
                  </a:lnTo>
                  <a:lnTo>
                    <a:pt x="0" y="60"/>
                  </a:lnTo>
                  <a:lnTo>
                    <a:pt x="0" y="41"/>
                  </a:lnTo>
                  <a:lnTo>
                    <a:pt x="0" y="30"/>
                  </a:lnTo>
                  <a:lnTo>
                    <a:pt x="0" y="22"/>
                  </a:lnTo>
                  <a:lnTo>
                    <a:pt x="2" y="14"/>
                  </a:lnTo>
                  <a:lnTo>
                    <a:pt x="8" y="8"/>
                  </a:lnTo>
                  <a:lnTo>
                    <a:pt x="16" y="0"/>
                  </a:lnTo>
                  <a:lnTo>
                    <a:pt x="27" y="0"/>
                  </a:lnTo>
                  <a:close/>
                  <a:moveTo>
                    <a:pt x="27" y="11"/>
                  </a:moveTo>
                  <a:lnTo>
                    <a:pt x="24" y="14"/>
                  </a:lnTo>
                  <a:lnTo>
                    <a:pt x="22" y="14"/>
                  </a:lnTo>
                  <a:lnTo>
                    <a:pt x="19" y="17"/>
                  </a:lnTo>
                  <a:lnTo>
                    <a:pt x="16" y="22"/>
                  </a:lnTo>
                  <a:lnTo>
                    <a:pt x="16" y="30"/>
                  </a:lnTo>
                  <a:lnTo>
                    <a:pt x="16" y="41"/>
                  </a:lnTo>
                  <a:lnTo>
                    <a:pt x="16" y="55"/>
                  </a:lnTo>
                  <a:lnTo>
                    <a:pt x="16" y="60"/>
                  </a:lnTo>
                  <a:lnTo>
                    <a:pt x="19" y="66"/>
                  </a:lnTo>
                  <a:lnTo>
                    <a:pt x="22" y="68"/>
                  </a:lnTo>
                  <a:lnTo>
                    <a:pt x="24" y="71"/>
                  </a:lnTo>
                  <a:lnTo>
                    <a:pt x="27" y="71"/>
                  </a:lnTo>
                  <a:lnTo>
                    <a:pt x="30" y="71"/>
                  </a:lnTo>
                  <a:lnTo>
                    <a:pt x="32" y="68"/>
                  </a:lnTo>
                  <a:lnTo>
                    <a:pt x="32" y="66"/>
                  </a:lnTo>
                  <a:lnTo>
                    <a:pt x="35" y="63"/>
                  </a:lnTo>
                  <a:lnTo>
                    <a:pt x="35" y="55"/>
                  </a:lnTo>
                  <a:lnTo>
                    <a:pt x="38" y="41"/>
                  </a:lnTo>
                  <a:lnTo>
                    <a:pt x="35" y="30"/>
                  </a:lnTo>
                  <a:lnTo>
                    <a:pt x="35" y="22"/>
                  </a:lnTo>
                  <a:lnTo>
                    <a:pt x="32" y="17"/>
                  </a:lnTo>
                  <a:lnTo>
                    <a:pt x="32" y="14"/>
                  </a:lnTo>
                  <a:lnTo>
                    <a:pt x="30" y="14"/>
                  </a:lnTo>
                  <a:lnTo>
                    <a:pt x="27" y="1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42" name="Freeform 377"/>
            <p:cNvSpPr>
              <a:spLocks/>
            </p:cNvSpPr>
            <p:nvPr/>
          </p:nvSpPr>
          <p:spPr bwMode="auto">
            <a:xfrm>
              <a:off x="5516296" y="3801222"/>
              <a:ext cx="82750" cy="134709"/>
            </a:xfrm>
            <a:custGeom>
              <a:avLst/>
              <a:gdLst>
                <a:gd name="T0" fmla="*/ 44 w 44"/>
                <a:gd name="T1" fmla="*/ 95 h 95"/>
                <a:gd name="T2" fmla="*/ 24 w 44"/>
                <a:gd name="T3" fmla="*/ 95 h 95"/>
                <a:gd name="T4" fmla="*/ 24 w 44"/>
                <a:gd name="T5" fmla="*/ 27 h 95"/>
                <a:gd name="T6" fmla="*/ 14 w 44"/>
                <a:gd name="T7" fmla="*/ 35 h 95"/>
                <a:gd name="T8" fmla="*/ 0 w 44"/>
                <a:gd name="T9" fmla="*/ 41 h 95"/>
                <a:gd name="T10" fmla="*/ 0 w 44"/>
                <a:gd name="T11" fmla="*/ 24 h 95"/>
                <a:gd name="T12" fmla="*/ 8 w 44"/>
                <a:gd name="T13" fmla="*/ 22 h 95"/>
                <a:gd name="T14" fmla="*/ 16 w 44"/>
                <a:gd name="T15" fmla="*/ 16 h 95"/>
                <a:gd name="T16" fmla="*/ 24 w 44"/>
                <a:gd name="T17" fmla="*/ 8 h 95"/>
                <a:gd name="T18" fmla="*/ 30 w 44"/>
                <a:gd name="T19" fmla="*/ 0 h 95"/>
                <a:gd name="T20" fmla="*/ 44 w 44"/>
                <a:gd name="T21" fmla="*/ 0 h 95"/>
                <a:gd name="T22" fmla="*/ 44 w 44"/>
                <a:gd name="T23" fmla="*/ 95 h 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95"/>
                <a:gd name="T38" fmla="*/ 44 w 44"/>
                <a:gd name="T39" fmla="*/ 95 h 9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95">
                  <a:moveTo>
                    <a:pt x="44" y="95"/>
                  </a:moveTo>
                  <a:lnTo>
                    <a:pt x="24" y="95"/>
                  </a:lnTo>
                  <a:lnTo>
                    <a:pt x="24" y="27"/>
                  </a:lnTo>
                  <a:lnTo>
                    <a:pt x="14" y="35"/>
                  </a:lnTo>
                  <a:lnTo>
                    <a:pt x="0" y="41"/>
                  </a:lnTo>
                  <a:lnTo>
                    <a:pt x="0" y="24"/>
                  </a:lnTo>
                  <a:lnTo>
                    <a:pt x="8" y="22"/>
                  </a:lnTo>
                  <a:lnTo>
                    <a:pt x="16" y="16"/>
                  </a:lnTo>
                  <a:lnTo>
                    <a:pt x="24" y="8"/>
                  </a:lnTo>
                  <a:lnTo>
                    <a:pt x="30" y="0"/>
                  </a:lnTo>
                  <a:lnTo>
                    <a:pt x="44" y="0"/>
                  </a:lnTo>
                  <a:lnTo>
                    <a:pt x="44" y="95"/>
                  </a:lnTo>
                  <a:close/>
                </a:path>
              </a:pathLst>
            </a:custGeom>
            <a:solidFill>
              <a:srgbClr val="DA25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43" name="Freeform 378"/>
            <p:cNvSpPr>
              <a:spLocks/>
            </p:cNvSpPr>
            <p:nvPr/>
          </p:nvSpPr>
          <p:spPr bwMode="auto">
            <a:xfrm>
              <a:off x="5649824" y="3801222"/>
              <a:ext cx="77108" cy="134709"/>
            </a:xfrm>
            <a:custGeom>
              <a:avLst/>
              <a:gdLst>
                <a:gd name="T0" fmla="*/ 41 w 41"/>
                <a:gd name="T1" fmla="*/ 95 h 95"/>
                <a:gd name="T2" fmla="*/ 24 w 41"/>
                <a:gd name="T3" fmla="*/ 95 h 95"/>
                <a:gd name="T4" fmla="*/ 24 w 41"/>
                <a:gd name="T5" fmla="*/ 27 h 95"/>
                <a:gd name="T6" fmla="*/ 11 w 41"/>
                <a:gd name="T7" fmla="*/ 35 h 95"/>
                <a:gd name="T8" fmla="*/ 0 w 41"/>
                <a:gd name="T9" fmla="*/ 41 h 95"/>
                <a:gd name="T10" fmla="*/ 0 w 41"/>
                <a:gd name="T11" fmla="*/ 24 h 95"/>
                <a:gd name="T12" fmla="*/ 5 w 41"/>
                <a:gd name="T13" fmla="*/ 22 h 95"/>
                <a:gd name="T14" fmla="*/ 16 w 41"/>
                <a:gd name="T15" fmla="*/ 16 h 95"/>
                <a:gd name="T16" fmla="*/ 22 w 41"/>
                <a:gd name="T17" fmla="*/ 8 h 95"/>
                <a:gd name="T18" fmla="*/ 27 w 41"/>
                <a:gd name="T19" fmla="*/ 0 h 95"/>
                <a:gd name="T20" fmla="*/ 41 w 41"/>
                <a:gd name="T21" fmla="*/ 0 h 95"/>
                <a:gd name="T22" fmla="*/ 41 w 41"/>
                <a:gd name="T23" fmla="*/ 95 h 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95"/>
                <a:gd name="T38" fmla="*/ 41 w 41"/>
                <a:gd name="T39" fmla="*/ 95 h 9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95">
                  <a:moveTo>
                    <a:pt x="41" y="95"/>
                  </a:moveTo>
                  <a:lnTo>
                    <a:pt x="24" y="95"/>
                  </a:lnTo>
                  <a:lnTo>
                    <a:pt x="24" y="27"/>
                  </a:lnTo>
                  <a:lnTo>
                    <a:pt x="11" y="35"/>
                  </a:lnTo>
                  <a:lnTo>
                    <a:pt x="0" y="41"/>
                  </a:lnTo>
                  <a:lnTo>
                    <a:pt x="0" y="24"/>
                  </a:lnTo>
                  <a:lnTo>
                    <a:pt x="5" y="22"/>
                  </a:lnTo>
                  <a:lnTo>
                    <a:pt x="16" y="16"/>
                  </a:lnTo>
                  <a:lnTo>
                    <a:pt x="22" y="8"/>
                  </a:lnTo>
                  <a:lnTo>
                    <a:pt x="27" y="0"/>
                  </a:lnTo>
                  <a:lnTo>
                    <a:pt x="41" y="0"/>
                  </a:lnTo>
                  <a:lnTo>
                    <a:pt x="41" y="95"/>
                  </a:lnTo>
                  <a:close/>
                </a:path>
              </a:pathLst>
            </a:custGeom>
            <a:solidFill>
              <a:srgbClr val="DA25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44" name="Freeform 379"/>
            <p:cNvSpPr>
              <a:spLocks/>
            </p:cNvSpPr>
            <p:nvPr/>
          </p:nvSpPr>
          <p:spPr bwMode="auto">
            <a:xfrm>
              <a:off x="5777711" y="3801222"/>
              <a:ext cx="122244" cy="134709"/>
            </a:xfrm>
            <a:custGeom>
              <a:avLst/>
              <a:gdLst>
                <a:gd name="T0" fmla="*/ 65 w 65"/>
                <a:gd name="T1" fmla="*/ 79 h 95"/>
                <a:gd name="T2" fmla="*/ 65 w 65"/>
                <a:gd name="T3" fmla="*/ 95 h 95"/>
                <a:gd name="T4" fmla="*/ 0 w 65"/>
                <a:gd name="T5" fmla="*/ 95 h 95"/>
                <a:gd name="T6" fmla="*/ 3 w 65"/>
                <a:gd name="T7" fmla="*/ 87 h 95"/>
                <a:gd name="T8" fmla="*/ 5 w 65"/>
                <a:gd name="T9" fmla="*/ 79 h 95"/>
                <a:gd name="T10" fmla="*/ 14 w 65"/>
                <a:gd name="T11" fmla="*/ 68 h 95"/>
                <a:gd name="T12" fmla="*/ 27 w 65"/>
                <a:gd name="T13" fmla="*/ 54 h 95"/>
                <a:gd name="T14" fmla="*/ 38 w 65"/>
                <a:gd name="T15" fmla="*/ 46 h 95"/>
                <a:gd name="T16" fmla="*/ 44 w 65"/>
                <a:gd name="T17" fmla="*/ 38 h 95"/>
                <a:gd name="T18" fmla="*/ 46 w 65"/>
                <a:gd name="T19" fmla="*/ 32 h 95"/>
                <a:gd name="T20" fmla="*/ 46 w 65"/>
                <a:gd name="T21" fmla="*/ 27 h 95"/>
                <a:gd name="T22" fmla="*/ 46 w 65"/>
                <a:gd name="T23" fmla="*/ 22 h 95"/>
                <a:gd name="T24" fmla="*/ 44 w 65"/>
                <a:gd name="T25" fmla="*/ 19 h 95"/>
                <a:gd name="T26" fmla="*/ 38 w 65"/>
                <a:gd name="T27" fmla="*/ 16 h 95"/>
                <a:gd name="T28" fmla="*/ 35 w 65"/>
                <a:gd name="T29" fmla="*/ 16 h 95"/>
                <a:gd name="T30" fmla="*/ 30 w 65"/>
                <a:gd name="T31" fmla="*/ 16 h 95"/>
                <a:gd name="T32" fmla="*/ 24 w 65"/>
                <a:gd name="T33" fmla="*/ 19 h 95"/>
                <a:gd name="T34" fmla="*/ 22 w 65"/>
                <a:gd name="T35" fmla="*/ 24 h 95"/>
                <a:gd name="T36" fmla="*/ 22 w 65"/>
                <a:gd name="T37" fmla="*/ 30 h 95"/>
                <a:gd name="T38" fmla="*/ 3 w 65"/>
                <a:gd name="T39" fmla="*/ 27 h 95"/>
                <a:gd name="T40" fmla="*/ 5 w 65"/>
                <a:gd name="T41" fmla="*/ 16 h 95"/>
                <a:gd name="T42" fmla="*/ 14 w 65"/>
                <a:gd name="T43" fmla="*/ 5 h 95"/>
                <a:gd name="T44" fmla="*/ 22 w 65"/>
                <a:gd name="T45" fmla="*/ 3 h 95"/>
                <a:gd name="T46" fmla="*/ 35 w 65"/>
                <a:gd name="T47" fmla="*/ 0 h 95"/>
                <a:gd name="T48" fmla="*/ 46 w 65"/>
                <a:gd name="T49" fmla="*/ 3 h 95"/>
                <a:gd name="T50" fmla="*/ 57 w 65"/>
                <a:gd name="T51" fmla="*/ 8 h 95"/>
                <a:gd name="T52" fmla="*/ 63 w 65"/>
                <a:gd name="T53" fmla="*/ 16 h 95"/>
                <a:gd name="T54" fmla="*/ 65 w 65"/>
                <a:gd name="T55" fmla="*/ 27 h 95"/>
                <a:gd name="T56" fmla="*/ 65 w 65"/>
                <a:gd name="T57" fmla="*/ 32 h 95"/>
                <a:gd name="T58" fmla="*/ 63 w 65"/>
                <a:gd name="T59" fmla="*/ 38 h 95"/>
                <a:gd name="T60" fmla="*/ 60 w 65"/>
                <a:gd name="T61" fmla="*/ 46 h 95"/>
                <a:gd name="T62" fmla="*/ 57 w 65"/>
                <a:gd name="T63" fmla="*/ 52 h 95"/>
                <a:gd name="T64" fmla="*/ 52 w 65"/>
                <a:gd name="T65" fmla="*/ 57 h 95"/>
                <a:gd name="T66" fmla="*/ 44 w 65"/>
                <a:gd name="T67" fmla="*/ 62 h 95"/>
                <a:gd name="T68" fmla="*/ 35 w 65"/>
                <a:gd name="T69" fmla="*/ 71 h 95"/>
                <a:gd name="T70" fmla="*/ 33 w 65"/>
                <a:gd name="T71" fmla="*/ 73 h 95"/>
                <a:gd name="T72" fmla="*/ 30 w 65"/>
                <a:gd name="T73" fmla="*/ 76 h 95"/>
                <a:gd name="T74" fmla="*/ 27 w 65"/>
                <a:gd name="T75" fmla="*/ 79 h 95"/>
                <a:gd name="T76" fmla="*/ 65 w 65"/>
                <a:gd name="T77" fmla="*/ 79 h 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5"/>
                <a:gd name="T118" fmla="*/ 0 h 95"/>
                <a:gd name="T119" fmla="*/ 65 w 65"/>
                <a:gd name="T120" fmla="*/ 95 h 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5" h="95">
                  <a:moveTo>
                    <a:pt x="65" y="79"/>
                  </a:moveTo>
                  <a:lnTo>
                    <a:pt x="65" y="95"/>
                  </a:lnTo>
                  <a:lnTo>
                    <a:pt x="0" y="95"/>
                  </a:lnTo>
                  <a:lnTo>
                    <a:pt x="3" y="87"/>
                  </a:lnTo>
                  <a:lnTo>
                    <a:pt x="5" y="79"/>
                  </a:lnTo>
                  <a:lnTo>
                    <a:pt x="14" y="68"/>
                  </a:lnTo>
                  <a:lnTo>
                    <a:pt x="27" y="54"/>
                  </a:lnTo>
                  <a:lnTo>
                    <a:pt x="38" y="46"/>
                  </a:lnTo>
                  <a:lnTo>
                    <a:pt x="44" y="38"/>
                  </a:lnTo>
                  <a:lnTo>
                    <a:pt x="46" y="32"/>
                  </a:lnTo>
                  <a:lnTo>
                    <a:pt x="46" y="27"/>
                  </a:lnTo>
                  <a:lnTo>
                    <a:pt x="46" y="22"/>
                  </a:lnTo>
                  <a:lnTo>
                    <a:pt x="44" y="19"/>
                  </a:lnTo>
                  <a:lnTo>
                    <a:pt x="38" y="16"/>
                  </a:lnTo>
                  <a:lnTo>
                    <a:pt x="35" y="16"/>
                  </a:lnTo>
                  <a:lnTo>
                    <a:pt x="30" y="16"/>
                  </a:lnTo>
                  <a:lnTo>
                    <a:pt x="24" y="19"/>
                  </a:lnTo>
                  <a:lnTo>
                    <a:pt x="22" y="24"/>
                  </a:lnTo>
                  <a:lnTo>
                    <a:pt x="22" y="30"/>
                  </a:lnTo>
                  <a:lnTo>
                    <a:pt x="3" y="27"/>
                  </a:lnTo>
                  <a:lnTo>
                    <a:pt x="5" y="16"/>
                  </a:lnTo>
                  <a:lnTo>
                    <a:pt x="14" y="5"/>
                  </a:lnTo>
                  <a:lnTo>
                    <a:pt x="22" y="3"/>
                  </a:lnTo>
                  <a:lnTo>
                    <a:pt x="35" y="0"/>
                  </a:lnTo>
                  <a:lnTo>
                    <a:pt x="46" y="3"/>
                  </a:lnTo>
                  <a:lnTo>
                    <a:pt x="57" y="8"/>
                  </a:lnTo>
                  <a:lnTo>
                    <a:pt x="63" y="16"/>
                  </a:lnTo>
                  <a:lnTo>
                    <a:pt x="65" y="27"/>
                  </a:lnTo>
                  <a:lnTo>
                    <a:pt x="65" y="32"/>
                  </a:lnTo>
                  <a:lnTo>
                    <a:pt x="63" y="38"/>
                  </a:lnTo>
                  <a:lnTo>
                    <a:pt x="60" y="46"/>
                  </a:lnTo>
                  <a:lnTo>
                    <a:pt x="57" y="52"/>
                  </a:lnTo>
                  <a:lnTo>
                    <a:pt x="52" y="57"/>
                  </a:lnTo>
                  <a:lnTo>
                    <a:pt x="44" y="62"/>
                  </a:lnTo>
                  <a:lnTo>
                    <a:pt x="35" y="71"/>
                  </a:lnTo>
                  <a:lnTo>
                    <a:pt x="33" y="73"/>
                  </a:lnTo>
                  <a:lnTo>
                    <a:pt x="30" y="76"/>
                  </a:lnTo>
                  <a:lnTo>
                    <a:pt x="27" y="79"/>
                  </a:lnTo>
                  <a:lnTo>
                    <a:pt x="65" y="79"/>
                  </a:lnTo>
                  <a:close/>
                </a:path>
              </a:pathLst>
            </a:custGeom>
            <a:solidFill>
              <a:srgbClr val="DA25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45" name="Freeform 380"/>
            <p:cNvSpPr>
              <a:spLocks/>
            </p:cNvSpPr>
            <p:nvPr/>
          </p:nvSpPr>
          <p:spPr bwMode="auto">
            <a:xfrm>
              <a:off x="2085934" y="4259232"/>
              <a:ext cx="118483" cy="82243"/>
            </a:xfrm>
            <a:custGeom>
              <a:avLst/>
              <a:gdLst>
                <a:gd name="T0" fmla="*/ 44 w 63"/>
                <a:gd name="T1" fmla="*/ 58 h 58"/>
                <a:gd name="T2" fmla="*/ 41 w 63"/>
                <a:gd name="T3" fmla="*/ 41 h 58"/>
                <a:gd name="T4" fmla="*/ 46 w 63"/>
                <a:gd name="T5" fmla="*/ 39 h 58"/>
                <a:gd name="T6" fmla="*/ 49 w 63"/>
                <a:gd name="T7" fmla="*/ 36 h 58"/>
                <a:gd name="T8" fmla="*/ 49 w 63"/>
                <a:gd name="T9" fmla="*/ 33 h 58"/>
                <a:gd name="T10" fmla="*/ 49 w 63"/>
                <a:gd name="T11" fmla="*/ 28 h 58"/>
                <a:gd name="T12" fmla="*/ 49 w 63"/>
                <a:gd name="T13" fmla="*/ 22 h 58"/>
                <a:gd name="T14" fmla="*/ 49 w 63"/>
                <a:gd name="T15" fmla="*/ 19 h 58"/>
                <a:gd name="T16" fmla="*/ 46 w 63"/>
                <a:gd name="T17" fmla="*/ 17 h 58"/>
                <a:gd name="T18" fmla="*/ 44 w 63"/>
                <a:gd name="T19" fmla="*/ 17 h 58"/>
                <a:gd name="T20" fmla="*/ 41 w 63"/>
                <a:gd name="T21" fmla="*/ 17 h 58"/>
                <a:gd name="T22" fmla="*/ 41 w 63"/>
                <a:gd name="T23" fmla="*/ 17 h 58"/>
                <a:gd name="T24" fmla="*/ 41 w 63"/>
                <a:gd name="T25" fmla="*/ 19 h 58"/>
                <a:gd name="T26" fmla="*/ 38 w 63"/>
                <a:gd name="T27" fmla="*/ 22 h 58"/>
                <a:gd name="T28" fmla="*/ 35 w 63"/>
                <a:gd name="T29" fmla="*/ 39 h 58"/>
                <a:gd name="T30" fmla="*/ 30 w 63"/>
                <a:gd name="T31" fmla="*/ 47 h 58"/>
                <a:gd name="T32" fmla="*/ 25 w 63"/>
                <a:gd name="T33" fmla="*/ 52 h 58"/>
                <a:gd name="T34" fmla="*/ 16 w 63"/>
                <a:gd name="T35" fmla="*/ 55 h 58"/>
                <a:gd name="T36" fmla="*/ 11 w 63"/>
                <a:gd name="T37" fmla="*/ 55 h 58"/>
                <a:gd name="T38" fmla="*/ 5 w 63"/>
                <a:gd name="T39" fmla="*/ 49 h 58"/>
                <a:gd name="T40" fmla="*/ 0 w 63"/>
                <a:gd name="T41" fmla="*/ 41 h 58"/>
                <a:gd name="T42" fmla="*/ 0 w 63"/>
                <a:gd name="T43" fmla="*/ 30 h 58"/>
                <a:gd name="T44" fmla="*/ 0 w 63"/>
                <a:gd name="T45" fmla="*/ 19 h 58"/>
                <a:gd name="T46" fmla="*/ 3 w 63"/>
                <a:gd name="T47" fmla="*/ 11 h 58"/>
                <a:gd name="T48" fmla="*/ 8 w 63"/>
                <a:gd name="T49" fmla="*/ 6 h 58"/>
                <a:gd name="T50" fmla="*/ 16 w 63"/>
                <a:gd name="T51" fmla="*/ 3 h 58"/>
                <a:gd name="T52" fmla="*/ 19 w 63"/>
                <a:gd name="T53" fmla="*/ 17 h 58"/>
                <a:gd name="T54" fmla="*/ 14 w 63"/>
                <a:gd name="T55" fmla="*/ 19 h 58"/>
                <a:gd name="T56" fmla="*/ 14 w 63"/>
                <a:gd name="T57" fmla="*/ 22 h 58"/>
                <a:gd name="T58" fmla="*/ 11 w 63"/>
                <a:gd name="T59" fmla="*/ 25 h 58"/>
                <a:gd name="T60" fmla="*/ 11 w 63"/>
                <a:gd name="T61" fmla="*/ 30 h 58"/>
                <a:gd name="T62" fmla="*/ 11 w 63"/>
                <a:gd name="T63" fmla="*/ 36 h 58"/>
                <a:gd name="T64" fmla="*/ 14 w 63"/>
                <a:gd name="T65" fmla="*/ 39 h 58"/>
                <a:gd name="T66" fmla="*/ 14 w 63"/>
                <a:gd name="T67" fmla="*/ 39 h 58"/>
                <a:gd name="T68" fmla="*/ 16 w 63"/>
                <a:gd name="T69" fmla="*/ 41 h 58"/>
                <a:gd name="T70" fmla="*/ 16 w 63"/>
                <a:gd name="T71" fmla="*/ 39 h 58"/>
                <a:gd name="T72" fmla="*/ 19 w 63"/>
                <a:gd name="T73" fmla="*/ 39 h 58"/>
                <a:gd name="T74" fmla="*/ 22 w 63"/>
                <a:gd name="T75" fmla="*/ 33 h 58"/>
                <a:gd name="T76" fmla="*/ 22 w 63"/>
                <a:gd name="T77" fmla="*/ 22 h 58"/>
                <a:gd name="T78" fmla="*/ 27 w 63"/>
                <a:gd name="T79" fmla="*/ 11 h 58"/>
                <a:gd name="T80" fmla="*/ 30 w 63"/>
                <a:gd name="T81" fmla="*/ 6 h 58"/>
                <a:gd name="T82" fmla="*/ 35 w 63"/>
                <a:gd name="T83" fmla="*/ 0 h 58"/>
                <a:gd name="T84" fmla="*/ 41 w 63"/>
                <a:gd name="T85" fmla="*/ 0 h 58"/>
                <a:gd name="T86" fmla="*/ 49 w 63"/>
                <a:gd name="T87" fmla="*/ 3 h 58"/>
                <a:gd name="T88" fmla="*/ 55 w 63"/>
                <a:gd name="T89" fmla="*/ 9 h 58"/>
                <a:gd name="T90" fmla="*/ 60 w 63"/>
                <a:gd name="T91" fmla="*/ 17 h 58"/>
                <a:gd name="T92" fmla="*/ 63 w 63"/>
                <a:gd name="T93" fmla="*/ 28 h 58"/>
                <a:gd name="T94" fmla="*/ 60 w 63"/>
                <a:gd name="T95" fmla="*/ 39 h 58"/>
                <a:gd name="T96" fmla="*/ 57 w 63"/>
                <a:gd name="T97" fmla="*/ 47 h 58"/>
                <a:gd name="T98" fmla="*/ 52 w 63"/>
                <a:gd name="T99" fmla="*/ 55 h 58"/>
                <a:gd name="T100" fmla="*/ 44 w 63"/>
                <a:gd name="T101" fmla="*/ 58 h 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3"/>
                <a:gd name="T154" fmla="*/ 0 h 58"/>
                <a:gd name="T155" fmla="*/ 63 w 63"/>
                <a:gd name="T156" fmla="*/ 58 h 5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3" h="58">
                  <a:moveTo>
                    <a:pt x="44" y="58"/>
                  </a:moveTo>
                  <a:lnTo>
                    <a:pt x="41" y="41"/>
                  </a:lnTo>
                  <a:lnTo>
                    <a:pt x="46" y="39"/>
                  </a:lnTo>
                  <a:lnTo>
                    <a:pt x="49" y="36"/>
                  </a:lnTo>
                  <a:lnTo>
                    <a:pt x="49" y="33"/>
                  </a:lnTo>
                  <a:lnTo>
                    <a:pt x="49" y="28"/>
                  </a:lnTo>
                  <a:lnTo>
                    <a:pt x="49" y="22"/>
                  </a:lnTo>
                  <a:lnTo>
                    <a:pt x="49" y="19"/>
                  </a:lnTo>
                  <a:lnTo>
                    <a:pt x="46" y="17"/>
                  </a:lnTo>
                  <a:lnTo>
                    <a:pt x="44" y="17"/>
                  </a:lnTo>
                  <a:lnTo>
                    <a:pt x="41" y="17"/>
                  </a:lnTo>
                  <a:lnTo>
                    <a:pt x="41" y="19"/>
                  </a:lnTo>
                  <a:lnTo>
                    <a:pt x="38" y="22"/>
                  </a:lnTo>
                  <a:lnTo>
                    <a:pt x="35" y="39"/>
                  </a:lnTo>
                  <a:lnTo>
                    <a:pt x="30" y="47"/>
                  </a:lnTo>
                  <a:lnTo>
                    <a:pt x="25" y="52"/>
                  </a:lnTo>
                  <a:lnTo>
                    <a:pt x="16" y="55"/>
                  </a:lnTo>
                  <a:lnTo>
                    <a:pt x="11" y="55"/>
                  </a:lnTo>
                  <a:lnTo>
                    <a:pt x="5" y="49"/>
                  </a:lnTo>
                  <a:lnTo>
                    <a:pt x="0" y="41"/>
                  </a:lnTo>
                  <a:lnTo>
                    <a:pt x="0" y="30"/>
                  </a:lnTo>
                  <a:lnTo>
                    <a:pt x="0" y="19"/>
                  </a:lnTo>
                  <a:lnTo>
                    <a:pt x="3" y="11"/>
                  </a:lnTo>
                  <a:lnTo>
                    <a:pt x="8" y="6"/>
                  </a:lnTo>
                  <a:lnTo>
                    <a:pt x="16" y="3"/>
                  </a:lnTo>
                  <a:lnTo>
                    <a:pt x="19" y="17"/>
                  </a:lnTo>
                  <a:lnTo>
                    <a:pt x="14" y="19"/>
                  </a:lnTo>
                  <a:lnTo>
                    <a:pt x="14" y="22"/>
                  </a:lnTo>
                  <a:lnTo>
                    <a:pt x="11" y="25"/>
                  </a:lnTo>
                  <a:lnTo>
                    <a:pt x="11" y="30"/>
                  </a:lnTo>
                  <a:lnTo>
                    <a:pt x="11" y="36"/>
                  </a:lnTo>
                  <a:lnTo>
                    <a:pt x="14" y="39"/>
                  </a:lnTo>
                  <a:lnTo>
                    <a:pt x="16" y="41"/>
                  </a:lnTo>
                  <a:lnTo>
                    <a:pt x="16" y="39"/>
                  </a:lnTo>
                  <a:lnTo>
                    <a:pt x="19" y="39"/>
                  </a:lnTo>
                  <a:lnTo>
                    <a:pt x="22" y="33"/>
                  </a:lnTo>
                  <a:lnTo>
                    <a:pt x="22" y="22"/>
                  </a:lnTo>
                  <a:lnTo>
                    <a:pt x="27" y="11"/>
                  </a:lnTo>
                  <a:lnTo>
                    <a:pt x="30" y="6"/>
                  </a:lnTo>
                  <a:lnTo>
                    <a:pt x="35" y="0"/>
                  </a:lnTo>
                  <a:lnTo>
                    <a:pt x="41" y="0"/>
                  </a:lnTo>
                  <a:lnTo>
                    <a:pt x="49" y="3"/>
                  </a:lnTo>
                  <a:lnTo>
                    <a:pt x="55" y="9"/>
                  </a:lnTo>
                  <a:lnTo>
                    <a:pt x="60" y="17"/>
                  </a:lnTo>
                  <a:lnTo>
                    <a:pt x="63" y="28"/>
                  </a:lnTo>
                  <a:lnTo>
                    <a:pt x="60" y="39"/>
                  </a:lnTo>
                  <a:lnTo>
                    <a:pt x="57" y="47"/>
                  </a:lnTo>
                  <a:lnTo>
                    <a:pt x="52" y="55"/>
                  </a:lnTo>
                  <a:lnTo>
                    <a:pt x="44" y="5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46" name="Freeform 381"/>
            <p:cNvSpPr>
              <a:spLocks/>
            </p:cNvSpPr>
            <p:nvPr/>
          </p:nvSpPr>
          <p:spPr bwMode="auto">
            <a:xfrm>
              <a:off x="2085934" y="4162809"/>
              <a:ext cx="118483" cy="77989"/>
            </a:xfrm>
            <a:custGeom>
              <a:avLst/>
              <a:gdLst>
                <a:gd name="T0" fmla="*/ 60 w 63"/>
                <a:gd name="T1" fmla="*/ 14 h 55"/>
                <a:gd name="T2" fmla="*/ 52 w 63"/>
                <a:gd name="T3" fmla="*/ 14 h 55"/>
                <a:gd name="T4" fmla="*/ 55 w 63"/>
                <a:gd name="T5" fmla="*/ 19 h 55"/>
                <a:gd name="T6" fmla="*/ 60 w 63"/>
                <a:gd name="T7" fmla="*/ 22 h 55"/>
                <a:gd name="T8" fmla="*/ 60 w 63"/>
                <a:gd name="T9" fmla="*/ 28 h 55"/>
                <a:gd name="T10" fmla="*/ 63 w 63"/>
                <a:gd name="T11" fmla="*/ 36 h 55"/>
                <a:gd name="T12" fmla="*/ 60 w 63"/>
                <a:gd name="T13" fmla="*/ 41 h 55"/>
                <a:gd name="T14" fmla="*/ 60 w 63"/>
                <a:gd name="T15" fmla="*/ 47 h 55"/>
                <a:gd name="T16" fmla="*/ 57 w 63"/>
                <a:gd name="T17" fmla="*/ 49 h 55"/>
                <a:gd name="T18" fmla="*/ 52 w 63"/>
                <a:gd name="T19" fmla="*/ 52 h 55"/>
                <a:gd name="T20" fmla="*/ 46 w 63"/>
                <a:gd name="T21" fmla="*/ 55 h 55"/>
                <a:gd name="T22" fmla="*/ 38 w 63"/>
                <a:gd name="T23" fmla="*/ 55 h 55"/>
                <a:gd name="T24" fmla="*/ 0 w 63"/>
                <a:gd name="T25" fmla="*/ 55 h 55"/>
                <a:gd name="T26" fmla="*/ 0 w 63"/>
                <a:gd name="T27" fmla="*/ 39 h 55"/>
                <a:gd name="T28" fmla="*/ 27 w 63"/>
                <a:gd name="T29" fmla="*/ 39 h 55"/>
                <a:gd name="T30" fmla="*/ 38 w 63"/>
                <a:gd name="T31" fmla="*/ 39 h 55"/>
                <a:gd name="T32" fmla="*/ 44 w 63"/>
                <a:gd name="T33" fmla="*/ 39 h 55"/>
                <a:gd name="T34" fmla="*/ 46 w 63"/>
                <a:gd name="T35" fmla="*/ 36 h 55"/>
                <a:gd name="T36" fmla="*/ 49 w 63"/>
                <a:gd name="T37" fmla="*/ 36 h 55"/>
                <a:gd name="T38" fmla="*/ 49 w 63"/>
                <a:gd name="T39" fmla="*/ 33 h 55"/>
                <a:gd name="T40" fmla="*/ 49 w 63"/>
                <a:gd name="T41" fmla="*/ 28 h 55"/>
                <a:gd name="T42" fmla="*/ 49 w 63"/>
                <a:gd name="T43" fmla="*/ 25 h 55"/>
                <a:gd name="T44" fmla="*/ 46 w 63"/>
                <a:gd name="T45" fmla="*/ 22 h 55"/>
                <a:gd name="T46" fmla="*/ 46 w 63"/>
                <a:gd name="T47" fmla="*/ 19 h 55"/>
                <a:gd name="T48" fmla="*/ 41 w 63"/>
                <a:gd name="T49" fmla="*/ 17 h 55"/>
                <a:gd name="T50" fmla="*/ 35 w 63"/>
                <a:gd name="T51" fmla="*/ 17 h 55"/>
                <a:gd name="T52" fmla="*/ 27 w 63"/>
                <a:gd name="T53" fmla="*/ 17 h 55"/>
                <a:gd name="T54" fmla="*/ 0 w 63"/>
                <a:gd name="T55" fmla="*/ 17 h 55"/>
                <a:gd name="T56" fmla="*/ 0 w 63"/>
                <a:gd name="T57" fmla="*/ 0 h 55"/>
                <a:gd name="T58" fmla="*/ 60 w 63"/>
                <a:gd name="T59" fmla="*/ 0 h 55"/>
                <a:gd name="T60" fmla="*/ 60 w 63"/>
                <a:gd name="T61" fmla="*/ 14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3"/>
                <a:gd name="T94" fmla="*/ 0 h 55"/>
                <a:gd name="T95" fmla="*/ 63 w 63"/>
                <a:gd name="T96" fmla="*/ 55 h 5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3" h="55">
                  <a:moveTo>
                    <a:pt x="60" y="14"/>
                  </a:moveTo>
                  <a:lnTo>
                    <a:pt x="52" y="14"/>
                  </a:lnTo>
                  <a:lnTo>
                    <a:pt x="55" y="19"/>
                  </a:lnTo>
                  <a:lnTo>
                    <a:pt x="60" y="22"/>
                  </a:lnTo>
                  <a:lnTo>
                    <a:pt x="60" y="28"/>
                  </a:lnTo>
                  <a:lnTo>
                    <a:pt x="63" y="36"/>
                  </a:lnTo>
                  <a:lnTo>
                    <a:pt x="60" y="41"/>
                  </a:lnTo>
                  <a:lnTo>
                    <a:pt x="60" y="47"/>
                  </a:lnTo>
                  <a:lnTo>
                    <a:pt x="57" y="49"/>
                  </a:lnTo>
                  <a:lnTo>
                    <a:pt x="52" y="52"/>
                  </a:lnTo>
                  <a:lnTo>
                    <a:pt x="46" y="55"/>
                  </a:lnTo>
                  <a:lnTo>
                    <a:pt x="38" y="55"/>
                  </a:lnTo>
                  <a:lnTo>
                    <a:pt x="0" y="55"/>
                  </a:lnTo>
                  <a:lnTo>
                    <a:pt x="0" y="39"/>
                  </a:lnTo>
                  <a:lnTo>
                    <a:pt x="27" y="39"/>
                  </a:lnTo>
                  <a:lnTo>
                    <a:pt x="38" y="39"/>
                  </a:lnTo>
                  <a:lnTo>
                    <a:pt x="44" y="39"/>
                  </a:lnTo>
                  <a:lnTo>
                    <a:pt x="46" y="36"/>
                  </a:lnTo>
                  <a:lnTo>
                    <a:pt x="49" y="36"/>
                  </a:lnTo>
                  <a:lnTo>
                    <a:pt x="49" y="33"/>
                  </a:lnTo>
                  <a:lnTo>
                    <a:pt x="49" y="28"/>
                  </a:lnTo>
                  <a:lnTo>
                    <a:pt x="49" y="25"/>
                  </a:lnTo>
                  <a:lnTo>
                    <a:pt x="46" y="22"/>
                  </a:lnTo>
                  <a:lnTo>
                    <a:pt x="46" y="19"/>
                  </a:lnTo>
                  <a:lnTo>
                    <a:pt x="41" y="17"/>
                  </a:lnTo>
                  <a:lnTo>
                    <a:pt x="35" y="17"/>
                  </a:lnTo>
                  <a:lnTo>
                    <a:pt x="27" y="17"/>
                  </a:lnTo>
                  <a:lnTo>
                    <a:pt x="0" y="17"/>
                  </a:lnTo>
                  <a:lnTo>
                    <a:pt x="0" y="0"/>
                  </a:lnTo>
                  <a:lnTo>
                    <a:pt x="60" y="0"/>
                  </a:lnTo>
                  <a:lnTo>
                    <a:pt x="60" y="1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47" name="Freeform 382"/>
            <p:cNvSpPr>
              <a:spLocks noEditPoints="1"/>
            </p:cNvSpPr>
            <p:nvPr/>
          </p:nvSpPr>
          <p:spPr bwMode="auto">
            <a:xfrm>
              <a:off x="2044559" y="4055042"/>
              <a:ext cx="159858" cy="85079"/>
            </a:xfrm>
            <a:custGeom>
              <a:avLst/>
              <a:gdLst>
                <a:gd name="T0" fmla="*/ 82 w 85"/>
                <a:gd name="T1" fmla="*/ 60 h 60"/>
                <a:gd name="T2" fmla="*/ 0 w 85"/>
                <a:gd name="T3" fmla="*/ 60 h 60"/>
                <a:gd name="T4" fmla="*/ 0 w 85"/>
                <a:gd name="T5" fmla="*/ 44 h 60"/>
                <a:gd name="T6" fmla="*/ 30 w 85"/>
                <a:gd name="T7" fmla="*/ 44 h 60"/>
                <a:gd name="T8" fmla="*/ 25 w 85"/>
                <a:gd name="T9" fmla="*/ 36 h 60"/>
                <a:gd name="T10" fmla="*/ 22 w 85"/>
                <a:gd name="T11" fmla="*/ 25 h 60"/>
                <a:gd name="T12" fmla="*/ 25 w 85"/>
                <a:gd name="T13" fmla="*/ 17 h 60"/>
                <a:gd name="T14" fmla="*/ 30 w 85"/>
                <a:gd name="T15" fmla="*/ 8 h 60"/>
                <a:gd name="T16" fmla="*/ 38 w 85"/>
                <a:gd name="T17" fmla="*/ 3 h 60"/>
                <a:gd name="T18" fmla="*/ 52 w 85"/>
                <a:gd name="T19" fmla="*/ 0 h 60"/>
                <a:gd name="T20" fmla="*/ 66 w 85"/>
                <a:gd name="T21" fmla="*/ 3 h 60"/>
                <a:gd name="T22" fmla="*/ 77 w 85"/>
                <a:gd name="T23" fmla="*/ 8 h 60"/>
                <a:gd name="T24" fmla="*/ 82 w 85"/>
                <a:gd name="T25" fmla="*/ 17 h 60"/>
                <a:gd name="T26" fmla="*/ 85 w 85"/>
                <a:gd name="T27" fmla="*/ 25 h 60"/>
                <a:gd name="T28" fmla="*/ 82 w 85"/>
                <a:gd name="T29" fmla="*/ 30 h 60"/>
                <a:gd name="T30" fmla="*/ 82 w 85"/>
                <a:gd name="T31" fmla="*/ 36 h 60"/>
                <a:gd name="T32" fmla="*/ 79 w 85"/>
                <a:gd name="T33" fmla="*/ 41 h 60"/>
                <a:gd name="T34" fmla="*/ 74 w 85"/>
                <a:gd name="T35" fmla="*/ 44 h 60"/>
                <a:gd name="T36" fmla="*/ 82 w 85"/>
                <a:gd name="T37" fmla="*/ 44 h 60"/>
                <a:gd name="T38" fmla="*/ 82 w 85"/>
                <a:gd name="T39" fmla="*/ 60 h 60"/>
                <a:gd name="T40" fmla="*/ 52 w 85"/>
                <a:gd name="T41" fmla="*/ 44 h 60"/>
                <a:gd name="T42" fmla="*/ 60 w 85"/>
                <a:gd name="T43" fmla="*/ 44 h 60"/>
                <a:gd name="T44" fmla="*/ 66 w 85"/>
                <a:gd name="T45" fmla="*/ 41 h 60"/>
                <a:gd name="T46" fmla="*/ 71 w 85"/>
                <a:gd name="T47" fmla="*/ 36 h 60"/>
                <a:gd name="T48" fmla="*/ 71 w 85"/>
                <a:gd name="T49" fmla="*/ 30 h 60"/>
                <a:gd name="T50" fmla="*/ 71 w 85"/>
                <a:gd name="T51" fmla="*/ 25 h 60"/>
                <a:gd name="T52" fmla="*/ 66 w 85"/>
                <a:gd name="T53" fmla="*/ 19 h 60"/>
                <a:gd name="T54" fmla="*/ 60 w 85"/>
                <a:gd name="T55" fmla="*/ 17 h 60"/>
                <a:gd name="T56" fmla="*/ 52 w 85"/>
                <a:gd name="T57" fmla="*/ 17 h 60"/>
                <a:gd name="T58" fmla="*/ 44 w 85"/>
                <a:gd name="T59" fmla="*/ 17 h 60"/>
                <a:gd name="T60" fmla="*/ 38 w 85"/>
                <a:gd name="T61" fmla="*/ 19 h 60"/>
                <a:gd name="T62" fmla="*/ 36 w 85"/>
                <a:gd name="T63" fmla="*/ 25 h 60"/>
                <a:gd name="T64" fmla="*/ 33 w 85"/>
                <a:gd name="T65" fmla="*/ 30 h 60"/>
                <a:gd name="T66" fmla="*/ 36 w 85"/>
                <a:gd name="T67" fmla="*/ 36 h 60"/>
                <a:gd name="T68" fmla="*/ 38 w 85"/>
                <a:gd name="T69" fmla="*/ 38 h 60"/>
                <a:gd name="T70" fmla="*/ 44 w 85"/>
                <a:gd name="T71" fmla="*/ 41 h 60"/>
                <a:gd name="T72" fmla="*/ 52 w 85"/>
                <a:gd name="T73" fmla="*/ 44 h 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5"/>
                <a:gd name="T112" fmla="*/ 0 h 60"/>
                <a:gd name="T113" fmla="*/ 85 w 85"/>
                <a:gd name="T114" fmla="*/ 60 h 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5" h="60">
                  <a:moveTo>
                    <a:pt x="82" y="60"/>
                  </a:moveTo>
                  <a:lnTo>
                    <a:pt x="0" y="60"/>
                  </a:lnTo>
                  <a:lnTo>
                    <a:pt x="0" y="44"/>
                  </a:lnTo>
                  <a:lnTo>
                    <a:pt x="30" y="44"/>
                  </a:lnTo>
                  <a:lnTo>
                    <a:pt x="25" y="36"/>
                  </a:lnTo>
                  <a:lnTo>
                    <a:pt x="22" y="25"/>
                  </a:lnTo>
                  <a:lnTo>
                    <a:pt x="25" y="17"/>
                  </a:lnTo>
                  <a:lnTo>
                    <a:pt x="30" y="8"/>
                  </a:lnTo>
                  <a:lnTo>
                    <a:pt x="38" y="3"/>
                  </a:lnTo>
                  <a:lnTo>
                    <a:pt x="52" y="0"/>
                  </a:lnTo>
                  <a:lnTo>
                    <a:pt x="66" y="3"/>
                  </a:lnTo>
                  <a:lnTo>
                    <a:pt x="77" y="8"/>
                  </a:lnTo>
                  <a:lnTo>
                    <a:pt x="82" y="17"/>
                  </a:lnTo>
                  <a:lnTo>
                    <a:pt x="85" y="25"/>
                  </a:lnTo>
                  <a:lnTo>
                    <a:pt x="82" y="30"/>
                  </a:lnTo>
                  <a:lnTo>
                    <a:pt x="82" y="36"/>
                  </a:lnTo>
                  <a:lnTo>
                    <a:pt x="79" y="41"/>
                  </a:lnTo>
                  <a:lnTo>
                    <a:pt x="74" y="44"/>
                  </a:lnTo>
                  <a:lnTo>
                    <a:pt x="82" y="44"/>
                  </a:lnTo>
                  <a:lnTo>
                    <a:pt x="82" y="60"/>
                  </a:lnTo>
                  <a:close/>
                  <a:moveTo>
                    <a:pt x="52" y="44"/>
                  </a:moveTo>
                  <a:lnTo>
                    <a:pt x="60" y="44"/>
                  </a:lnTo>
                  <a:lnTo>
                    <a:pt x="66" y="41"/>
                  </a:lnTo>
                  <a:lnTo>
                    <a:pt x="71" y="36"/>
                  </a:lnTo>
                  <a:lnTo>
                    <a:pt x="71" y="30"/>
                  </a:lnTo>
                  <a:lnTo>
                    <a:pt x="71" y="25"/>
                  </a:lnTo>
                  <a:lnTo>
                    <a:pt x="66" y="19"/>
                  </a:lnTo>
                  <a:lnTo>
                    <a:pt x="60" y="17"/>
                  </a:lnTo>
                  <a:lnTo>
                    <a:pt x="52" y="17"/>
                  </a:lnTo>
                  <a:lnTo>
                    <a:pt x="44" y="17"/>
                  </a:lnTo>
                  <a:lnTo>
                    <a:pt x="38" y="19"/>
                  </a:lnTo>
                  <a:lnTo>
                    <a:pt x="36" y="25"/>
                  </a:lnTo>
                  <a:lnTo>
                    <a:pt x="33" y="30"/>
                  </a:lnTo>
                  <a:lnTo>
                    <a:pt x="36" y="36"/>
                  </a:lnTo>
                  <a:lnTo>
                    <a:pt x="38" y="38"/>
                  </a:lnTo>
                  <a:lnTo>
                    <a:pt x="44" y="41"/>
                  </a:lnTo>
                  <a:lnTo>
                    <a:pt x="52" y="4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48" name="Rectangle 383"/>
            <p:cNvSpPr>
              <a:spLocks noChangeArrowheads="1"/>
            </p:cNvSpPr>
            <p:nvPr/>
          </p:nvSpPr>
          <p:spPr bwMode="auto">
            <a:xfrm>
              <a:off x="2044559" y="4012502"/>
              <a:ext cx="154216" cy="2410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9549" name="Freeform 384"/>
            <p:cNvSpPr>
              <a:spLocks noEditPoints="1"/>
            </p:cNvSpPr>
            <p:nvPr/>
          </p:nvSpPr>
          <p:spPr bwMode="auto">
            <a:xfrm>
              <a:off x="2044559" y="3967126"/>
              <a:ext cx="154216" cy="22688"/>
            </a:xfrm>
            <a:custGeom>
              <a:avLst/>
              <a:gdLst>
                <a:gd name="T0" fmla="*/ 14 w 82"/>
                <a:gd name="T1" fmla="*/ 16 h 16"/>
                <a:gd name="T2" fmla="*/ 0 w 82"/>
                <a:gd name="T3" fmla="*/ 16 h 16"/>
                <a:gd name="T4" fmla="*/ 0 w 82"/>
                <a:gd name="T5" fmla="*/ 0 h 16"/>
                <a:gd name="T6" fmla="*/ 14 w 82"/>
                <a:gd name="T7" fmla="*/ 0 h 16"/>
                <a:gd name="T8" fmla="*/ 14 w 82"/>
                <a:gd name="T9" fmla="*/ 16 h 16"/>
                <a:gd name="T10" fmla="*/ 82 w 82"/>
                <a:gd name="T11" fmla="*/ 16 h 16"/>
                <a:gd name="T12" fmla="*/ 22 w 82"/>
                <a:gd name="T13" fmla="*/ 16 h 16"/>
                <a:gd name="T14" fmla="*/ 22 w 82"/>
                <a:gd name="T15" fmla="*/ 0 h 16"/>
                <a:gd name="T16" fmla="*/ 82 w 82"/>
                <a:gd name="T17" fmla="*/ 0 h 16"/>
                <a:gd name="T18" fmla="*/ 82 w 82"/>
                <a:gd name="T19" fmla="*/ 16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
                <a:gd name="T31" fmla="*/ 0 h 16"/>
                <a:gd name="T32" fmla="*/ 82 w 82"/>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 h="16">
                  <a:moveTo>
                    <a:pt x="14" y="16"/>
                  </a:moveTo>
                  <a:lnTo>
                    <a:pt x="0" y="16"/>
                  </a:lnTo>
                  <a:lnTo>
                    <a:pt x="0" y="0"/>
                  </a:lnTo>
                  <a:lnTo>
                    <a:pt x="14" y="0"/>
                  </a:lnTo>
                  <a:lnTo>
                    <a:pt x="14" y="16"/>
                  </a:lnTo>
                  <a:close/>
                  <a:moveTo>
                    <a:pt x="82" y="16"/>
                  </a:moveTo>
                  <a:lnTo>
                    <a:pt x="22" y="16"/>
                  </a:lnTo>
                  <a:lnTo>
                    <a:pt x="22" y="0"/>
                  </a:lnTo>
                  <a:lnTo>
                    <a:pt x="82" y="0"/>
                  </a:lnTo>
                  <a:lnTo>
                    <a:pt x="82" y="1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50" name="Freeform 385"/>
            <p:cNvSpPr>
              <a:spLocks/>
            </p:cNvSpPr>
            <p:nvPr/>
          </p:nvSpPr>
          <p:spPr bwMode="auto">
            <a:xfrm>
              <a:off x="2085934" y="3819656"/>
              <a:ext cx="112841" cy="127619"/>
            </a:xfrm>
            <a:custGeom>
              <a:avLst/>
              <a:gdLst>
                <a:gd name="T0" fmla="*/ 0 w 60"/>
                <a:gd name="T1" fmla="*/ 90 h 90"/>
                <a:gd name="T2" fmla="*/ 0 w 60"/>
                <a:gd name="T3" fmla="*/ 74 h 90"/>
                <a:gd name="T4" fmla="*/ 8 w 60"/>
                <a:gd name="T5" fmla="*/ 74 h 90"/>
                <a:gd name="T6" fmla="*/ 3 w 60"/>
                <a:gd name="T7" fmla="*/ 66 h 90"/>
                <a:gd name="T8" fmla="*/ 0 w 60"/>
                <a:gd name="T9" fmla="*/ 55 h 90"/>
                <a:gd name="T10" fmla="*/ 0 w 60"/>
                <a:gd name="T11" fmla="*/ 49 h 90"/>
                <a:gd name="T12" fmla="*/ 3 w 60"/>
                <a:gd name="T13" fmla="*/ 44 h 90"/>
                <a:gd name="T14" fmla="*/ 5 w 60"/>
                <a:gd name="T15" fmla="*/ 41 h 90"/>
                <a:gd name="T16" fmla="*/ 8 w 60"/>
                <a:gd name="T17" fmla="*/ 39 h 90"/>
                <a:gd name="T18" fmla="*/ 5 w 60"/>
                <a:gd name="T19" fmla="*/ 33 h 90"/>
                <a:gd name="T20" fmla="*/ 3 w 60"/>
                <a:gd name="T21" fmla="*/ 30 h 90"/>
                <a:gd name="T22" fmla="*/ 0 w 60"/>
                <a:gd name="T23" fmla="*/ 25 h 90"/>
                <a:gd name="T24" fmla="*/ 0 w 60"/>
                <a:gd name="T25" fmla="*/ 19 h 90"/>
                <a:gd name="T26" fmla="*/ 0 w 60"/>
                <a:gd name="T27" fmla="*/ 14 h 90"/>
                <a:gd name="T28" fmla="*/ 3 w 60"/>
                <a:gd name="T29" fmla="*/ 9 h 90"/>
                <a:gd name="T30" fmla="*/ 5 w 60"/>
                <a:gd name="T31" fmla="*/ 3 h 90"/>
                <a:gd name="T32" fmla="*/ 11 w 60"/>
                <a:gd name="T33" fmla="*/ 0 h 90"/>
                <a:gd name="T34" fmla="*/ 14 w 60"/>
                <a:gd name="T35" fmla="*/ 0 h 90"/>
                <a:gd name="T36" fmla="*/ 22 w 60"/>
                <a:gd name="T37" fmla="*/ 0 h 90"/>
                <a:gd name="T38" fmla="*/ 60 w 60"/>
                <a:gd name="T39" fmla="*/ 0 h 90"/>
                <a:gd name="T40" fmla="*/ 60 w 60"/>
                <a:gd name="T41" fmla="*/ 17 h 90"/>
                <a:gd name="T42" fmla="*/ 27 w 60"/>
                <a:gd name="T43" fmla="*/ 17 h 90"/>
                <a:gd name="T44" fmla="*/ 19 w 60"/>
                <a:gd name="T45" fmla="*/ 17 h 90"/>
                <a:gd name="T46" fmla="*/ 14 w 60"/>
                <a:gd name="T47" fmla="*/ 17 h 90"/>
                <a:gd name="T48" fmla="*/ 14 w 60"/>
                <a:gd name="T49" fmla="*/ 19 h 90"/>
                <a:gd name="T50" fmla="*/ 11 w 60"/>
                <a:gd name="T51" fmla="*/ 25 h 90"/>
                <a:gd name="T52" fmla="*/ 11 w 60"/>
                <a:gd name="T53" fmla="*/ 28 h 90"/>
                <a:gd name="T54" fmla="*/ 14 w 60"/>
                <a:gd name="T55" fmla="*/ 30 h 90"/>
                <a:gd name="T56" fmla="*/ 16 w 60"/>
                <a:gd name="T57" fmla="*/ 33 h 90"/>
                <a:gd name="T58" fmla="*/ 19 w 60"/>
                <a:gd name="T59" fmla="*/ 36 h 90"/>
                <a:gd name="T60" fmla="*/ 25 w 60"/>
                <a:gd name="T61" fmla="*/ 36 h 90"/>
                <a:gd name="T62" fmla="*/ 33 w 60"/>
                <a:gd name="T63" fmla="*/ 36 h 90"/>
                <a:gd name="T64" fmla="*/ 60 w 60"/>
                <a:gd name="T65" fmla="*/ 36 h 90"/>
                <a:gd name="T66" fmla="*/ 60 w 60"/>
                <a:gd name="T67" fmla="*/ 52 h 90"/>
                <a:gd name="T68" fmla="*/ 27 w 60"/>
                <a:gd name="T69" fmla="*/ 52 h 90"/>
                <a:gd name="T70" fmla="*/ 22 w 60"/>
                <a:gd name="T71" fmla="*/ 52 h 90"/>
                <a:gd name="T72" fmla="*/ 16 w 60"/>
                <a:gd name="T73" fmla="*/ 52 h 90"/>
                <a:gd name="T74" fmla="*/ 14 w 60"/>
                <a:gd name="T75" fmla="*/ 55 h 90"/>
                <a:gd name="T76" fmla="*/ 14 w 60"/>
                <a:gd name="T77" fmla="*/ 55 h 90"/>
                <a:gd name="T78" fmla="*/ 11 w 60"/>
                <a:gd name="T79" fmla="*/ 58 h 90"/>
                <a:gd name="T80" fmla="*/ 11 w 60"/>
                <a:gd name="T81" fmla="*/ 60 h 90"/>
                <a:gd name="T82" fmla="*/ 11 w 60"/>
                <a:gd name="T83" fmla="*/ 63 h 90"/>
                <a:gd name="T84" fmla="*/ 14 w 60"/>
                <a:gd name="T85" fmla="*/ 68 h 90"/>
                <a:gd name="T86" fmla="*/ 16 w 60"/>
                <a:gd name="T87" fmla="*/ 71 h 90"/>
                <a:gd name="T88" fmla="*/ 19 w 60"/>
                <a:gd name="T89" fmla="*/ 71 h 90"/>
                <a:gd name="T90" fmla="*/ 25 w 60"/>
                <a:gd name="T91" fmla="*/ 74 h 90"/>
                <a:gd name="T92" fmla="*/ 33 w 60"/>
                <a:gd name="T93" fmla="*/ 74 h 90"/>
                <a:gd name="T94" fmla="*/ 60 w 60"/>
                <a:gd name="T95" fmla="*/ 74 h 90"/>
                <a:gd name="T96" fmla="*/ 60 w 60"/>
                <a:gd name="T97" fmla="*/ 90 h 90"/>
                <a:gd name="T98" fmla="*/ 0 w 60"/>
                <a:gd name="T99" fmla="*/ 9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90"/>
                <a:gd name="T152" fmla="*/ 60 w 60"/>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90">
                  <a:moveTo>
                    <a:pt x="0" y="90"/>
                  </a:moveTo>
                  <a:lnTo>
                    <a:pt x="0" y="74"/>
                  </a:lnTo>
                  <a:lnTo>
                    <a:pt x="8" y="74"/>
                  </a:lnTo>
                  <a:lnTo>
                    <a:pt x="3" y="66"/>
                  </a:lnTo>
                  <a:lnTo>
                    <a:pt x="0" y="55"/>
                  </a:lnTo>
                  <a:lnTo>
                    <a:pt x="0" y="49"/>
                  </a:lnTo>
                  <a:lnTo>
                    <a:pt x="3" y="44"/>
                  </a:lnTo>
                  <a:lnTo>
                    <a:pt x="5" y="41"/>
                  </a:lnTo>
                  <a:lnTo>
                    <a:pt x="8" y="39"/>
                  </a:lnTo>
                  <a:lnTo>
                    <a:pt x="5" y="33"/>
                  </a:lnTo>
                  <a:lnTo>
                    <a:pt x="3" y="30"/>
                  </a:lnTo>
                  <a:lnTo>
                    <a:pt x="0" y="25"/>
                  </a:lnTo>
                  <a:lnTo>
                    <a:pt x="0" y="19"/>
                  </a:lnTo>
                  <a:lnTo>
                    <a:pt x="0" y="14"/>
                  </a:lnTo>
                  <a:lnTo>
                    <a:pt x="3" y="9"/>
                  </a:lnTo>
                  <a:lnTo>
                    <a:pt x="5" y="3"/>
                  </a:lnTo>
                  <a:lnTo>
                    <a:pt x="11" y="0"/>
                  </a:lnTo>
                  <a:lnTo>
                    <a:pt x="14" y="0"/>
                  </a:lnTo>
                  <a:lnTo>
                    <a:pt x="22" y="0"/>
                  </a:lnTo>
                  <a:lnTo>
                    <a:pt x="60" y="0"/>
                  </a:lnTo>
                  <a:lnTo>
                    <a:pt x="60" y="17"/>
                  </a:lnTo>
                  <a:lnTo>
                    <a:pt x="27" y="17"/>
                  </a:lnTo>
                  <a:lnTo>
                    <a:pt x="19" y="17"/>
                  </a:lnTo>
                  <a:lnTo>
                    <a:pt x="14" y="17"/>
                  </a:lnTo>
                  <a:lnTo>
                    <a:pt x="14" y="19"/>
                  </a:lnTo>
                  <a:lnTo>
                    <a:pt x="11" y="25"/>
                  </a:lnTo>
                  <a:lnTo>
                    <a:pt x="11" y="28"/>
                  </a:lnTo>
                  <a:lnTo>
                    <a:pt x="14" y="30"/>
                  </a:lnTo>
                  <a:lnTo>
                    <a:pt x="16" y="33"/>
                  </a:lnTo>
                  <a:lnTo>
                    <a:pt x="19" y="36"/>
                  </a:lnTo>
                  <a:lnTo>
                    <a:pt x="25" y="36"/>
                  </a:lnTo>
                  <a:lnTo>
                    <a:pt x="33" y="36"/>
                  </a:lnTo>
                  <a:lnTo>
                    <a:pt x="60" y="36"/>
                  </a:lnTo>
                  <a:lnTo>
                    <a:pt x="60" y="52"/>
                  </a:lnTo>
                  <a:lnTo>
                    <a:pt x="27" y="52"/>
                  </a:lnTo>
                  <a:lnTo>
                    <a:pt x="22" y="52"/>
                  </a:lnTo>
                  <a:lnTo>
                    <a:pt x="16" y="52"/>
                  </a:lnTo>
                  <a:lnTo>
                    <a:pt x="14" y="55"/>
                  </a:lnTo>
                  <a:lnTo>
                    <a:pt x="11" y="58"/>
                  </a:lnTo>
                  <a:lnTo>
                    <a:pt x="11" y="60"/>
                  </a:lnTo>
                  <a:lnTo>
                    <a:pt x="11" y="63"/>
                  </a:lnTo>
                  <a:lnTo>
                    <a:pt x="14" y="68"/>
                  </a:lnTo>
                  <a:lnTo>
                    <a:pt x="16" y="71"/>
                  </a:lnTo>
                  <a:lnTo>
                    <a:pt x="19" y="71"/>
                  </a:lnTo>
                  <a:lnTo>
                    <a:pt x="25" y="74"/>
                  </a:lnTo>
                  <a:lnTo>
                    <a:pt x="33" y="74"/>
                  </a:lnTo>
                  <a:lnTo>
                    <a:pt x="60" y="74"/>
                  </a:lnTo>
                  <a:lnTo>
                    <a:pt x="60" y="90"/>
                  </a:lnTo>
                  <a:lnTo>
                    <a:pt x="0" y="9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51" name="Freeform 386"/>
            <p:cNvSpPr>
              <a:spLocks noEditPoints="1"/>
            </p:cNvSpPr>
            <p:nvPr/>
          </p:nvSpPr>
          <p:spPr bwMode="auto">
            <a:xfrm>
              <a:off x="2085934" y="3720396"/>
              <a:ext cx="118483" cy="80825"/>
            </a:xfrm>
            <a:custGeom>
              <a:avLst/>
              <a:gdLst>
                <a:gd name="T0" fmla="*/ 16 w 63"/>
                <a:gd name="T1" fmla="*/ 57 h 57"/>
                <a:gd name="T2" fmla="*/ 3 w 63"/>
                <a:gd name="T3" fmla="*/ 49 h 57"/>
                <a:gd name="T4" fmla="*/ 0 w 63"/>
                <a:gd name="T5" fmla="*/ 30 h 57"/>
                <a:gd name="T6" fmla="*/ 3 w 63"/>
                <a:gd name="T7" fmla="*/ 13 h 57"/>
                <a:gd name="T8" fmla="*/ 8 w 63"/>
                <a:gd name="T9" fmla="*/ 5 h 57"/>
                <a:gd name="T10" fmla="*/ 22 w 63"/>
                <a:gd name="T11" fmla="*/ 5 h 57"/>
                <a:gd name="T12" fmla="*/ 46 w 63"/>
                <a:gd name="T13" fmla="*/ 5 h 57"/>
                <a:gd name="T14" fmla="*/ 57 w 63"/>
                <a:gd name="T15" fmla="*/ 2 h 57"/>
                <a:gd name="T16" fmla="*/ 60 w 63"/>
                <a:gd name="T17" fmla="*/ 16 h 57"/>
                <a:gd name="T18" fmla="*/ 55 w 63"/>
                <a:gd name="T19" fmla="*/ 19 h 57"/>
                <a:gd name="T20" fmla="*/ 55 w 63"/>
                <a:gd name="T21" fmla="*/ 19 h 57"/>
                <a:gd name="T22" fmla="*/ 60 w 63"/>
                <a:gd name="T23" fmla="*/ 27 h 57"/>
                <a:gd name="T24" fmla="*/ 63 w 63"/>
                <a:gd name="T25" fmla="*/ 38 h 57"/>
                <a:gd name="T26" fmla="*/ 57 w 63"/>
                <a:gd name="T27" fmla="*/ 51 h 57"/>
                <a:gd name="T28" fmla="*/ 44 w 63"/>
                <a:gd name="T29" fmla="*/ 57 h 57"/>
                <a:gd name="T30" fmla="*/ 35 w 63"/>
                <a:gd name="T31" fmla="*/ 54 h 57"/>
                <a:gd name="T32" fmla="*/ 30 w 63"/>
                <a:gd name="T33" fmla="*/ 49 h 57"/>
                <a:gd name="T34" fmla="*/ 25 w 63"/>
                <a:gd name="T35" fmla="*/ 35 h 57"/>
                <a:gd name="T36" fmla="*/ 22 w 63"/>
                <a:gd name="T37" fmla="*/ 19 h 57"/>
                <a:gd name="T38" fmla="*/ 16 w 63"/>
                <a:gd name="T39" fmla="*/ 21 h 57"/>
                <a:gd name="T40" fmla="*/ 11 w 63"/>
                <a:gd name="T41" fmla="*/ 24 h 57"/>
                <a:gd name="T42" fmla="*/ 11 w 63"/>
                <a:gd name="T43" fmla="*/ 35 h 57"/>
                <a:gd name="T44" fmla="*/ 16 w 63"/>
                <a:gd name="T45" fmla="*/ 41 h 57"/>
                <a:gd name="T46" fmla="*/ 33 w 63"/>
                <a:gd name="T47" fmla="*/ 19 h 57"/>
                <a:gd name="T48" fmla="*/ 35 w 63"/>
                <a:gd name="T49" fmla="*/ 30 h 57"/>
                <a:gd name="T50" fmla="*/ 38 w 63"/>
                <a:gd name="T51" fmla="*/ 38 h 57"/>
                <a:gd name="T52" fmla="*/ 44 w 63"/>
                <a:gd name="T53" fmla="*/ 41 h 57"/>
                <a:gd name="T54" fmla="*/ 49 w 63"/>
                <a:gd name="T55" fmla="*/ 38 h 57"/>
                <a:gd name="T56" fmla="*/ 52 w 63"/>
                <a:gd name="T57" fmla="*/ 32 h 57"/>
                <a:gd name="T58" fmla="*/ 49 w 63"/>
                <a:gd name="T59" fmla="*/ 24 h 57"/>
                <a:gd name="T60" fmla="*/ 44 w 63"/>
                <a:gd name="T61" fmla="*/ 21 h 57"/>
                <a:gd name="T62" fmla="*/ 35 w 63"/>
                <a:gd name="T63" fmla="*/ 19 h 5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3"/>
                <a:gd name="T97" fmla="*/ 0 h 57"/>
                <a:gd name="T98" fmla="*/ 63 w 63"/>
                <a:gd name="T99" fmla="*/ 57 h 5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3" h="57">
                  <a:moveTo>
                    <a:pt x="19" y="41"/>
                  </a:moveTo>
                  <a:lnTo>
                    <a:pt x="16" y="57"/>
                  </a:lnTo>
                  <a:lnTo>
                    <a:pt x="8" y="51"/>
                  </a:lnTo>
                  <a:lnTo>
                    <a:pt x="3" y="49"/>
                  </a:lnTo>
                  <a:lnTo>
                    <a:pt x="0" y="41"/>
                  </a:lnTo>
                  <a:lnTo>
                    <a:pt x="0" y="30"/>
                  </a:lnTo>
                  <a:lnTo>
                    <a:pt x="0" y="21"/>
                  </a:lnTo>
                  <a:lnTo>
                    <a:pt x="3" y="13"/>
                  </a:lnTo>
                  <a:lnTo>
                    <a:pt x="5" y="8"/>
                  </a:lnTo>
                  <a:lnTo>
                    <a:pt x="8" y="5"/>
                  </a:lnTo>
                  <a:lnTo>
                    <a:pt x="14" y="5"/>
                  </a:lnTo>
                  <a:lnTo>
                    <a:pt x="22" y="5"/>
                  </a:lnTo>
                  <a:lnTo>
                    <a:pt x="41" y="5"/>
                  </a:lnTo>
                  <a:lnTo>
                    <a:pt x="46" y="5"/>
                  </a:lnTo>
                  <a:lnTo>
                    <a:pt x="52" y="2"/>
                  </a:lnTo>
                  <a:lnTo>
                    <a:pt x="57" y="2"/>
                  </a:lnTo>
                  <a:lnTo>
                    <a:pt x="60" y="0"/>
                  </a:lnTo>
                  <a:lnTo>
                    <a:pt x="60" y="16"/>
                  </a:lnTo>
                  <a:lnTo>
                    <a:pt x="57" y="16"/>
                  </a:lnTo>
                  <a:lnTo>
                    <a:pt x="55" y="19"/>
                  </a:lnTo>
                  <a:lnTo>
                    <a:pt x="57" y="24"/>
                  </a:lnTo>
                  <a:lnTo>
                    <a:pt x="60" y="27"/>
                  </a:lnTo>
                  <a:lnTo>
                    <a:pt x="60" y="32"/>
                  </a:lnTo>
                  <a:lnTo>
                    <a:pt x="63" y="38"/>
                  </a:lnTo>
                  <a:lnTo>
                    <a:pt x="60" y="46"/>
                  </a:lnTo>
                  <a:lnTo>
                    <a:pt x="57" y="51"/>
                  </a:lnTo>
                  <a:lnTo>
                    <a:pt x="52" y="57"/>
                  </a:lnTo>
                  <a:lnTo>
                    <a:pt x="44" y="57"/>
                  </a:lnTo>
                  <a:lnTo>
                    <a:pt x="38" y="57"/>
                  </a:lnTo>
                  <a:lnTo>
                    <a:pt x="35" y="54"/>
                  </a:lnTo>
                  <a:lnTo>
                    <a:pt x="33" y="51"/>
                  </a:lnTo>
                  <a:lnTo>
                    <a:pt x="30" y="49"/>
                  </a:lnTo>
                  <a:lnTo>
                    <a:pt x="27" y="43"/>
                  </a:lnTo>
                  <a:lnTo>
                    <a:pt x="25" y="35"/>
                  </a:lnTo>
                  <a:lnTo>
                    <a:pt x="25" y="27"/>
                  </a:lnTo>
                  <a:lnTo>
                    <a:pt x="22" y="19"/>
                  </a:lnTo>
                  <a:lnTo>
                    <a:pt x="19" y="19"/>
                  </a:lnTo>
                  <a:lnTo>
                    <a:pt x="16" y="21"/>
                  </a:lnTo>
                  <a:lnTo>
                    <a:pt x="14" y="21"/>
                  </a:lnTo>
                  <a:lnTo>
                    <a:pt x="11" y="24"/>
                  </a:lnTo>
                  <a:lnTo>
                    <a:pt x="11" y="30"/>
                  </a:lnTo>
                  <a:lnTo>
                    <a:pt x="11" y="35"/>
                  </a:lnTo>
                  <a:lnTo>
                    <a:pt x="14" y="38"/>
                  </a:lnTo>
                  <a:lnTo>
                    <a:pt x="16" y="41"/>
                  </a:lnTo>
                  <a:lnTo>
                    <a:pt x="19" y="41"/>
                  </a:lnTo>
                  <a:close/>
                  <a:moveTo>
                    <a:pt x="33" y="19"/>
                  </a:moveTo>
                  <a:lnTo>
                    <a:pt x="33" y="24"/>
                  </a:lnTo>
                  <a:lnTo>
                    <a:pt x="35" y="30"/>
                  </a:lnTo>
                  <a:lnTo>
                    <a:pt x="35" y="35"/>
                  </a:lnTo>
                  <a:lnTo>
                    <a:pt x="38" y="38"/>
                  </a:lnTo>
                  <a:lnTo>
                    <a:pt x="38" y="41"/>
                  </a:lnTo>
                  <a:lnTo>
                    <a:pt x="44" y="41"/>
                  </a:lnTo>
                  <a:lnTo>
                    <a:pt x="46" y="41"/>
                  </a:lnTo>
                  <a:lnTo>
                    <a:pt x="49" y="38"/>
                  </a:lnTo>
                  <a:lnTo>
                    <a:pt x="49" y="35"/>
                  </a:lnTo>
                  <a:lnTo>
                    <a:pt x="52" y="32"/>
                  </a:lnTo>
                  <a:lnTo>
                    <a:pt x="49" y="30"/>
                  </a:lnTo>
                  <a:lnTo>
                    <a:pt x="49" y="24"/>
                  </a:lnTo>
                  <a:lnTo>
                    <a:pt x="46" y="21"/>
                  </a:lnTo>
                  <a:lnTo>
                    <a:pt x="44" y="21"/>
                  </a:lnTo>
                  <a:lnTo>
                    <a:pt x="41" y="19"/>
                  </a:lnTo>
                  <a:lnTo>
                    <a:pt x="35" y="19"/>
                  </a:lnTo>
                  <a:lnTo>
                    <a:pt x="33" y="1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52" name="Freeform 387"/>
            <p:cNvSpPr>
              <a:spLocks/>
            </p:cNvSpPr>
            <p:nvPr/>
          </p:nvSpPr>
          <p:spPr bwMode="auto">
            <a:xfrm>
              <a:off x="2050201" y="3662259"/>
              <a:ext cx="154216" cy="49630"/>
            </a:xfrm>
            <a:custGeom>
              <a:avLst/>
              <a:gdLst>
                <a:gd name="T0" fmla="*/ 19 w 82"/>
                <a:gd name="T1" fmla="*/ 3 h 35"/>
                <a:gd name="T2" fmla="*/ 33 w 82"/>
                <a:gd name="T3" fmla="*/ 3 h 35"/>
                <a:gd name="T4" fmla="*/ 33 w 82"/>
                <a:gd name="T5" fmla="*/ 14 h 35"/>
                <a:gd name="T6" fmla="*/ 57 w 82"/>
                <a:gd name="T7" fmla="*/ 14 h 35"/>
                <a:gd name="T8" fmla="*/ 63 w 82"/>
                <a:gd name="T9" fmla="*/ 14 h 35"/>
                <a:gd name="T10" fmla="*/ 65 w 82"/>
                <a:gd name="T11" fmla="*/ 11 h 35"/>
                <a:gd name="T12" fmla="*/ 65 w 82"/>
                <a:gd name="T13" fmla="*/ 11 h 35"/>
                <a:gd name="T14" fmla="*/ 68 w 82"/>
                <a:gd name="T15" fmla="*/ 11 h 35"/>
                <a:gd name="T16" fmla="*/ 68 w 82"/>
                <a:gd name="T17" fmla="*/ 8 h 35"/>
                <a:gd name="T18" fmla="*/ 68 w 82"/>
                <a:gd name="T19" fmla="*/ 8 h 35"/>
                <a:gd name="T20" fmla="*/ 68 w 82"/>
                <a:gd name="T21" fmla="*/ 5 h 35"/>
                <a:gd name="T22" fmla="*/ 65 w 82"/>
                <a:gd name="T23" fmla="*/ 3 h 35"/>
                <a:gd name="T24" fmla="*/ 79 w 82"/>
                <a:gd name="T25" fmla="*/ 0 h 35"/>
                <a:gd name="T26" fmla="*/ 79 w 82"/>
                <a:gd name="T27" fmla="*/ 5 h 35"/>
                <a:gd name="T28" fmla="*/ 82 w 82"/>
                <a:gd name="T29" fmla="*/ 14 h 35"/>
                <a:gd name="T30" fmla="*/ 82 w 82"/>
                <a:gd name="T31" fmla="*/ 16 h 35"/>
                <a:gd name="T32" fmla="*/ 79 w 82"/>
                <a:gd name="T33" fmla="*/ 22 h 35"/>
                <a:gd name="T34" fmla="*/ 79 w 82"/>
                <a:gd name="T35" fmla="*/ 24 h 35"/>
                <a:gd name="T36" fmla="*/ 76 w 82"/>
                <a:gd name="T37" fmla="*/ 24 h 35"/>
                <a:gd name="T38" fmla="*/ 74 w 82"/>
                <a:gd name="T39" fmla="*/ 27 h 35"/>
                <a:gd name="T40" fmla="*/ 71 w 82"/>
                <a:gd name="T41" fmla="*/ 27 h 35"/>
                <a:gd name="T42" fmla="*/ 65 w 82"/>
                <a:gd name="T43" fmla="*/ 27 h 35"/>
                <a:gd name="T44" fmla="*/ 57 w 82"/>
                <a:gd name="T45" fmla="*/ 27 h 35"/>
                <a:gd name="T46" fmla="*/ 33 w 82"/>
                <a:gd name="T47" fmla="*/ 27 h 35"/>
                <a:gd name="T48" fmla="*/ 33 w 82"/>
                <a:gd name="T49" fmla="*/ 35 h 35"/>
                <a:gd name="T50" fmla="*/ 19 w 82"/>
                <a:gd name="T51" fmla="*/ 35 h 35"/>
                <a:gd name="T52" fmla="*/ 19 w 82"/>
                <a:gd name="T53" fmla="*/ 27 h 35"/>
                <a:gd name="T54" fmla="*/ 8 w 82"/>
                <a:gd name="T55" fmla="*/ 27 h 35"/>
                <a:gd name="T56" fmla="*/ 0 w 82"/>
                <a:gd name="T57" fmla="*/ 14 h 35"/>
                <a:gd name="T58" fmla="*/ 19 w 82"/>
                <a:gd name="T59" fmla="*/ 14 h 35"/>
                <a:gd name="T60" fmla="*/ 19 w 82"/>
                <a:gd name="T61" fmla="*/ 3 h 3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2"/>
                <a:gd name="T94" fmla="*/ 0 h 35"/>
                <a:gd name="T95" fmla="*/ 82 w 82"/>
                <a:gd name="T96" fmla="*/ 35 h 3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2" h="35">
                  <a:moveTo>
                    <a:pt x="19" y="3"/>
                  </a:moveTo>
                  <a:lnTo>
                    <a:pt x="33" y="3"/>
                  </a:lnTo>
                  <a:lnTo>
                    <a:pt x="33" y="14"/>
                  </a:lnTo>
                  <a:lnTo>
                    <a:pt x="57" y="14"/>
                  </a:lnTo>
                  <a:lnTo>
                    <a:pt x="63" y="14"/>
                  </a:lnTo>
                  <a:lnTo>
                    <a:pt x="65" y="11"/>
                  </a:lnTo>
                  <a:lnTo>
                    <a:pt x="68" y="11"/>
                  </a:lnTo>
                  <a:lnTo>
                    <a:pt x="68" y="8"/>
                  </a:lnTo>
                  <a:lnTo>
                    <a:pt x="68" y="5"/>
                  </a:lnTo>
                  <a:lnTo>
                    <a:pt x="65" y="3"/>
                  </a:lnTo>
                  <a:lnTo>
                    <a:pt x="79" y="0"/>
                  </a:lnTo>
                  <a:lnTo>
                    <a:pt x="79" y="5"/>
                  </a:lnTo>
                  <a:lnTo>
                    <a:pt x="82" y="14"/>
                  </a:lnTo>
                  <a:lnTo>
                    <a:pt x="82" y="16"/>
                  </a:lnTo>
                  <a:lnTo>
                    <a:pt x="79" y="22"/>
                  </a:lnTo>
                  <a:lnTo>
                    <a:pt x="79" y="24"/>
                  </a:lnTo>
                  <a:lnTo>
                    <a:pt x="76" y="24"/>
                  </a:lnTo>
                  <a:lnTo>
                    <a:pt x="74" y="27"/>
                  </a:lnTo>
                  <a:lnTo>
                    <a:pt x="71" y="27"/>
                  </a:lnTo>
                  <a:lnTo>
                    <a:pt x="65" y="27"/>
                  </a:lnTo>
                  <a:lnTo>
                    <a:pt x="57" y="27"/>
                  </a:lnTo>
                  <a:lnTo>
                    <a:pt x="33" y="27"/>
                  </a:lnTo>
                  <a:lnTo>
                    <a:pt x="33" y="35"/>
                  </a:lnTo>
                  <a:lnTo>
                    <a:pt x="19" y="35"/>
                  </a:lnTo>
                  <a:lnTo>
                    <a:pt x="19" y="27"/>
                  </a:lnTo>
                  <a:lnTo>
                    <a:pt x="8" y="27"/>
                  </a:lnTo>
                  <a:lnTo>
                    <a:pt x="0" y="14"/>
                  </a:lnTo>
                  <a:lnTo>
                    <a:pt x="19" y="14"/>
                  </a:lnTo>
                  <a:lnTo>
                    <a:pt x="19" y="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53" name="Freeform 388"/>
            <p:cNvSpPr>
              <a:spLocks noEditPoints="1"/>
            </p:cNvSpPr>
            <p:nvPr/>
          </p:nvSpPr>
          <p:spPr bwMode="auto">
            <a:xfrm>
              <a:off x="2044559" y="3623973"/>
              <a:ext cx="154216" cy="22688"/>
            </a:xfrm>
            <a:custGeom>
              <a:avLst/>
              <a:gdLst>
                <a:gd name="T0" fmla="*/ 14 w 82"/>
                <a:gd name="T1" fmla="*/ 16 h 16"/>
                <a:gd name="T2" fmla="*/ 0 w 82"/>
                <a:gd name="T3" fmla="*/ 16 h 16"/>
                <a:gd name="T4" fmla="*/ 0 w 82"/>
                <a:gd name="T5" fmla="*/ 0 h 16"/>
                <a:gd name="T6" fmla="*/ 14 w 82"/>
                <a:gd name="T7" fmla="*/ 0 h 16"/>
                <a:gd name="T8" fmla="*/ 14 w 82"/>
                <a:gd name="T9" fmla="*/ 16 h 16"/>
                <a:gd name="T10" fmla="*/ 82 w 82"/>
                <a:gd name="T11" fmla="*/ 16 h 16"/>
                <a:gd name="T12" fmla="*/ 22 w 82"/>
                <a:gd name="T13" fmla="*/ 16 h 16"/>
                <a:gd name="T14" fmla="*/ 22 w 82"/>
                <a:gd name="T15" fmla="*/ 0 h 16"/>
                <a:gd name="T16" fmla="*/ 82 w 82"/>
                <a:gd name="T17" fmla="*/ 0 h 16"/>
                <a:gd name="T18" fmla="*/ 82 w 82"/>
                <a:gd name="T19" fmla="*/ 16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
                <a:gd name="T31" fmla="*/ 0 h 16"/>
                <a:gd name="T32" fmla="*/ 82 w 82"/>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 h="16">
                  <a:moveTo>
                    <a:pt x="14" y="16"/>
                  </a:moveTo>
                  <a:lnTo>
                    <a:pt x="0" y="16"/>
                  </a:lnTo>
                  <a:lnTo>
                    <a:pt x="0" y="0"/>
                  </a:lnTo>
                  <a:lnTo>
                    <a:pt x="14" y="0"/>
                  </a:lnTo>
                  <a:lnTo>
                    <a:pt x="14" y="16"/>
                  </a:lnTo>
                  <a:close/>
                  <a:moveTo>
                    <a:pt x="82" y="16"/>
                  </a:moveTo>
                  <a:lnTo>
                    <a:pt x="22" y="16"/>
                  </a:lnTo>
                  <a:lnTo>
                    <a:pt x="22" y="0"/>
                  </a:lnTo>
                  <a:lnTo>
                    <a:pt x="82" y="0"/>
                  </a:lnTo>
                  <a:lnTo>
                    <a:pt x="82" y="1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54" name="Freeform 389"/>
            <p:cNvSpPr>
              <a:spLocks noEditPoints="1"/>
            </p:cNvSpPr>
            <p:nvPr/>
          </p:nvSpPr>
          <p:spPr bwMode="auto">
            <a:xfrm>
              <a:off x="2085934" y="3519042"/>
              <a:ext cx="118483" cy="89333"/>
            </a:xfrm>
            <a:custGeom>
              <a:avLst/>
              <a:gdLst>
                <a:gd name="T0" fmla="*/ 30 w 63"/>
                <a:gd name="T1" fmla="*/ 63 h 63"/>
                <a:gd name="T2" fmla="*/ 22 w 63"/>
                <a:gd name="T3" fmla="*/ 60 h 63"/>
                <a:gd name="T4" fmla="*/ 14 w 63"/>
                <a:gd name="T5" fmla="*/ 57 h 63"/>
                <a:gd name="T6" fmla="*/ 8 w 63"/>
                <a:gd name="T7" fmla="*/ 55 h 63"/>
                <a:gd name="T8" fmla="*/ 3 w 63"/>
                <a:gd name="T9" fmla="*/ 47 h 63"/>
                <a:gd name="T10" fmla="*/ 0 w 63"/>
                <a:gd name="T11" fmla="*/ 38 h 63"/>
                <a:gd name="T12" fmla="*/ 0 w 63"/>
                <a:gd name="T13" fmla="*/ 30 h 63"/>
                <a:gd name="T14" fmla="*/ 3 w 63"/>
                <a:gd name="T15" fmla="*/ 19 h 63"/>
                <a:gd name="T16" fmla="*/ 8 w 63"/>
                <a:gd name="T17" fmla="*/ 8 h 63"/>
                <a:gd name="T18" fmla="*/ 19 w 63"/>
                <a:gd name="T19" fmla="*/ 0 h 63"/>
                <a:gd name="T20" fmla="*/ 30 w 63"/>
                <a:gd name="T21" fmla="*/ 0 h 63"/>
                <a:gd name="T22" fmla="*/ 44 w 63"/>
                <a:gd name="T23" fmla="*/ 3 h 63"/>
                <a:gd name="T24" fmla="*/ 52 w 63"/>
                <a:gd name="T25" fmla="*/ 8 h 63"/>
                <a:gd name="T26" fmla="*/ 60 w 63"/>
                <a:gd name="T27" fmla="*/ 19 h 63"/>
                <a:gd name="T28" fmla="*/ 63 w 63"/>
                <a:gd name="T29" fmla="*/ 30 h 63"/>
                <a:gd name="T30" fmla="*/ 60 w 63"/>
                <a:gd name="T31" fmla="*/ 38 h 63"/>
                <a:gd name="T32" fmla="*/ 57 w 63"/>
                <a:gd name="T33" fmla="*/ 47 h 63"/>
                <a:gd name="T34" fmla="*/ 55 w 63"/>
                <a:gd name="T35" fmla="*/ 55 h 63"/>
                <a:gd name="T36" fmla="*/ 46 w 63"/>
                <a:gd name="T37" fmla="*/ 57 h 63"/>
                <a:gd name="T38" fmla="*/ 38 w 63"/>
                <a:gd name="T39" fmla="*/ 60 h 63"/>
                <a:gd name="T40" fmla="*/ 30 w 63"/>
                <a:gd name="T41" fmla="*/ 63 h 63"/>
                <a:gd name="T42" fmla="*/ 30 w 63"/>
                <a:gd name="T43" fmla="*/ 47 h 63"/>
                <a:gd name="T44" fmla="*/ 38 w 63"/>
                <a:gd name="T45" fmla="*/ 44 h 63"/>
                <a:gd name="T46" fmla="*/ 44 w 63"/>
                <a:gd name="T47" fmla="*/ 41 h 63"/>
                <a:gd name="T48" fmla="*/ 46 w 63"/>
                <a:gd name="T49" fmla="*/ 36 h 63"/>
                <a:gd name="T50" fmla="*/ 49 w 63"/>
                <a:gd name="T51" fmla="*/ 30 h 63"/>
                <a:gd name="T52" fmla="*/ 46 w 63"/>
                <a:gd name="T53" fmla="*/ 25 h 63"/>
                <a:gd name="T54" fmla="*/ 44 w 63"/>
                <a:gd name="T55" fmla="*/ 19 h 63"/>
                <a:gd name="T56" fmla="*/ 38 w 63"/>
                <a:gd name="T57" fmla="*/ 17 h 63"/>
                <a:gd name="T58" fmla="*/ 30 w 63"/>
                <a:gd name="T59" fmla="*/ 17 h 63"/>
                <a:gd name="T60" fmla="*/ 22 w 63"/>
                <a:gd name="T61" fmla="*/ 17 h 63"/>
                <a:gd name="T62" fmla="*/ 16 w 63"/>
                <a:gd name="T63" fmla="*/ 19 h 63"/>
                <a:gd name="T64" fmla="*/ 14 w 63"/>
                <a:gd name="T65" fmla="*/ 25 h 63"/>
                <a:gd name="T66" fmla="*/ 11 w 63"/>
                <a:gd name="T67" fmla="*/ 30 h 63"/>
                <a:gd name="T68" fmla="*/ 14 w 63"/>
                <a:gd name="T69" fmla="*/ 36 h 63"/>
                <a:gd name="T70" fmla="*/ 16 w 63"/>
                <a:gd name="T71" fmla="*/ 41 h 63"/>
                <a:gd name="T72" fmla="*/ 22 w 63"/>
                <a:gd name="T73" fmla="*/ 44 h 63"/>
                <a:gd name="T74" fmla="*/ 30 w 63"/>
                <a:gd name="T75" fmla="*/ 47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3"/>
                <a:gd name="T115" fmla="*/ 0 h 63"/>
                <a:gd name="T116" fmla="*/ 63 w 63"/>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3" h="63">
                  <a:moveTo>
                    <a:pt x="30" y="63"/>
                  </a:moveTo>
                  <a:lnTo>
                    <a:pt x="22" y="60"/>
                  </a:lnTo>
                  <a:lnTo>
                    <a:pt x="14" y="57"/>
                  </a:lnTo>
                  <a:lnTo>
                    <a:pt x="8" y="55"/>
                  </a:lnTo>
                  <a:lnTo>
                    <a:pt x="3" y="47"/>
                  </a:lnTo>
                  <a:lnTo>
                    <a:pt x="0" y="38"/>
                  </a:lnTo>
                  <a:lnTo>
                    <a:pt x="0" y="30"/>
                  </a:lnTo>
                  <a:lnTo>
                    <a:pt x="3" y="19"/>
                  </a:lnTo>
                  <a:lnTo>
                    <a:pt x="8" y="8"/>
                  </a:lnTo>
                  <a:lnTo>
                    <a:pt x="19" y="0"/>
                  </a:lnTo>
                  <a:lnTo>
                    <a:pt x="30" y="0"/>
                  </a:lnTo>
                  <a:lnTo>
                    <a:pt x="44" y="3"/>
                  </a:lnTo>
                  <a:lnTo>
                    <a:pt x="52" y="8"/>
                  </a:lnTo>
                  <a:lnTo>
                    <a:pt x="60" y="19"/>
                  </a:lnTo>
                  <a:lnTo>
                    <a:pt x="63" y="30"/>
                  </a:lnTo>
                  <a:lnTo>
                    <a:pt x="60" y="38"/>
                  </a:lnTo>
                  <a:lnTo>
                    <a:pt x="57" y="47"/>
                  </a:lnTo>
                  <a:lnTo>
                    <a:pt x="55" y="55"/>
                  </a:lnTo>
                  <a:lnTo>
                    <a:pt x="46" y="57"/>
                  </a:lnTo>
                  <a:lnTo>
                    <a:pt x="38" y="60"/>
                  </a:lnTo>
                  <a:lnTo>
                    <a:pt x="30" y="63"/>
                  </a:lnTo>
                  <a:close/>
                  <a:moveTo>
                    <a:pt x="30" y="47"/>
                  </a:moveTo>
                  <a:lnTo>
                    <a:pt x="38" y="44"/>
                  </a:lnTo>
                  <a:lnTo>
                    <a:pt x="44" y="41"/>
                  </a:lnTo>
                  <a:lnTo>
                    <a:pt x="46" y="36"/>
                  </a:lnTo>
                  <a:lnTo>
                    <a:pt x="49" y="30"/>
                  </a:lnTo>
                  <a:lnTo>
                    <a:pt x="46" y="25"/>
                  </a:lnTo>
                  <a:lnTo>
                    <a:pt x="44" y="19"/>
                  </a:lnTo>
                  <a:lnTo>
                    <a:pt x="38" y="17"/>
                  </a:lnTo>
                  <a:lnTo>
                    <a:pt x="30" y="17"/>
                  </a:lnTo>
                  <a:lnTo>
                    <a:pt x="22" y="17"/>
                  </a:lnTo>
                  <a:lnTo>
                    <a:pt x="16" y="19"/>
                  </a:lnTo>
                  <a:lnTo>
                    <a:pt x="14" y="25"/>
                  </a:lnTo>
                  <a:lnTo>
                    <a:pt x="11" y="30"/>
                  </a:lnTo>
                  <a:lnTo>
                    <a:pt x="14" y="36"/>
                  </a:lnTo>
                  <a:lnTo>
                    <a:pt x="16" y="41"/>
                  </a:lnTo>
                  <a:lnTo>
                    <a:pt x="22" y="44"/>
                  </a:lnTo>
                  <a:lnTo>
                    <a:pt x="30" y="4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55" name="Freeform 390"/>
            <p:cNvSpPr>
              <a:spLocks noEditPoints="1"/>
            </p:cNvSpPr>
            <p:nvPr/>
          </p:nvSpPr>
          <p:spPr bwMode="auto">
            <a:xfrm>
              <a:off x="6956898" y="4074893"/>
              <a:ext cx="157977" cy="80825"/>
            </a:xfrm>
            <a:custGeom>
              <a:avLst/>
              <a:gdLst>
                <a:gd name="T0" fmla="*/ 84 w 84"/>
                <a:gd name="T1" fmla="*/ 57 h 57"/>
                <a:gd name="T2" fmla="*/ 0 w 84"/>
                <a:gd name="T3" fmla="*/ 57 h 57"/>
                <a:gd name="T4" fmla="*/ 0 w 84"/>
                <a:gd name="T5" fmla="*/ 41 h 57"/>
                <a:gd name="T6" fmla="*/ 30 w 84"/>
                <a:gd name="T7" fmla="*/ 41 h 57"/>
                <a:gd name="T8" fmla="*/ 25 w 84"/>
                <a:gd name="T9" fmla="*/ 33 h 57"/>
                <a:gd name="T10" fmla="*/ 22 w 84"/>
                <a:gd name="T11" fmla="*/ 24 h 57"/>
                <a:gd name="T12" fmla="*/ 25 w 84"/>
                <a:gd name="T13" fmla="*/ 14 h 57"/>
                <a:gd name="T14" fmla="*/ 30 w 84"/>
                <a:gd name="T15" fmla="*/ 5 h 57"/>
                <a:gd name="T16" fmla="*/ 41 w 84"/>
                <a:gd name="T17" fmla="*/ 0 h 57"/>
                <a:gd name="T18" fmla="*/ 52 w 84"/>
                <a:gd name="T19" fmla="*/ 0 h 57"/>
                <a:gd name="T20" fmla="*/ 65 w 84"/>
                <a:gd name="T21" fmla="*/ 0 h 57"/>
                <a:gd name="T22" fmla="*/ 76 w 84"/>
                <a:gd name="T23" fmla="*/ 5 h 57"/>
                <a:gd name="T24" fmla="*/ 82 w 84"/>
                <a:gd name="T25" fmla="*/ 14 h 57"/>
                <a:gd name="T26" fmla="*/ 84 w 84"/>
                <a:gd name="T27" fmla="*/ 24 h 57"/>
                <a:gd name="T28" fmla="*/ 84 w 84"/>
                <a:gd name="T29" fmla="*/ 30 h 57"/>
                <a:gd name="T30" fmla="*/ 82 w 84"/>
                <a:gd name="T31" fmla="*/ 35 h 57"/>
                <a:gd name="T32" fmla="*/ 79 w 84"/>
                <a:gd name="T33" fmla="*/ 38 h 57"/>
                <a:gd name="T34" fmla="*/ 74 w 84"/>
                <a:gd name="T35" fmla="*/ 43 h 57"/>
                <a:gd name="T36" fmla="*/ 84 w 84"/>
                <a:gd name="T37" fmla="*/ 43 h 57"/>
                <a:gd name="T38" fmla="*/ 84 w 84"/>
                <a:gd name="T39" fmla="*/ 57 h 57"/>
                <a:gd name="T40" fmla="*/ 52 w 84"/>
                <a:gd name="T41" fmla="*/ 43 h 57"/>
                <a:gd name="T42" fmla="*/ 60 w 84"/>
                <a:gd name="T43" fmla="*/ 41 h 57"/>
                <a:gd name="T44" fmla="*/ 65 w 84"/>
                <a:gd name="T45" fmla="*/ 38 h 57"/>
                <a:gd name="T46" fmla="*/ 71 w 84"/>
                <a:gd name="T47" fmla="*/ 35 h 57"/>
                <a:gd name="T48" fmla="*/ 71 w 84"/>
                <a:gd name="T49" fmla="*/ 27 h 57"/>
                <a:gd name="T50" fmla="*/ 71 w 84"/>
                <a:gd name="T51" fmla="*/ 24 h 57"/>
                <a:gd name="T52" fmla="*/ 68 w 84"/>
                <a:gd name="T53" fmla="*/ 19 h 57"/>
                <a:gd name="T54" fmla="*/ 63 w 84"/>
                <a:gd name="T55" fmla="*/ 16 h 57"/>
                <a:gd name="T56" fmla="*/ 55 w 84"/>
                <a:gd name="T57" fmla="*/ 16 h 57"/>
                <a:gd name="T58" fmla="*/ 44 w 84"/>
                <a:gd name="T59" fmla="*/ 16 h 57"/>
                <a:gd name="T60" fmla="*/ 38 w 84"/>
                <a:gd name="T61" fmla="*/ 19 h 57"/>
                <a:gd name="T62" fmla="*/ 35 w 84"/>
                <a:gd name="T63" fmla="*/ 24 h 57"/>
                <a:gd name="T64" fmla="*/ 35 w 84"/>
                <a:gd name="T65" fmla="*/ 30 h 57"/>
                <a:gd name="T66" fmla="*/ 35 w 84"/>
                <a:gd name="T67" fmla="*/ 35 h 57"/>
                <a:gd name="T68" fmla="*/ 38 w 84"/>
                <a:gd name="T69" fmla="*/ 38 h 57"/>
                <a:gd name="T70" fmla="*/ 44 w 84"/>
                <a:gd name="T71" fmla="*/ 41 h 57"/>
                <a:gd name="T72" fmla="*/ 52 w 84"/>
                <a:gd name="T73" fmla="*/ 43 h 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4"/>
                <a:gd name="T112" fmla="*/ 0 h 57"/>
                <a:gd name="T113" fmla="*/ 84 w 84"/>
                <a:gd name="T114" fmla="*/ 57 h 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4" h="57">
                  <a:moveTo>
                    <a:pt x="84" y="57"/>
                  </a:moveTo>
                  <a:lnTo>
                    <a:pt x="0" y="57"/>
                  </a:lnTo>
                  <a:lnTo>
                    <a:pt x="0" y="41"/>
                  </a:lnTo>
                  <a:lnTo>
                    <a:pt x="30" y="41"/>
                  </a:lnTo>
                  <a:lnTo>
                    <a:pt x="25" y="33"/>
                  </a:lnTo>
                  <a:lnTo>
                    <a:pt x="22" y="24"/>
                  </a:lnTo>
                  <a:lnTo>
                    <a:pt x="25" y="14"/>
                  </a:lnTo>
                  <a:lnTo>
                    <a:pt x="30" y="5"/>
                  </a:lnTo>
                  <a:lnTo>
                    <a:pt x="41" y="0"/>
                  </a:lnTo>
                  <a:lnTo>
                    <a:pt x="52" y="0"/>
                  </a:lnTo>
                  <a:lnTo>
                    <a:pt x="65" y="0"/>
                  </a:lnTo>
                  <a:lnTo>
                    <a:pt x="76" y="5"/>
                  </a:lnTo>
                  <a:lnTo>
                    <a:pt x="82" y="14"/>
                  </a:lnTo>
                  <a:lnTo>
                    <a:pt x="84" y="24"/>
                  </a:lnTo>
                  <a:lnTo>
                    <a:pt x="84" y="30"/>
                  </a:lnTo>
                  <a:lnTo>
                    <a:pt x="82" y="35"/>
                  </a:lnTo>
                  <a:lnTo>
                    <a:pt x="79" y="38"/>
                  </a:lnTo>
                  <a:lnTo>
                    <a:pt x="74" y="43"/>
                  </a:lnTo>
                  <a:lnTo>
                    <a:pt x="84" y="43"/>
                  </a:lnTo>
                  <a:lnTo>
                    <a:pt x="84" y="57"/>
                  </a:lnTo>
                  <a:close/>
                  <a:moveTo>
                    <a:pt x="52" y="43"/>
                  </a:moveTo>
                  <a:lnTo>
                    <a:pt x="60" y="41"/>
                  </a:lnTo>
                  <a:lnTo>
                    <a:pt x="65" y="38"/>
                  </a:lnTo>
                  <a:lnTo>
                    <a:pt x="71" y="35"/>
                  </a:lnTo>
                  <a:lnTo>
                    <a:pt x="71" y="27"/>
                  </a:lnTo>
                  <a:lnTo>
                    <a:pt x="71" y="24"/>
                  </a:lnTo>
                  <a:lnTo>
                    <a:pt x="68" y="19"/>
                  </a:lnTo>
                  <a:lnTo>
                    <a:pt x="63" y="16"/>
                  </a:lnTo>
                  <a:lnTo>
                    <a:pt x="55" y="16"/>
                  </a:lnTo>
                  <a:lnTo>
                    <a:pt x="44" y="16"/>
                  </a:lnTo>
                  <a:lnTo>
                    <a:pt x="38" y="19"/>
                  </a:lnTo>
                  <a:lnTo>
                    <a:pt x="35" y="24"/>
                  </a:lnTo>
                  <a:lnTo>
                    <a:pt x="35" y="30"/>
                  </a:lnTo>
                  <a:lnTo>
                    <a:pt x="35" y="35"/>
                  </a:lnTo>
                  <a:lnTo>
                    <a:pt x="38" y="38"/>
                  </a:lnTo>
                  <a:lnTo>
                    <a:pt x="44" y="41"/>
                  </a:lnTo>
                  <a:lnTo>
                    <a:pt x="52" y="43"/>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56" name="Freeform 391"/>
            <p:cNvSpPr>
              <a:spLocks noEditPoints="1"/>
            </p:cNvSpPr>
            <p:nvPr/>
          </p:nvSpPr>
          <p:spPr bwMode="auto">
            <a:xfrm>
              <a:off x="6998273" y="3969962"/>
              <a:ext cx="116602" cy="89333"/>
            </a:xfrm>
            <a:custGeom>
              <a:avLst/>
              <a:gdLst>
                <a:gd name="T0" fmla="*/ 30 w 62"/>
                <a:gd name="T1" fmla="*/ 63 h 63"/>
                <a:gd name="T2" fmla="*/ 22 w 62"/>
                <a:gd name="T3" fmla="*/ 63 h 63"/>
                <a:gd name="T4" fmla="*/ 16 w 62"/>
                <a:gd name="T5" fmla="*/ 60 h 63"/>
                <a:gd name="T6" fmla="*/ 8 w 62"/>
                <a:gd name="T7" fmla="*/ 55 h 63"/>
                <a:gd name="T8" fmla="*/ 5 w 62"/>
                <a:gd name="T9" fmla="*/ 49 h 63"/>
                <a:gd name="T10" fmla="*/ 3 w 62"/>
                <a:gd name="T11" fmla="*/ 41 h 63"/>
                <a:gd name="T12" fmla="*/ 0 w 62"/>
                <a:gd name="T13" fmla="*/ 33 h 63"/>
                <a:gd name="T14" fmla="*/ 3 w 62"/>
                <a:gd name="T15" fmla="*/ 20 h 63"/>
                <a:gd name="T16" fmla="*/ 8 w 62"/>
                <a:gd name="T17" fmla="*/ 9 h 63"/>
                <a:gd name="T18" fmla="*/ 19 w 62"/>
                <a:gd name="T19" fmla="*/ 3 h 63"/>
                <a:gd name="T20" fmla="*/ 33 w 62"/>
                <a:gd name="T21" fmla="*/ 0 h 63"/>
                <a:gd name="T22" fmla="*/ 43 w 62"/>
                <a:gd name="T23" fmla="*/ 3 h 63"/>
                <a:gd name="T24" fmla="*/ 54 w 62"/>
                <a:gd name="T25" fmla="*/ 9 h 63"/>
                <a:gd name="T26" fmla="*/ 60 w 62"/>
                <a:gd name="T27" fmla="*/ 20 h 63"/>
                <a:gd name="T28" fmla="*/ 62 w 62"/>
                <a:gd name="T29" fmla="*/ 33 h 63"/>
                <a:gd name="T30" fmla="*/ 62 w 62"/>
                <a:gd name="T31" fmla="*/ 41 h 63"/>
                <a:gd name="T32" fmla="*/ 60 w 62"/>
                <a:gd name="T33" fmla="*/ 47 h 63"/>
                <a:gd name="T34" fmla="*/ 54 w 62"/>
                <a:gd name="T35" fmla="*/ 55 h 63"/>
                <a:gd name="T36" fmla="*/ 49 w 62"/>
                <a:gd name="T37" fmla="*/ 60 h 63"/>
                <a:gd name="T38" fmla="*/ 41 w 62"/>
                <a:gd name="T39" fmla="*/ 63 h 63"/>
                <a:gd name="T40" fmla="*/ 30 w 62"/>
                <a:gd name="T41" fmla="*/ 63 h 63"/>
                <a:gd name="T42" fmla="*/ 33 w 62"/>
                <a:gd name="T43" fmla="*/ 47 h 63"/>
                <a:gd name="T44" fmla="*/ 38 w 62"/>
                <a:gd name="T45" fmla="*/ 47 h 63"/>
                <a:gd name="T46" fmla="*/ 46 w 62"/>
                <a:gd name="T47" fmla="*/ 44 h 63"/>
                <a:gd name="T48" fmla="*/ 49 w 62"/>
                <a:gd name="T49" fmla="*/ 39 h 63"/>
                <a:gd name="T50" fmla="*/ 49 w 62"/>
                <a:gd name="T51" fmla="*/ 33 h 63"/>
                <a:gd name="T52" fmla="*/ 49 w 62"/>
                <a:gd name="T53" fmla="*/ 25 h 63"/>
                <a:gd name="T54" fmla="*/ 46 w 62"/>
                <a:gd name="T55" fmla="*/ 22 h 63"/>
                <a:gd name="T56" fmla="*/ 38 w 62"/>
                <a:gd name="T57" fmla="*/ 20 h 63"/>
                <a:gd name="T58" fmla="*/ 33 w 62"/>
                <a:gd name="T59" fmla="*/ 17 h 63"/>
                <a:gd name="T60" fmla="*/ 24 w 62"/>
                <a:gd name="T61" fmla="*/ 20 h 63"/>
                <a:gd name="T62" fmla="*/ 19 w 62"/>
                <a:gd name="T63" fmla="*/ 22 h 63"/>
                <a:gd name="T64" fmla="*/ 13 w 62"/>
                <a:gd name="T65" fmla="*/ 25 h 63"/>
                <a:gd name="T66" fmla="*/ 13 w 62"/>
                <a:gd name="T67" fmla="*/ 33 h 63"/>
                <a:gd name="T68" fmla="*/ 13 w 62"/>
                <a:gd name="T69" fmla="*/ 39 h 63"/>
                <a:gd name="T70" fmla="*/ 19 w 62"/>
                <a:gd name="T71" fmla="*/ 44 h 63"/>
                <a:gd name="T72" fmla="*/ 24 w 62"/>
                <a:gd name="T73" fmla="*/ 47 h 63"/>
                <a:gd name="T74" fmla="*/ 33 w 62"/>
                <a:gd name="T75" fmla="*/ 47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
                <a:gd name="T115" fmla="*/ 0 h 63"/>
                <a:gd name="T116" fmla="*/ 62 w 62"/>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 h="63">
                  <a:moveTo>
                    <a:pt x="30" y="63"/>
                  </a:moveTo>
                  <a:lnTo>
                    <a:pt x="22" y="63"/>
                  </a:lnTo>
                  <a:lnTo>
                    <a:pt x="16" y="60"/>
                  </a:lnTo>
                  <a:lnTo>
                    <a:pt x="8" y="55"/>
                  </a:lnTo>
                  <a:lnTo>
                    <a:pt x="5" y="49"/>
                  </a:lnTo>
                  <a:lnTo>
                    <a:pt x="3" y="41"/>
                  </a:lnTo>
                  <a:lnTo>
                    <a:pt x="0" y="33"/>
                  </a:lnTo>
                  <a:lnTo>
                    <a:pt x="3" y="20"/>
                  </a:lnTo>
                  <a:lnTo>
                    <a:pt x="8" y="9"/>
                  </a:lnTo>
                  <a:lnTo>
                    <a:pt x="19" y="3"/>
                  </a:lnTo>
                  <a:lnTo>
                    <a:pt x="33" y="0"/>
                  </a:lnTo>
                  <a:lnTo>
                    <a:pt x="43" y="3"/>
                  </a:lnTo>
                  <a:lnTo>
                    <a:pt x="54" y="9"/>
                  </a:lnTo>
                  <a:lnTo>
                    <a:pt x="60" y="20"/>
                  </a:lnTo>
                  <a:lnTo>
                    <a:pt x="62" y="33"/>
                  </a:lnTo>
                  <a:lnTo>
                    <a:pt x="62" y="41"/>
                  </a:lnTo>
                  <a:lnTo>
                    <a:pt x="60" y="47"/>
                  </a:lnTo>
                  <a:lnTo>
                    <a:pt x="54" y="55"/>
                  </a:lnTo>
                  <a:lnTo>
                    <a:pt x="49" y="60"/>
                  </a:lnTo>
                  <a:lnTo>
                    <a:pt x="41" y="63"/>
                  </a:lnTo>
                  <a:lnTo>
                    <a:pt x="30" y="63"/>
                  </a:lnTo>
                  <a:close/>
                  <a:moveTo>
                    <a:pt x="33" y="47"/>
                  </a:moveTo>
                  <a:lnTo>
                    <a:pt x="38" y="47"/>
                  </a:lnTo>
                  <a:lnTo>
                    <a:pt x="46" y="44"/>
                  </a:lnTo>
                  <a:lnTo>
                    <a:pt x="49" y="39"/>
                  </a:lnTo>
                  <a:lnTo>
                    <a:pt x="49" y="33"/>
                  </a:lnTo>
                  <a:lnTo>
                    <a:pt x="49" y="25"/>
                  </a:lnTo>
                  <a:lnTo>
                    <a:pt x="46" y="22"/>
                  </a:lnTo>
                  <a:lnTo>
                    <a:pt x="38" y="20"/>
                  </a:lnTo>
                  <a:lnTo>
                    <a:pt x="33" y="17"/>
                  </a:lnTo>
                  <a:lnTo>
                    <a:pt x="24" y="20"/>
                  </a:lnTo>
                  <a:lnTo>
                    <a:pt x="19" y="22"/>
                  </a:lnTo>
                  <a:lnTo>
                    <a:pt x="13" y="25"/>
                  </a:lnTo>
                  <a:lnTo>
                    <a:pt x="13" y="33"/>
                  </a:lnTo>
                  <a:lnTo>
                    <a:pt x="13" y="39"/>
                  </a:lnTo>
                  <a:lnTo>
                    <a:pt x="19" y="44"/>
                  </a:lnTo>
                  <a:lnTo>
                    <a:pt x="24" y="47"/>
                  </a:lnTo>
                  <a:lnTo>
                    <a:pt x="33" y="47"/>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57" name="Freeform 392"/>
            <p:cNvSpPr>
              <a:spLocks noEditPoints="1"/>
            </p:cNvSpPr>
            <p:nvPr/>
          </p:nvSpPr>
          <p:spPr bwMode="auto">
            <a:xfrm>
              <a:off x="6956898" y="3931677"/>
              <a:ext cx="157977" cy="19852"/>
            </a:xfrm>
            <a:custGeom>
              <a:avLst/>
              <a:gdLst>
                <a:gd name="T0" fmla="*/ 16 w 84"/>
                <a:gd name="T1" fmla="*/ 14 h 14"/>
                <a:gd name="T2" fmla="*/ 0 w 84"/>
                <a:gd name="T3" fmla="*/ 14 h 14"/>
                <a:gd name="T4" fmla="*/ 0 w 84"/>
                <a:gd name="T5" fmla="*/ 0 h 14"/>
                <a:gd name="T6" fmla="*/ 16 w 84"/>
                <a:gd name="T7" fmla="*/ 0 h 14"/>
                <a:gd name="T8" fmla="*/ 16 w 84"/>
                <a:gd name="T9" fmla="*/ 14 h 14"/>
                <a:gd name="T10" fmla="*/ 84 w 84"/>
                <a:gd name="T11" fmla="*/ 14 h 14"/>
                <a:gd name="T12" fmla="*/ 25 w 84"/>
                <a:gd name="T13" fmla="*/ 14 h 14"/>
                <a:gd name="T14" fmla="*/ 25 w 84"/>
                <a:gd name="T15" fmla="*/ 0 h 14"/>
                <a:gd name="T16" fmla="*/ 84 w 84"/>
                <a:gd name="T17" fmla="*/ 0 h 14"/>
                <a:gd name="T18" fmla="*/ 84 w 84"/>
                <a:gd name="T19" fmla="*/ 1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4"/>
                <a:gd name="T31" fmla="*/ 0 h 14"/>
                <a:gd name="T32" fmla="*/ 84 w 8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4" h="14">
                  <a:moveTo>
                    <a:pt x="16" y="14"/>
                  </a:moveTo>
                  <a:lnTo>
                    <a:pt x="0" y="14"/>
                  </a:lnTo>
                  <a:lnTo>
                    <a:pt x="0" y="0"/>
                  </a:lnTo>
                  <a:lnTo>
                    <a:pt x="16" y="0"/>
                  </a:lnTo>
                  <a:lnTo>
                    <a:pt x="16" y="14"/>
                  </a:lnTo>
                  <a:close/>
                  <a:moveTo>
                    <a:pt x="84" y="14"/>
                  </a:moveTo>
                  <a:lnTo>
                    <a:pt x="25" y="14"/>
                  </a:lnTo>
                  <a:lnTo>
                    <a:pt x="25" y="0"/>
                  </a:lnTo>
                  <a:lnTo>
                    <a:pt x="84" y="0"/>
                  </a:lnTo>
                  <a:lnTo>
                    <a:pt x="84" y="14"/>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58" name="Rectangle 393"/>
            <p:cNvSpPr>
              <a:spLocks noChangeArrowheads="1"/>
            </p:cNvSpPr>
            <p:nvPr/>
          </p:nvSpPr>
          <p:spPr bwMode="auto">
            <a:xfrm>
              <a:off x="6956898" y="3886301"/>
              <a:ext cx="157977" cy="18434"/>
            </a:xfrm>
            <a:prstGeom prst="rect">
              <a:avLst/>
            </a:prstGeom>
            <a:solidFill>
              <a:srgbClr val="007C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59559" name="Freeform 394"/>
            <p:cNvSpPr>
              <a:spLocks noEditPoints="1"/>
            </p:cNvSpPr>
            <p:nvPr/>
          </p:nvSpPr>
          <p:spPr bwMode="auto">
            <a:xfrm>
              <a:off x="6956898" y="3839507"/>
              <a:ext cx="157977" cy="19852"/>
            </a:xfrm>
            <a:custGeom>
              <a:avLst/>
              <a:gdLst>
                <a:gd name="T0" fmla="*/ 16 w 84"/>
                <a:gd name="T1" fmla="*/ 14 h 14"/>
                <a:gd name="T2" fmla="*/ 0 w 84"/>
                <a:gd name="T3" fmla="*/ 14 h 14"/>
                <a:gd name="T4" fmla="*/ 0 w 84"/>
                <a:gd name="T5" fmla="*/ 0 h 14"/>
                <a:gd name="T6" fmla="*/ 16 w 84"/>
                <a:gd name="T7" fmla="*/ 0 h 14"/>
                <a:gd name="T8" fmla="*/ 16 w 84"/>
                <a:gd name="T9" fmla="*/ 14 h 14"/>
                <a:gd name="T10" fmla="*/ 84 w 84"/>
                <a:gd name="T11" fmla="*/ 14 h 14"/>
                <a:gd name="T12" fmla="*/ 25 w 84"/>
                <a:gd name="T13" fmla="*/ 14 h 14"/>
                <a:gd name="T14" fmla="*/ 25 w 84"/>
                <a:gd name="T15" fmla="*/ 0 h 14"/>
                <a:gd name="T16" fmla="*/ 84 w 84"/>
                <a:gd name="T17" fmla="*/ 0 h 14"/>
                <a:gd name="T18" fmla="*/ 84 w 84"/>
                <a:gd name="T19" fmla="*/ 1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4"/>
                <a:gd name="T31" fmla="*/ 0 h 14"/>
                <a:gd name="T32" fmla="*/ 84 w 8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4" h="14">
                  <a:moveTo>
                    <a:pt x="16" y="14"/>
                  </a:moveTo>
                  <a:lnTo>
                    <a:pt x="0" y="14"/>
                  </a:lnTo>
                  <a:lnTo>
                    <a:pt x="0" y="0"/>
                  </a:lnTo>
                  <a:lnTo>
                    <a:pt x="16" y="0"/>
                  </a:lnTo>
                  <a:lnTo>
                    <a:pt x="16" y="14"/>
                  </a:lnTo>
                  <a:close/>
                  <a:moveTo>
                    <a:pt x="84" y="14"/>
                  </a:moveTo>
                  <a:lnTo>
                    <a:pt x="25" y="14"/>
                  </a:lnTo>
                  <a:lnTo>
                    <a:pt x="25" y="0"/>
                  </a:lnTo>
                  <a:lnTo>
                    <a:pt x="84" y="0"/>
                  </a:lnTo>
                  <a:lnTo>
                    <a:pt x="84" y="14"/>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60" name="Freeform 395"/>
            <p:cNvSpPr>
              <a:spLocks/>
            </p:cNvSpPr>
            <p:nvPr/>
          </p:nvSpPr>
          <p:spPr bwMode="auto">
            <a:xfrm>
              <a:off x="6998273" y="3735994"/>
              <a:ext cx="116602" cy="80825"/>
            </a:xfrm>
            <a:custGeom>
              <a:avLst/>
              <a:gdLst>
                <a:gd name="T0" fmla="*/ 62 w 62"/>
                <a:gd name="T1" fmla="*/ 0 h 57"/>
                <a:gd name="T2" fmla="*/ 62 w 62"/>
                <a:gd name="T3" fmla="*/ 16 h 57"/>
                <a:gd name="T4" fmla="*/ 30 w 62"/>
                <a:gd name="T5" fmla="*/ 16 h 57"/>
                <a:gd name="T6" fmla="*/ 22 w 62"/>
                <a:gd name="T7" fmla="*/ 16 h 57"/>
                <a:gd name="T8" fmla="*/ 19 w 62"/>
                <a:gd name="T9" fmla="*/ 16 h 57"/>
                <a:gd name="T10" fmla="*/ 16 w 62"/>
                <a:gd name="T11" fmla="*/ 19 h 57"/>
                <a:gd name="T12" fmla="*/ 13 w 62"/>
                <a:gd name="T13" fmla="*/ 21 h 57"/>
                <a:gd name="T14" fmla="*/ 13 w 62"/>
                <a:gd name="T15" fmla="*/ 24 h 57"/>
                <a:gd name="T16" fmla="*/ 13 w 62"/>
                <a:gd name="T17" fmla="*/ 27 h 57"/>
                <a:gd name="T18" fmla="*/ 13 w 62"/>
                <a:gd name="T19" fmla="*/ 30 h 57"/>
                <a:gd name="T20" fmla="*/ 13 w 62"/>
                <a:gd name="T21" fmla="*/ 32 h 57"/>
                <a:gd name="T22" fmla="*/ 16 w 62"/>
                <a:gd name="T23" fmla="*/ 35 h 57"/>
                <a:gd name="T24" fmla="*/ 22 w 62"/>
                <a:gd name="T25" fmla="*/ 38 h 57"/>
                <a:gd name="T26" fmla="*/ 27 w 62"/>
                <a:gd name="T27" fmla="*/ 38 h 57"/>
                <a:gd name="T28" fmla="*/ 35 w 62"/>
                <a:gd name="T29" fmla="*/ 40 h 57"/>
                <a:gd name="T30" fmla="*/ 62 w 62"/>
                <a:gd name="T31" fmla="*/ 40 h 57"/>
                <a:gd name="T32" fmla="*/ 62 w 62"/>
                <a:gd name="T33" fmla="*/ 57 h 57"/>
                <a:gd name="T34" fmla="*/ 3 w 62"/>
                <a:gd name="T35" fmla="*/ 57 h 57"/>
                <a:gd name="T36" fmla="*/ 3 w 62"/>
                <a:gd name="T37" fmla="*/ 40 h 57"/>
                <a:gd name="T38" fmla="*/ 11 w 62"/>
                <a:gd name="T39" fmla="*/ 40 h 57"/>
                <a:gd name="T40" fmla="*/ 5 w 62"/>
                <a:gd name="T41" fmla="*/ 35 h 57"/>
                <a:gd name="T42" fmla="*/ 3 w 62"/>
                <a:gd name="T43" fmla="*/ 32 h 57"/>
                <a:gd name="T44" fmla="*/ 0 w 62"/>
                <a:gd name="T45" fmla="*/ 27 h 57"/>
                <a:gd name="T46" fmla="*/ 0 w 62"/>
                <a:gd name="T47" fmla="*/ 21 h 57"/>
                <a:gd name="T48" fmla="*/ 0 w 62"/>
                <a:gd name="T49" fmla="*/ 16 h 57"/>
                <a:gd name="T50" fmla="*/ 3 w 62"/>
                <a:gd name="T51" fmla="*/ 10 h 57"/>
                <a:gd name="T52" fmla="*/ 5 w 62"/>
                <a:gd name="T53" fmla="*/ 8 h 57"/>
                <a:gd name="T54" fmla="*/ 8 w 62"/>
                <a:gd name="T55" fmla="*/ 5 h 57"/>
                <a:gd name="T56" fmla="*/ 11 w 62"/>
                <a:gd name="T57" fmla="*/ 2 h 57"/>
                <a:gd name="T58" fmla="*/ 13 w 62"/>
                <a:gd name="T59" fmla="*/ 0 h 57"/>
                <a:gd name="T60" fmla="*/ 19 w 62"/>
                <a:gd name="T61" fmla="*/ 0 h 57"/>
                <a:gd name="T62" fmla="*/ 24 w 62"/>
                <a:gd name="T63" fmla="*/ 0 h 57"/>
                <a:gd name="T64" fmla="*/ 62 w 62"/>
                <a:gd name="T65" fmla="*/ 0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2"/>
                <a:gd name="T100" fmla="*/ 0 h 57"/>
                <a:gd name="T101" fmla="*/ 62 w 62"/>
                <a:gd name="T102" fmla="*/ 57 h 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2" h="57">
                  <a:moveTo>
                    <a:pt x="62" y="0"/>
                  </a:moveTo>
                  <a:lnTo>
                    <a:pt x="62" y="16"/>
                  </a:lnTo>
                  <a:lnTo>
                    <a:pt x="30" y="16"/>
                  </a:lnTo>
                  <a:lnTo>
                    <a:pt x="22" y="16"/>
                  </a:lnTo>
                  <a:lnTo>
                    <a:pt x="19" y="16"/>
                  </a:lnTo>
                  <a:lnTo>
                    <a:pt x="16" y="19"/>
                  </a:lnTo>
                  <a:lnTo>
                    <a:pt x="13" y="21"/>
                  </a:lnTo>
                  <a:lnTo>
                    <a:pt x="13" y="24"/>
                  </a:lnTo>
                  <a:lnTo>
                    <a:pt x="13" y="27"/>
                  </a:lnTo>
                  <a:lnTo>
                    <a:pt x="13" y="30"/>
                  </a:lnTo>
                  <a:lnTo>
                    <a:pt x="13" y="32"/>
                  </a:lnTo>
                  <a:lnTo>
                    <a:pt x="16" y="35"/>
                  </a:lnTo>
                  <a:lnTo>
                    <a:pt x="22" y="38"/>
                  </a:lnTo>
                  <a:lnTo>
                    <a:pt x="27" y="38"/>
                  </a:lnTo>
                  <a:lnTo>
                    <a:pt x="35" y="40"/>
                  </a:lnTo>
                  <a:lnTo>
                    <a:pt x="62" y="40"/>
                  </a:lnTo>
                  <a:lnTo>
                    <a:pt x="62" y="57"/>
                  </a:lnTo>
                  <a:lnTo>
                    <a:pt x="3" y="57"/>
                  </a:lnTo>
                  <a:lnTo>
                    <a:pt x="3" y="40"/>
                  </a:lnTo>
                  <a:lnTo>
                    <a:pt x="11" y="40"/>
                  </a:lnTo>
                  <a:lnTo>
                    <a:pt x="5" y="35"/>
                  </a:lnTo>
                  <a:lnTo>
                    <a:pt x="3" y="32"/>
                  </a:lnTo>
                  <a:lnTo>
                    <a:pt x="0" y="27"/>
                  </a:lnTo>
                  <a:lnTo>
                    <a:pt x="0" y="21"/>
                  </a:lnTo>
                  <a:lnTo>
                    <a:pt x="0" y="16"/>
                  </a:lnTo>
                  <a:lnTo>
                    <a:pt x="3" y="10"/>
                  </a:lnTo>
                  <a:lnTo>
                    <a:pt x="5" y="8"/>
                  </a:lnTo>
                  <a:lnTo>
                    <a:pt x="8" y="5"/>
                  </a:lnTo>
                  <a:lnTo>
                    <a:pt x="11" y="2"/>
                  </a:lnTo>
                  <a:lnTo>
                    <a:pt x="13" y="0"/>
                  </a:lnTo>
                  <a:lnTo>
                    <a:pt x="19" y="0"/>
                  </a:lnTo>
                  <a:lnTo>
                    <a:pt x="24" y="0"/>
                  </a:lnTo>
                  <a:lnTo>
                    <a:pt x="62" y="0"/>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61" name="Freeform 396"/>
            <p:cNvSpPr>
              <a:spLocks noEditPoints="1"/>
            </p:cNvSpPr>
            <p:nvPr/>
          </p:nvSpPr>
          <p:spPr bwMode="auto">
            <a:xfrm>
              <a:off x="6998273" y="3635317"/>
              <a:ext cx="157977" cy="80825"/>
            </a:xfrm>
            <a:custGeom>
              <a:avLst/>
              <a:gdLst>
                <a:gd name="T0" fmla="*/ 65 w 84"/>
                <a:gd name="T1" fmla="*/ 57 h 57"/>
                <a:gd name="T2" fmla="*/ 68 w 84"/>
                <a:gd name="T3" fmla="*/ 38 h 57"/>
                <a:gd name="T4" fmla="*/ 71 w 84"/>
                <a:gd name="T5" fmla="*/ 38 h 57"/>
                <a:gd name="T6" fmla="*/ 71 w 84"/>
                <a:gd name="T7" fmla="*/ 35 h 57"/>
                <a:gd name="T8" fmla="*/ 73 w 84"/>
                <a:gd name="T9" fmla="*/ 33 h 57"/>
                <a:gd name="T10" fmla="*/ 73 w 84"/>
                <a:gd name="T11" fmla="*/ 27 h 57"/>
                <a:gd name="T12" fmla="*/ 73 w 84"/>
                <a:gd name="T13" fmla="*/ 22 h 57"/>
                <a:gd name="T14" fmla="*/ 71 w 84"/>
                <a:gd name="T15" fmla="*/ 19 h 57"/>
                <a:gd name="T16" fmla="*/ 71 w 84"/>
                <a:gd name="T17" fmla="*/ 16 h 57"/>
                <a:gd name="T18" fmla="*/ 68 w 84"/>
                <a:gd name="T19" fmla="*/ 16 h 57"/>
                <a:gd name="T20" fmla="*/ 65 w 84"/>
                <a:gd name="T21" fmla="*/ 16 h 57"/>
                <a:gd name="T22" fmla="*/ 60 w 84"/>
                <a:gd name="T23" fmla="*/ 16 h 57"/>
                <a:gd name="T24" fmla="*/ 52 w 84"/>
                <a:gd name="T25" fmla="*/ 16 h 57"/>
                <a:gd name="T26" fmla="*/ 60 w 84"/>
                <a:gd name="T27" fmla="*/ 24 h 57"/>
                <a:gd name="T28" fmla="*/ 62 w 84"/>
                <a:gd name="T29" fmla="*/ 33 h 57"/>
                <a:gd name="T30" fmla="*/ 60 w 84"/>
                <a:gd name="T31" fmla="*/ 38 h 57"/>
                <a:gd name="T32" fmla="*/ 60 w 84"/>
                <a:gd name="T33" fmla="*/ 43 h 57"/>
                <a:gd name="T34" fmla="*/ 54 w 84"/>
                <a:gd name="T35" fmla="*/ 49 h 57"/>
                <a:gd name="T36" fmla="*/ 52 w 84"/>
                <a:gd name="T37" fmla="*/ 52 h 57"/>
                <a:gd name="T38" fmla="*/ 41 w 84"/>
                <a:gd name="T39" fmla="*/ 57 h 57"/>
                <a:gd name="T40" fmla="*/ 30 w 84"/>
                <a:gd name="T41" fmla="*/ 57 h 57"/>
                <a:gd name="T42" fmla="*/ 19 w 84"/>
                <a:gd name="T43" fmla="*/ 57 h 57"/>
                <a:gd name="T44" fmla="*/ 8 w 84"/>
                <a:gd name="T45" fmla="*/ 52 h 57"/>
                <a:gd name="T46" fmla="*/ 3 w 84"/>
                <a:gd name="T47" fmla="*/ 43 h 57"/>
                <a:gd name="T48" fmla="*/ 0 w 84"/>
                <a:gd name="T49" fmla="*/ 33 h 57"/>
                <a:gd name="T50" fmla="*/ 3 w 84"/>
                <a:gd name="T51" fmla="*/ 22 h 57"/>
                <a:gd name="T52" fmla="*/ 11 w 84"/>
                <a:gd name="T53" fmla="*/ 13 h 57"/>
                <a:gd name="T54" fmla="*/ 3 w 84"/>
                <a:gd name="T55" fmla="*/ 13 h 57"/>
                <a:gd name="T56" fmla="*/ 3 w 84"/>
                <a:gd name="T57" fmla="*/ 0 h 57"/>
                <a:gd name="T58" fmla="*/ 54 w 84"/>
                <a:gd name="T59" fmla="*/ 0 h 57"/>
                <a:gd name="T60" fmla="*/ 65 w 84"/>
                <a:gd name="T61" fmla="*/ 0 h 57"/>
                <a:gd name="T62" fmla="*/ 71 w 84"/>
                <a:gd name="T63" fmla="*/ 0 h 57"/>
                <a:gd name="T64" fmla="*/ 76 w 84"/>
                <a:gd name="T65" fmla="*/ 3 h 57"/>
                <a:gd name="T66" fmla="*/ 79 w 84"/>
                <a:gd name="T67" fmla="*/ 5 h 57"/>
                <a:gd name="T68" fmla="*/ 82 w 84"/>
                <a:gd name="T69" fmla="*/ 8 h 57"/>
                <a:gd name="T70" fmla="*/ 84 w 84"/>
                <a:gd name="T71" fmla="*/ 13 h 57"/>
                <a:gd name="T72" fmla="*/ 84 w 84"/>
                <a:gd name="T73" fmla="*/ 19 h 57"/>
                <a:gd name="T74" fmla="*/ 84 w 84"/>
                <a:gd name="T75" fmla="*/ 27 h 57"/>
                <a:gd name="T76" fmla="*/ 84 w 84"/>
                <a:gd name="T77" fmla="*/ 41 h 57"/>
                <a:gd name="T78" fmla="*/ 82 w 84"/>
                <a:gd name="T79" fmla="*/ 49 h 57"/>
                <a:gd name="T80" fmla="*/ 73 w 84"/>
                <a:gd name="T81" fmla="*/ 54 h 57"/>
                <a:gd name="T82" fmla="*/ 68 w 84"/>
                <a:gd name="T83" fmla="*/ 57 h 57"/>
                <a:gd name="T84" fmla="*/ 65 w 84"/>
                <a:gd name="T85" fmla="*/ 57 h 57"/>
                <a:gd name="T86" fmla="*/ 65 w 84"/>
                <a:gd name="T87" fmla="*/ 57 h 57"/>
                <a:gd name="T88" fmla="*/ 30 w 84"/>
                <a:gd name="T89" fmla="*/ 41 h 57"/>
                <a:gd name="T90" fmla="*/ 38 w 84"/>
                <a:gd name="T91" fmla="*/ 41 h 57"/>
                <a:gd name="T92" fmla="*/ 43 w 84"/>
                <a:gd name="T93" fmla="*/ 38 h 57"/>
                <a:gd name="T94" fmla="*/ 46 w 84"/>
                <a:gd name="T95" fmla="*/ 33 h 57"/>
                <a:gd name="T96" fmla="*/ 49 w 84"/>
                <a:gd name="T97" fmla="*/ 30 h 57"/>
                <a:gd name="T98" fmla="*/ 46 w 84"/>
                <a:gd name="T99" fmla="*/ 24 h 57"/>
                <a:gd name="T100" fmla="*/ 43 w 84"/>
                <a:gd name="T101" fmla="*/ 19 h 57"/>
                <a:gd name="T102" fmla="*/ 38 w 84"/>
                <a:gd name="T103" fmla="*/ 16 h 57"/>
                <a:gd name="T104" fmla="*/ 30 w 84"/>
                <a:gd name="T105" fmla="*/ 13 h 57"/>
                <a:gd name="T106" fmla="*/ 22 w 84"/>
                <a:gd name="T107" fmla="*/ 16 h 57"/>
                <a:gd name="T108" fmla="*/ 16 w 84"/>
                <a:gd name="T109" fmla="*/ 19 h 57"/>
                <a:gd name="T110" fmla="*/ 13 w 84"/>
                <a:gd name="T111" fmla="*/ 22 h 57"/>
                <a:gd name="T112" fmla="*/ 13 w 84"/>
                <a:gd name="T113" fmla="*/ 27 h 57"/>
                <a:gd name="T114" fmla="*/ 13 w 84"/>
                <a:gd name="T115" fmla="*/ 33 h 57"/>
                <a:gd name="T116" fmla="*/ 16 w 84"/>
                <a:gd name="T117" fmla="*/ 38 h 57"/>
                <a:gd name="T118" fmla="*/ 22 w 84"/>
                <a:gd name="T119" fmla="*/ 41 h 57"/>
                <a:gd name="T120" fmla="*/ 30 w 84"/>
                <a:gd name="T121" fmla="*/ 41 h 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4"/>
                <a:gd name="T184" fmla="*/ 0 h 57"/>
                <a:gd name="T185" fmla="*/ 84 w 84"/>
                <a:gd name="T186" fmla="*/ 57 h 5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4" h="57">
                  <a:moveTo>
                    <a:pt x="65" y="57"/>
                  </a:moveTo>
                  <a:lnTo>
                    <a:pt x="68" y="38"/>
                  </a:lnTo>
                  <a:lnTo>
                    <a:pt x="71" y="38"/>
                  </a:lnTo>
                  <a:lnTo>
                    <a:pt x="71" y="35"/>
                  </a:lnTo>
                  <a:lnTo>
                    <a:pt x="73" y="33"/>
                  </a:lnTo>
                  <a:lnTo>
                    <a:pt x="73" y="27"/>
                  </a:lnTo>
                  <a:lnTo>
                    <a:pt x="73" y="22"/>
                  </a:lnTo>
                  <a:lnTo>
                    <a:pt x="71" y="19"/>
                  </a:lnTo>
                  <a:lnTo>
                    <a:pt x="71" y="16"/>
                  </a:lnTo>
                  <a:lnTo>
                    <a:pt x="68" y="16"/>
                  </a:lnTo>
                  <a:lnTo>
                    <a:pt x="65" y="16"/>
                  </a:lnTo>
                  <a:lnTo>
                    <a:pt x="60" y="16"/>
                  </a:lnTo>
                  <a:lnTo>
                    <a:pt x="52" y="16"/>
                  </a:lnTo>
                  <a:lnTo>
                    <a:pt x="60" y="24"/>
                  </a:lnTo>
                  <a:lnTo>
                    <a:pt x="62" y="33"/>
                  </a:lnTo>
                  <a:lnTo>
                    <a:pt x="60" y="38"/>
                  </a:lnTo>
                  <a:lnTo>
                    <a:pt x="60" y="43"/>
                  </a:lnTo>
                  <a:lnTo>
                    <a:pt x="54" y="49"/>
                  </a:lnTo>
                  <a:lnTo>
                    <a:pt x="52" y="52"/>
                  </a:lnTo>
                  <a:lnTo>
                    <a:pt x="41" y="57"/>
                  </a:lnTo>
                  <a:lnTo>
                    <a:pt x="30" y="57"/>
                  </a:lnTo>
                  <a:lnTo>
                    <a:pt x="19" y="57"/>
                  </a:lnTo>
                  <a:lnTo>
                    <a:pt x="8" y="52"/>
                  </a:lnTo>
                  <a:lnTo>
                    <a:pt x="3" y="43"/>
                  </a:lnTo>
                  <a:lnTo>
                    <a:pt x="0" y="33"/>
                  </a:lnTo>
                  <a:lnTo>
                    <a:pt x="3" y="22"/>
                  </a:lnTo>
                  <a:lnTo>
                    <a:pt x="11" y="13"/>
                  </a:lnTo>
                  <a:lnTo>
                    <a:pt x="3" y="13"/>
                  </a:lnTo>
                  <a:lnTo>
                    <a:pt x="3" y="0"/>
                  </a:lnTo>
                  <a:lnTo>
                    <a:pt x="54" y="0"/>
                  </a:lnTo>
                  <a:lnTo>
                    <a:pt x="65" y="0"/>
                  </a:lnTo>
                  <a:lnTo>
                    <a:pt x="71" y="0"/>
                  </a:lnTo>
                  <a:lnTo>
                    <a:pt x="76" y="3"/>
                  </a:lnTo>
                  <a:lnTo>
                    <a:pt x="79" y="5"/>
                  </a:lnTo>
                  <a:lnTo>
                    <a:pt x="82" y="8"/>
                  </a:lnTo>
                  <a:lnTo>
                    <a:pt x="84" y="13"/>
                  </a:lnTo>
                  <a:lnTo>
                    <a:pt x="84" y="19"/>
                  </a:lnTo>
                  <a:lnTo>
                    <a:pt x="84" y="27"/>
                  </a:lnTo>
                  <a:lnTo>
                    <a:pt x="84" y="41"/>
                  </a:lnTo>
                  <a:lnTo>
                    <a:pt x="82" y="49"/>
                  </a:lnTo>
                  <a:lnTo>
                    <a:pt x="73" y="54"/>
                  </a:lnTo>
                  <a:lnTo>
                    <a:pt x="68" y="57"/>
                  </a:lnTo>
                  <a:lnTo>
                    <a:pt x="65" y="57"/>
                  </a:lnTo>
                  <a:close/>
                  <a:moveTo>
                    <a:pt x="30" y="41"/>
                  </a:moveTo>
                  <a:lnTo>
                    <a:pt x="38" y="41"/>
                  </a:lnTo>
                  <a:lnTo>
                    <a:pt x="43" y="38"/>
                  </a:lnTo>
                  <a:lnTo>
                    <a:pt x="46" y="33"/>
                  </a:lnTo>
                  <a:lnTo>
                    <a:pt x="49" y="30"/>
                  </a:lnTo>
                  <a:lnTo>
                    <a:pt x="46" y="24"/>
                  </a:lnTo>
                  <a:lnTo>
                    <a:pt x="43" y="19"/>
                  </a:lnTo>
                  <a:lnTo>
                    <a:pt x="38" y="16"/>
                  </a:lnTo>
                  <a:lnTo>
                    <a:pt x="30" y="13"/>
                  </a:lnTo>
                  <a:lnTo>
                    <a:pt x="22" y="16"/>
                  </a:lnTo>
                  <a:lnTo>
                    <a:pt x="16" y="19"/>
                  </a:lnTo>
                  <a:lnTo>
                    <a:pt x="13" y="22"/>
                  </a:lnTo>
                  <a:lnTo>
                    <a:pt x="13" y="27"/>
                  </a:lnTo>
                  <a:lnTo>
                    <a:pt x="13" y="33"/>
                  </a:lnTo>
                  <a:lnTo>
                    <a:pt x="16" y="38"/>
                  </a:lnTo>
                  <a:lnTo>
                    <a:pt x="22" y="41"/>
                  </a:lnTo>
                  <a:lnTo>
                    <a:pt x="30" y="41"/>
                  </a:lnTo>
                  <a:close/>
                </a:path>
              </a:pathLst>
            </a:custGeom>
            <a:solidFill>
              <a:srgbClr val="007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562" name="Line 397"/>
            <p:cNvSpPr>
              <a:spLocks noChangeShapeType="1"/>
            </p:cNvSpPr>
            <p:nvPr/>
          </p:nvSpPr>
          <p:spPr bwMode="auto">
            <a:xfrm flipV="1">
              <a:off x="3342229" y="4996586"/>
              <a:ext cx="1881" cy="65227"/>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63" name="Line 398"/>
            <p:cNvSpPr>
              <a:spLocks noChangeShapeType="1"/>
            </p:cNvSpPr>
            <p:nvPr/>
          </p:nvSpPr>
          <p:spPr bwMode="auto">
            <a:xfrm flipV="1">
              <a:off x="4382245" y="4996586"/>
              <a:ext cx="1881" cy="65227"/>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64" name="Line 399"/>
            <p:cNvSpPr>
              <a:spLocks noChangeShapeType="1"/>
            </p:cNvSpPr>
            <p:nvPr/>
          </p:nvSpPr>
          <p:spPr bwMode="auto">
            <a:xfrm flipV="1">
              <a:off x="5429785" y="5000840"/>
              <a:ext cx="1881" cy="60974"/>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65" name="Line 400"/>
            <p:cNvSpPr>
              <a:spLocks noChangeShapeType="1"/>
            </p:cNvSpPr>
            <p:nvPr/>
          </p:nvSpPr>
          <p:spPr bwMode="auto">
            <a:xfrm flipV="1">
              <a:off x="5429785" y="4996586"/>
              <a:ext cx="1881" cy="73735"/>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66" name="Line 401"/>
            <p:cNvSpPr>
              <a:spLocks noChangeShapeType="1"/>
            </p:cNvSpPr>
            <p:nvPr/>
          </p:nvSpPr>
          <p:spPr bwMode="auto">
            <a:xfrm flipV="1">
              <a:off x="3870700" y="5003676"/>
              <a:ext cx="1881" cy="6239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67" name="Line 402"/>
            <p:cNvSpPr>
              <a:spLocks noChangeShapeType="1"/>
            </p:cNvSpPr>
            <p:nvPr/>
          </p:nvSpPr>
          <p:spPr bwMode="auto">
            <a:xfrm flipV="1">
              <a:off x="4905075" y="4996586"/>
              <a:ext cx="1881" cy="65227"/>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68" name="Line 403"/>
            <p:cNvSpPr>
              <a:spLocks noChangeShapeType="1"/>
            </p:cNvSpPr>
            <p:nvPr/>
          </p:nvSpPr>
          <p:spPr bwMode="auto">
            <a:xfrm flipV="1">
              <a:off x="5946972" y="5000840"/>
              <a:ext cx="1881" cy="60974"/>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69" name="Line 404"/>
            <p:cNvSpPr>
              <a:spLocks noChangeShapeType="1"/>
            </p:cNvSpPr>
            <p:nvPr/>
          </p:nvSpPr>
          <p:spPr bwMode="auto">
            <a:xfrm flipV="1">
              <a:off x="3080814" y="4988078"/>
              <a:ext cx="1881" cy="73735"/>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70" name="Line 405"/>
            <p:cNvSpPr>
              <a:spLocks noChangeShapeType="1"/>
            </p:cNvSpPr>
            <p:nvPr/>
          </p:nvSpPr>
          <p:spPr bwMode="auto">
            <a:xfrm flipV="1">
              <a:off x="5168370" y="4996586"/>
              <a:ext cx="1881" cy="6948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71" name="Line 406"/>
            <p:cNvSpPr>
              <a:spLocks noChangeShapeType="1"/>
            </p:cNvSpPr>
            <p:nvPr/>
          </p:nvSpPr>
          <p:spPr bwMode="auto">
            <a:xfrm flipV="1">
              <a:off x="4126473" y="4996586"/>
              <a:ext cx="1881" cy="6948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72" name="Line 407"/>
            <p:cNvSpPr>
              <a:spLocks noChangeShapeType="1"/>
            </p:cNvSpPr>
            <p:nvPr/>
          </p:nvSpPr>
          <p:spPr bwMode="auto">
            <a:xfrm flipV="1">
              <a:off x="3603644" y="4996586"/>
              <a:ext cx="1881" cy="6948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73" name="Line 408"/>
            <p:cNvSpPr>
              <a:spLocks noChangeShapeType="1"/>
            </p:cNvSpPr>
            <p:nvPr/>
          </p:nvSpPr>
          <p:spPr bwMode="auto">
            <a:xfrm flipV="1">
              <a:off x="4643660" y="4996586"/>
              <a:ext cx="1881" cy="6948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74" name="Line 409"/>
            <p:cNvSpPr>
              <a:spLocks noChangeShapeType="1"/>
            </p:cNvSpPr>
            <p:nvPr/>
          </p:nvSpPr>
          <p:spPr bwMode="auto">
            <a:xfrm flipV="1">
              <a:off x="5691199" y="5000840"/>
              <a:ext cx="1881" cy="69481"/>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75" name="Line 410"/>
            <p:cNvSpPr>
              <a:spLocks noChangeShapeType="1"/>
            </p:cNvSpPr>
            <p:nvPr/>
          </p:nvSpPr>
          <p:spPr bwMode="auto">
            <a:xfrm>
              <a:off x="2828803" y="4846279"/>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76" name="Line 411"/>
            <p:cNvSpPr>
              <a:spLocks noChangeShapeType="1"/>
            </p:cNvSpPr>
            <p:nvPr/>
          </p:nvSpPr>
          <p:spPr bwMode="auto">
            <a:xfrm>
              <a:off x="2825042" y="5061813"/>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77" name="Line 412"/>
            <p:cNvSpPr>
              <a:spLocks noChangeShapeType="1"/>
            </p:cNvSpPr>
            <p:nvPr/>
          </p:nvSpPr>
          <p:spPr bwMode="auto">
            <a:xfrm>
              <a:off x="2825042" y="3758682"/>
              <a:ext cx="142932"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78" name="Line 413"/>
            <p:cNvSpPr>
              <a:spLocks noChangeShapeType="1"/>
            </p:cNvSpPr>
            <p:nvPr/>
          </p:nvSpPr>
          <p:spPr bwMode="auto">
            <a:xfrm>
              <a:off x="2828803" y="4410957"/>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79" name="Line 414"/>
            <p:cNvSpPr>
              <a:spLocks noChangeShapeType="1"/>
            </p:cNvSpPr>
            <p:nvPr/>
          </p:nvSpPr>
          <p:spPr bwMode="auto">
            <a:xfrm>
              <a:off x="2819400" y="3974216"/>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80" name="Line 415"/>
            <p:cNvSpPr>
              <a:spLocks noChangeShapeType="1"/>
            </p:cNvSpPr>
            <p:nvPr/>
          </p:nvSpPr>
          <p:spPr bwMode="auto">
            <a:xfrm>
              <a:off x="2828803" y="4630745"/>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81" name="Line 416"/>
            <p:cNvSpPr>
              <a:spLocks noChangeShapeType="1"/>
            </p:cNvSpPr>
            <p:nvPr/>
          </p:nvSpPr>
          <p:spPr bwMode="auto">
            <a:xfrm>
              <a:off x="2825042" y="3538894"/>
              <a:ext cx="142932"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82" name="Line 417"/>
            <p:cNvSpPr>
              <a:spLocks noChangeShapeType="1"/>
            </p:cNvSpPr>
            <p:nvPr/>
          </p:nvSpPr>
          <p:spPr bwMode="auto">
            <a:xfrm>
              <a:off x="2828803" y="4189751"/>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83" name="Line 418"/>
            <p:cNvSpPr>
              <a:spLocks noChangeShapeType="1"/>
            </p:cNvSpPr>
            <p:nvPr/>
          </p:nvSpPr>
          <p:spPr bwMode="auto">
            <a:xfrm>
              <a:off x="2828803" y="4954046"/>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84" name="Line 419"/>
            <p:cNvSpPr>
              <a:spLocks noChangeShapeType="1"/>
            </p:cNvSpPr>
            <p:nvPr/>
          </p:nvSpPr>
          <p:spPr bwMode="auto">
            <a:xfrm>
              <a:off x="2825042" y="3866449"/>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85" name="Line 420"/>
            <p:cNvSpPr>
              <a:spLocks noChangeShapeType="1"/>
            </p:cNvSpPr>
            <p:nvPr/>
          </p:nvSpPr>
          <p:spPr bwMode="auto">
            <a:xfrm>
              <a:off x="2828803" y="4081983"/>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86" name="Line 421"/>
            <p:cNvSpPr>
              <a:spLocks noChangeShapeType="1"/>
            </p:cNvSpPr>
            <p:nvPr/>
          </p:nvSpPr>
          <p:spPr bwMode="auto">
            <a:xfrm>
              <a:off x="2828803" y="4518724"/>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87" name="Line 422"/>
            <p:cNvSpPr>
              <a:spLocks noChangeShapeType="1"/>
            </p:cNvSpPr>
            <p:nvPr/>
          </p:nvSpPr>
          <p:spPr bwMode="auto">
            <a:xfrm>
              <a:off x="2828803" y="4738512"/>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88" name="Line 423"/>
            <p:cNvSpPr>
              <a:spLocks noChangeShapeType="1"/>
            </p:cNvSpPr>
            <p:nvPr/>
          </p:nvSpPr>
          <p:spPr bwMode="auto">
            <a:xfrm>
              <a:off x="2825042" y="3646661"/>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89" name="Line 424"/>
            <p:cNvSpPr>
              <a:spLocks noChangeShapeType="1"/>
            </p:cNvSpPr>
            <p:nvPr/>
          </p:nvSpPr>
          <p:spPr bwMode="auto">
            <a:xfrm>
              <a:off x="2828803" y="4298936"/>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90" name="Line 425"/>
            <p:cNvSpPr>
              <a:spLocks noChangeShapeType="1"/>
            </p:cNvSpPr>
            <p:nvPr/>
          </p:nvSpPr>
          <p:spPr bwMode="auto">
            <a:xfrm flipH="1">
              <a:off x="6048529" y="4900163"/>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91" name="Line 426"/>
            <p:cNvSpPr>
              <a:spLocks noChangeShapeType="1"/>
            </p:cNvSpPr>
            <p:nvPr/>
          </p:nvSpPr>
          <p:spPr bwMode="auto">
            <a:xfrm flipH="1">
              <a:off x="6059813" y="4081983"/>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92" name="Line 427"/>
            <p:cNvSpPr>
              <a:spLocks noChangeShapeType="1"/>
            </p:cNvSpPr>
            <p:nvPr/>
          </p:nvSpPr>
          <p:spPr bwMode="auto">
            <a:xfrm flipH="1">
              <a:off x="6048529" y="4572607"/>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93" name="Line 428"/>
            <p:cNvSpPr>
              <a:spLocks noChangeShapeType="1"/>
            </p:cNvSpPr>
            <p:nvPr/>
          </p:nvSpPr>
          <p:spPr bwMode="auto">
            <a:xfrm flipH="1">
              <a:off x="6059813" y="3754428"/>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94" name="Line 429"/>
            <p:cNvSpPr>
              <a:spLocks noChangeShapeType="1"/>
            </p:cNvSpPr>
            <p:nvPr/>
          </p:nvSpPr>
          <p:spPr bwMode="auto">
            <a:xfrm flipH="1">
              <a:off x="6059813" y="4245052"/>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95" name="Line 430"/>
            <p:cNvSpPr>
              <a:spLocks noChangeShapeType="1"/>
            </p:cNvSpPr>
            <p:nvPr/>
          </p:nvSpPr>
          <p:spPr bwMode="auto">
            <a:xfrm flipH="1">
              <a:off x="6048529" y="4738512"/>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96" name="Line 431"/>
            <p:cNvSpPr>
              <a:spLocks noChangeShapeType="1"/>
            </p:cNvSpPr>
            <p:nvPr/>
          </p:nvSpPr>
          <p:spPr bwMode="auto">
            <a:xfrm flipH="1">
              <a:off x="6059813" y="3920333"/>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97" name="Line 432"/>
            <p:cNvSpPr>
              <a:spLocks noChangeShapeType="1"/>
            </p:cNvSpPr>
            <p:nvPr/>
          </p:nvSpPr>
          <p:spPr bwMode="auto">
            <a:xfrm flipH="1">
              <a:off x="6048529" y="4410957"/>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98" name="Line 433"/>
            <p:cNvSpPr>
              <a:spLocks noChangeShapeType="1"/>
            </p:cNvSpPr>
            <p:nvPr/>
          </p:nvSpPr>
          <p:spPr bwMode="auto">
            <a:xfrm flipH="1">
              <a:off x="6059813" y="3592777"/>
              <a:ext cx="148574"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599" name="Line 434"/>
            <p:cNvSpPr>
              <a:spLocks noChangeShapeType="1"/>
            </p:cNvSpPr>
            <p:nvPr/>
          </p:nvSpPr>
          <p:spPr bwMode="auto">
            <a:xfrm flipH="1">
              <a:off x="6125637" y="4980988"/>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600" name="Line 435"/>
            <p:cNvSpPr>
              <a:spLocks noChangeShapeType="1"/>
            </p:cNvSpPr>
            <p:nvPr/>
          </p:nvSpPr>
          <p:spPr bwMode="auto">
            <a:xfrm flipH="1">
              <a:off x="6131279" y="4162809"/>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601" name="Line 436"/>
            <p:cNvSpPr>
              <a:spLocks noChangeShapeType="1"/>
            </p:cNvSpPr>
            <p:nvPr/>
          </p:nvSpPr>
          <p:spPr bwMode="auto">
            <a:xfrm flipH="1">
              <a:off x="6125637" y="4328713"/>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602" name="Line 437"/>
            <p:cNvSpPr>
              <a:spLocks noChangeShapeType="1"/>
            </p:cNvSpPr>
            <p:nvPr/>
          </p:nvSpPr>
          <p:spPr bwMode="auto">
            <a:xfrm flipH="1">
              <a:off x="6125637" y="4653433"/>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603" name="Line 438"/>
            <p:cNvSpPr>
              <a:spLocks noChangeShapeType="1"/>
            </p:cNvSpPr>
            <p:nvPr/>
          </p:nvSpPr>
          <p:spPr bwMode="auto">
            <a:xfrm flipH="1">
              <a:off x="6131279" y="3835253"/>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604" name="Line 439"/>
            <p:cNvSpPr>
              <a:spLocks noChangeShapeType="1"/>
            </p:cNvSpPr>
            <p:nvPr/>
          </p:nvSpPr>
          <p:spPr bwMode="auto">
            <a:xfrm flipH="1">
              <a:off x="6125637" y="4819337"/>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605" name="Line 440"/>
            <p:cNvSpPr>
              <a:spLocks noChangeShapeType="1"/>
            </p:cNvSpPr>
            <p:nvPr/>
          </p:nvSpPr>
          <p:spPr bwMode="auto">
            <a:xfrm flipH="1">
              <a:off x="6131279" y="4001158"/>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606" name="Line 441"/>
            <p:cNvSpPr>
              <a:spLocks noChangeShapeType="1"/>
            </p:cNvSpPr>
            <p:nvPr/>
          </p:nvSpPr>
          <p:spPr bwMode="auto">
            <a:xfrm flipH="1">
              <a:off x="6125637" y="4491782"/>
              <a:ext cx="71466"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607" name="Line 442"/>
            <p:cNvSpPr>
              <a:spLocks noChangeShapeType="1"/>
            </p:cNvSpPr>
            <p:nvPr/>
          </p:nvSpPr>
          <p:spPr bwMode="auto">
            <a:xfrm flipH="1">
              <a:off x="6131279" y="3673603"/>
              <a:ext cx="77108" cy="1418"/>
            </a:xfrm>
            <a:prstGeom prst="line">
              <a:avLst/>
            </a:prstGeom>
            <a:noFill/>
            <a:ln w="17463">
              <a:solidFill>
                <a:srgbClr val="1F1A17"/>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59608" name="Freeform 443"/>
            <p:cNvSpPr>
              <a:spLocks/>
            </p:cNvSpPr>
            <p:nvPr/>
          </p:nvSpPr>
          <p:spPr bwMode="auto">
            <a:xfrm>
              <a:off x="4848654" y="3994068"/>
              <a:ext cx="103437" cy="76571"/>
            </a:xfrm>
            <a:custGeom>
              <a:avLst/>
              <a:gdLst>
                <a:gd name="T0" fmla="*/ 28 w 55"/>
                <a:gd name="T1" fmla="*/ 0 h 54"/>
                <a:gd name="T2" fmla="*/ 39 w 55"/>
                <a:gd name="T3" fmla="*/ 0 h 54"/>
                <a:gd name="T4" fmla="*/ 47 w 55"/>
                <a:gd name="T5" fmla="*/ 8 h 54"/>
                <a:gd name="T6" fmla="*/ 52 w 55"/>
                <a:gd name="T7" fmla="*/ 16 h 54"/>
                <a:gd name="T8" fmla="*/ 55 w 55"/>
                <a:gd name="T9" fmla="*/ 27 h 54"/>
                <a:gd name="T10" fmla="*/ 52 w 55"/>
                <a:gd name="T11" fmla="*/ 38 h 54"/>
                <a:gd name="T12" fmla="*/ 47 w 55"/>
                <a:gd name="T13" fmla="*/ 46 h 54"/>
                <a:gd name="T14" fmla="*/ 39 w 55"/>
                <a:gd name="T15" fmla="*/ 51 h 54"/>
                <a:gd name="T16" fmla="*/ 28 w 55"/>
                <a:gd name="T17" fmla="*/ 54 h 54"/>
                <a:gd name="T18" fmla="*/ 17 w 55"/>
                <a:gd name="T19" fmla="*/ 51 h 54"/>
                <a:gd name="T20" fmla="*/ 9 w 55"/>
                <a:gd name="T21" fmla="*/ 46 h 54"/>
                <a:gd name="T22" fmla="*/ 3 w 55"/>
                <a:gd name="T23" fmla="*/ 38 h 54"/>
                <a:gd name="T24" fmla="*/ 0 w 55"/>
                <a:gd name="T25" fmla="*/ 27 h 54"/>
                <a:gd name="T26" fmla="*/ 3 w 55"/>
                <a:gd name="T27" fmla="*/ 16 h 54"/>
                <a:gd name="T28" fmla="*/ 9 w 55"/>
                <a:gd name="T29" fmla="*/ 8 h 54"/>
                <a:gd name="T30" fmla="*/ 17 w 55"/>
                <a:gd name="T31" fmla="*/ 0 h 54"/>
                <a:gd name="T32" fmla="*/ 28 w 55"/>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4"/>
                <a:gd name="T53" fmla="*/ 55 w 55"/>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4">
                  <a:moveTo>
                    <a:pt x="28" y="0"/>
                  </a:moveTo>
                  <a:lnTo>
                    <a:pt x="39" y="0"/>
                  </a:lnTo>
                  <a:lnTo>
                    <a:pt x="47" y="8"/>
                  </a:lnTo>
                  <a:lnTo>
                    <a:pt x="52" y="16"/>
                  </a:lnTo>
                  <a:lnTo>
                    <a:pt x="55" y="27"/>
                  </a:lnTo>
                  <a:lnTo>
                    <a:pt x="52" y="38"/>
                  </a:lnTo>
                  <a:lnTo>
                    <a:pt x="47" y="46"/>
                  </a:lnTo>
                  <a:lnTo>
                    <a:pt x="39" y="51"/>
                  </a:lnTo>
                  <a:lnTo>
                    <a:pt x="28" y="54"/>
                  </a:lnTo>
                  <a:lnTo>
                    <a:pt x="17" y="51"/>
                  </a:lnTo>
                  <a:lnTo>
                    <a:pt x="9" y="46"/>
                  </a:lnTo>
                  <a:lnTo>
                    <a:pt x="3" y="38"/>
                  </a:lnTo>
                  <a:lnTo>
                    <a:pt x="0" y="27"/>
                  </a:lnTo>
                  <a:lnTo>
                    <a:pt x="3" y="16"/>
                  </a:lnTo>
                  <a:lnTo>
                    <a:pt x="9" y="8"/>
                  </a:lnTo>
                  <a:lnTo>
                    <a:pt x="17" y="0"/>
                  </a:lnTo>
                  <a:lnTo>
                    <a:pt x="28"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609" name="Freeform 444"/>
            <p:cNvSpPr>
              <a:spLocks/>
            </p:cNvSpPr>
            <p:nvPr/>
          </p:nvSpPr>
          <p:spPr bwMode="auto">
            <a:xfrm>
              <a:off x="4848654" y="3994068"/>
              <a:ext cx="103437" cy="76571"/>
            </a:xfrm>
            <a:custGeom>
              <a:avLst/>
              <a:gdLst>
                <a:gd name="T0" fmla="*/ 28 w 55"/>
                <a:gd name="T1" fmla="*/ 0 h 54"/>
                <a:gd name="T2" fmla="*/ 39 w 55"/>
                <a:gd name="T3" fmla="*/ 0 h 54"/>
                <a:gd name="T4" fmla="*/ 47 w 55"/>
                <a:gd name="T5" fmla="*/ 8 h 54"/>
                <a:gd name="T6" fmla="*/ 52 w 55"/>
                <a:gd name="T7" fmla="*/ 16 h 54"/>
                <a:gd name="T8" fmla="*/ 55 w 55"/>
                <a:gd name="T9" fmla="*/ 27 h 54"/>
                <a:gd name="T10" fmla="*/ 52 w 55"/>
                <a:gd name="T11" fmla="*/ 38 h 54"/>
                <a:gd name="T12" fmla="*/ 47 w 55"/>
                <a:gd name="T13" fmla="*/ 46 h 54"/>
                <a:gd name="T14" fmla="*/ 39 w 55"/>
                <a:gd name="T15" fmla="*/ 51 h 54"/>
                <a:gd name="T16" fmla="*/ 28 w 55"/>
                <a:gd name="T17" fmla="*/ 54 h 54"/>
                <a:gd name="T18" fmla="*/ 17 w 55"/>
                <a:gd name="T19" fmla="*/ 51 h 54"/>
                <a:gd name="T20" fmla="*/ 9 w 55"/>
                <a:gd name="T21" fmla="*/ 46 h 54"/>
                <a:gd name="T22" fmla="*/ 3 w 55"/>
                <a:gd name="T23" fmla="*/ 38 h 54"/>
                <a:gd name="T24" fmla="*/ 0 w 55"/>
                <a:gd name="T25" fmla="*/ 27 h 54"/>
                <a:gd name="T26" fmla="*/ 3 w 55"/>
                <a:gd name="T27" fmla="*/ 16 h 54"/>
                <a:gd name="T28" fmla="*/ 9 w 55"/>
                <a:gd name="T29" fmla="*/ 8 h 54"/>
                <a:gd name="T30" fmla="*/ 17 w 55"/>
                <a:gd name="T31" fmla="*/ 0 h 54"/>
                <a:gd name="T32" fmla="*/ 28 w 55"/>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4"/>
                <a:gd name="T53" fmla="*/ 55 w 55"/>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4">
                  <a:moveTo>
                    <a:pt x="28" y="0"/>
                  </a:moveTo>
                  <a:lnTo>
                    <a:pt x="39" y="0"/>
                  </a:lnTo>
                  <a:lnTo>
                    <a:pt x="47" y="8"/>
                  </a:lnTo>
                  <a:lnTo>
                    <a:pt x="52" y="16"/>
                  </a:lnTo>
                  <a:lnTo>
                    <a:pt x="55" y="27"/>
                  </a:lnTo>
                  <a:lnTo>
                    <a:pt x="52" y="38"/>
                  </a:lnTo>
                  <a:lnTo>
                    <a:pt x="47" y="46"/>
                  </a:lnTo>
                  <a:lnTo>
                    <a:pt x="39" y="51"/>
                  </a:lnTo>
                  <a:lnTo>
                    <a:pt x="28" y="54"/>
                  </a:lnTo>
                  <a:lnTo>
                    <a:pt x="17" y="51"/>
                  </a:lnTo>
                  <a:lnTo>
                    <a:pt x="9" y="46"/>
                  </a:lnTo>
                  <a:lnTo>
                    <a:pt x="3" y="38"/>
                  </a:lnTo>
                  <a:lnTo>
                    <a:pt x="0" y="27"/>
                  </a:lnTo>
                  <a:lnTo>
                    <a:pt x="3" y="16"/>
                  </a:lnTo>
                  <a:lnTo>
                    <a:pt x="9" y="8"/>
                  </a:lnTo>
                  <a:lnTo>
                    <a:pt x="17" y="0"/>
                  </a:lnTo>
                  <a:lnTo>
                    <a:pt x="28" y="0"/>
                  </a:lnTo>
                  <a:close/>
                </a:path>
              </a:pathLst>
            </a:custGeom>
            <a:noFill/>
            <a:ln w="4763">
              <a:solidFill>
                <a:srgbClr val="0093D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9610" name="Freeform 445"/>
            <p:cNvSpPr>
              <a:spLocks/>
            </p:cNvSpPr>
            <p:nvPr/>
          </p:nvSpPr>
          <p:spPr bwMode="auto">
            <a:xfrm>
              <a:off x="4854296" y="3626809"/>
              <a:ext cx="103437" cy="77989"/>
            </a:xfrm>
            <a:custGeom>
              <a:avLst/>
              <a:gdLst>
                <a:gd name="T0" fmla="*/ 27 w 55"/>
                <a:gd name="T1" fmla="*/ 0 h 55"/>
                <a:gd name="T2" fmla="*/ 38 w 55"/>
                <a:gd name="T3" fmla="*/ 0 h 55"/>
                <a:gd name="T4" fmla="*/ 47 w 55"/>
                <a:gd name="T5" fmla="*/ 9 h 55"/>
                <a:gd name="T6" fmla="*/ 52 w 55"/>
                <a:gd name="T7" fmla="*/ 17 h 55"/>
                <a:gd name="T8" fmla="*/ 55 w 55"/>
                <a:gd name="T9" fmla="*/ 28 h 55"/>
                <a:gd name="T10" fmla="*/ 52 w 55"/>
                <a:gd name="T11" fmla="*/ 39 h 55"/>
                <a:gd name="T12" fmla="*/ 47 w 55"/>
                <a:gd name="T13" fmla="*/ 47 h 55"/>
                <a:gd name="T14" fmla="*/ 38 w 55"/>
                <a:gd name="T15" fmla="*/ 52 h 55"/>
                <a:gd name="T16" fmla="*/ 27 w 55"/>
                <a:gd name="T17" fmla="*/ 55 h 55"/>
                <a:gd name="T18" fmla="*/ 17 w 55"/>
                <a:gd name="T19" fmla="*/ 52 h 55"/>
                <a:gd name="T20" fmla="*/ 8 w 55"/>
                <a:gd name="T21" fmla="*/ 47 h 55"/>
                <a:gd name="T22" fmla="*/ 0 w 55"/>
                <a:gd name="T23" fmla="*/ 39 h 55"/>
                <a:gd name="T24" fmla="*/ 0 w 55"/>
                <a:gd name="T25" fmla="*/ 28 h 55"/>
                <a:gd name="T26" fmla="*/ 0 w 55"/>
                <a:gd name="T27" fmla="*/ 17 h 55"/>
                <a:gd name="T28" fmla="*/ 8 w 55"/>
                <a:gd name="T29" fmla="*/ 9 h 55"/>
                <a:gd name="T30" fmla="*/ 17 w 55"/>
                <a:gd name="T31" fmla="*/ 0 h 55"/>
                <a:gd name="T32" fmla="*/ 27 w 55"/>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5"/>
                <a:gd name="T53" fmla="*/ 55 w 55"/>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5">
                  <a:moveTo>
                    <a:pt x="27" y="0"/>
                  </a:moveTo>
                  <a:lnTo>
                    <a:pt x="38" y="0"/>
                  </a:lnTo>
                  <a:lnTo>
                    <a:pt x="47" y="9"/>
                  </a:lnTo>
                  <a:lnTo>
                    <a:pt x="52" y="17"/>
                  </a:lnTo>
                  <a:lnTo>
                    <a:pt x="55" y="28"/>
                  </a:lnTo>
                  <a:lnTo>
                    <a:pt x="52" y="39"/>
                  </a:lnTo>
                  <a:lnTo>
                    <a:pt x="47" y="47"/>
                  </a:lnTo>
                  <a:lnTo>
                    <a:pt x="38" y="52"/>
                  </a:lnTo>
                  <a:lnTo>
                    <a:pt x="27" y="55"/>
                  </a:lnTo>
                  <a:lnTo>
                    <a:pt x="17" y="52"/>
                  </a:lnTo>
                  <a:lnTo>
                    <a:pt x="8" y="47"/>
                  </a:lnTo>
                  <a:lnTo>
                    <a:pt x="0" y="39"/>
                  </a:lnTo>
                  <a:lnTo>
                    <a:pt x="0" y="28"/>
                  </a:lnTo>
                  <a:lnTo>
                    <a:pt x="0" y="17"/>
                  </a:lnTo>
                  <a:lnTo>
                    <a:pt x="8" y="9"/>
                  </a:lnTo>
                  <a:lnTo>
                    <a:pt x="17" y="0"/>
                  </a:lnTo>
                  <a:lnTo>
                    <a:pt x="27"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611" name="Freeform 446"/>
            <p:cNvSpPr>
              <a:spLocks/>
            </p:cNvSpPr>
            <p:nvPr/>
          </p:nvSpPr>
          <p:spPr bwMode="auto">
            <a:xfrm>
              <a:off x="4854296" y="3626809"/>
              <a:ext cx="103437" cy="77989"/>
            </a:xfrm>
            <a:custGeom>
              <a:avLst/>
              <a:gdLst>
                <a:gd name="T0" fmla="*/ 27 w 55"/>
                <a:gd name="T1" fmla="*/ 0 h 55"/>
                <a:gd name="T2" fmla="*/ 38 w 55"/>
                <a:gd name="T3" fmla="*/ 0 h 55"/>
                <a:gd name="T4" fmla="*/ 47 w 55"/>
                <a:gd name="T5" fmla="*/ 9 h 55"/>
                <a:gd name="T6" fmla="*/ 52 w 55"/>
                <a:gd name="T7" fmla="*/ 17 h 55"/>
                <a:gd name="T8" fmla="*/ 55 w 55"/>
                <a:gd name="T9" fmla="*/ 28 h 55"/>
                <a:gd name="T10" fmla="*/ 52 w 55"/>
                <a:gd name="T11" fmla="*/ 39 h 55"/>
                <a:gd name="T12" fmla="*/ 47 w 55"/>
                <a:gd name="T13" fmla="*/ 47 h 55"/>
                <a:gd name="T14" fmla="*/ 38 w 55"/>
                <a:gd name="T15" fmla="*/ 52 h 55"/>
                <a:gd name="T16" fmla="*/ 27 w 55"/>
                <a:gd name="T17" fmla="*/ 55 h 55"/>
                <a:gd name="T18" fmla="*/ 17 w 55"/>
                <a:gd name="T19" fmla="*/ 52 h 55"/>
                <a:gd name="T20" fmla="*/ 8 w 55"/>
                <a:gd name="T21" fmla="*/ 47 h 55"/>
                <a:gd name="T22" fmla="*/ 0 w 55"/>
                <a:gd name="T23" fmla="*/ 39 h 55"/>
                <a:gd name="T24" fmla="*/ 0 w 55"/>
                <a:gd name="T25" fmla="*/ 28 h 55"/>
                <a:gd name="T26" fmla="*/ 0 w 55"/>
                <a:gd name="T27" fmla="*/ 17 h 55"/>
                <a:gd name="T28" fmla="*/ 8 w 55"/>
                <a:gd name="T29" fmla="*/ 9 h 55"/>
                <a:gd name="T30" fmla="*/ 17 w 55"/>
                <a:gd name="T31" fmla="*/ 0 h 55"/>
                <a:gd name="T32" fmla="*/ 27 w 55"/>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5"/>
                <a:gd name="T53" fmla="*/ 55 w 55"/>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5">
                  <a:moveTo>
                    <a:pt x="27" y="0"/>
                  </a:moveTo>
                  <a:lnTo>
                    <a:pt x="38" y="0"/>
                  </a:lnTo>
                  <a:lnTo>
                    <a:pt x="47" y="9"/>
                  </a:lnTo>
                  <a:lnTo>
                    <a:pt x="52" y="17"/>
                  </a:lnTo>
                  <a:lnTo>
                    <a:pt x="55" y="28"/>
                  </a:lnTo>
                  <a:lnTo>
                    <a:pt x="52" y="39"/>
                  </a:lnTo>
                  <a:lnTo>
                    <a:pt x="47" y="47"/>
                  </a:lnTo>
                  <a:lnTo>
                    <a:pt x="38" y="52"/>
                  </a:lnTo>
                  <a:lnTo>
                    <a:pt x="27" y="55"/>
                  </a:lnTo>
                  <a:lnTo>
                    <a:pt x="17" y="52"/>
                  </a:lnTo>
                  <a:lnTo>
                    <a:pt x="8" y="47"/>
                  </a:lnTo>
                  <a:lnTo>
                    <a:pt x="0" y="39"/>
                  </a:lnTo>
                  <a:lnTo>
                    <a:pt x="0" y="28"/>
                  </a:lnTo>
                  <a:lnTo>
                    <a:pt x="0" y="17"/>
                  </a:lnTo>
                  <a:lnTo>
                    <a:pt x="8" y="9"/>
                  </a:lnTo>
                  <a:lnTo>
                    <a:pt x="17" y="0"/>
                  </a:lnTo>
                  <a:lnTo>
                    <a:pt x="27" y="0"/>
                  </a:lnTo>
                  <a:close/>
                </a:path>
              </a:pathLst>
            </a:custGeom>
            <a:noFill/>
            <a:ln w="4763">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9612" name="Freeform 447"/>
            <p:cNvSpPr>
              <a:spLocks/>
            </p:cNvSpPr>
            <p:nvPr/>
          </p:nvSpPr>
          <p:spPr bwMode="auto">
            <a:xfrm>
              <a:off x="5659228" y="4175571"/>
              <a:ext cx="103437" cy="76571"/>
            </a:xfrm>
            <a:custGeom>
              <a:avLst/>
              <a:gdLst>
                <a:gd name="T0" fmla="*/ 27 w 55"/>
                <a:gd name="T1" fmla="*/ 0 h 54"/>
                <a:gd name="T2" fmla="*/ 38 w 55"/>
                <a:gd name="T3" fmla="*/ 2 h 54"/>
                <a:gd name="T4" fmla="*/ 47 w 55"/>
                <a:gd name="T5" fmla="*/ 8 h 54"/>
                <a:gd name="T6" fmla="*/ 52 w 55"/>
                <a:gd name="T7" fmla="*/ 16 h 54"/>
                <a:gd name="T8" fmla="*/ 55 w 55"/>
                <a:gd name="T9" fmla="*/ 27 h 54"/>
                <a:gd name="T10" fmla="*/ 52 w 55"/>
                <a:gd name="T11" fmla="*/ 38 h 54"/>
                <a:gd name="T12" fmla="*/ 47 w 55"/>
                <a:gd name="T13" fmla="*/ 46 h 54"/>
                <a:gd name="T14" fmla="*/ 38 w 55"/>
                <a:gd name="T15" fmla="*/ 51 h 54"/>
                <a:gd name="T16" fmla="*/ 27 w 55"/>
                <a:gd name="T17" fmla="*/ 54 h 54"/>
                <a:gd name="T18" fmla="*/ 17 w 55"/>
                <a:gd name="T19" fmla="*/ 51 h 54"/>
                <a:gd name="T20" fmla="*/ 8 w 55"/>
                <a:gd name="T21" fmla="*/ 46 h 54"/>
                <a:gd name="T22" fmla="*/ 3 w 55"/>
                <a:gd name="T23" fmla="*/ 38 h 54"/>
                <a:gd name="T24" fmla="*/ 0 w 55"/>
                <a:gd name="T25" fmla="*/ 27 h 54"/>
                <a:gd name="T26" fmla="*/ 3 w 55"/>
                <a:gd name="T27" fmla="*/ 16 h 54"/>
                <a:gd name="T28" fmla="*/ 8 w 55"/>
                <a:gd name="T29" fmla="*/ 8 h 54"/>
                <a:gd name="T30" fmla="*/ 17 w 55"/>
                <a:gd name="T31" fmla="*/ 2 h 54"/>
                <a:gd name="T32" fmla="*/ 27 w 55"/>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4"/>
                <a:gd name="T53" fmla="*/ 55 w 55"/>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4">
                  <a:moveTo>
                    <a:pt x="27" y="0"/>
                  </a:moveTo>
                  <a:lnTo>
                    <a:pt x="38" y="2"/>
                  </a:lnTo>
                  <a:lnTo>
                    <a:pt x="47" y="8"/>
                  </a:lnTo>
                  <a:lnTo>
                    <a:pt x="52" y="16"/>
                  </a:lnTo>
                  <a:lnTo>
                    <a:pt x="55" y="27"/>
                  </a:lnTo>
                  <a:lnTo>
                    <a:pt x="52" y="38"/>
                  </a:lnTo>
                  <a:lnTo>
                    <a:pt x="47" y="46"/>
                  </a:lnTo>
                  <a:lnTo>
                    <a:pt x="38" y="51"/>
                  </a:lnTo>
                  <a:lnTo>
                    <a:pt x="27" y="54"/>
                  </a:lnTo>
                  <a:lnTo>
                    <a:pt x="17" y="51"/>
                  </a:lnTo>
                  <a:lnTo>
                    <a:pt x="8" y="46"/>
                  </a:lnTo>
                  <a:lnTo>
                    <a:pt x="3" y="38"/>
                  </a:lnTo>
                  <a:lnTo>
                    <a:pt x="0" y="27"/>
                  </a:lnTo>
                  <a:lnTo>
                    <a:pt x="3" y="16"/>
                  </a:lnTo>
                  <a:lnTo>
                    <a:pt x="8" y="8"/>
                  </a:lnTo>
                  <a:lnTo>
                    <a:pt x="17" y="2"/>
                  </a:lnTo>
                  <a:lnTo>
                    <a:pt x="27" y="0"/>
                  </a:lnTo>
                  <a:close/>
                </a:path>
              </a:pathLst>
            </a:custGeom>
            <a:solidFill>
              <a:srgbClr val="DA25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613" name="Freeform 448"/>
            <p:cNvSpPr>
              <a:spLocks/>
            </p:cNvSpPr>
            <p:nvPr/>
          </p:nvSpPr>
          <p:spPr bwMode="auto">
            <a:xfrm>
              <a:off x="5659228" y="4175571"/>
              <a:ext cx="103437" cy="76571"/>
            </a:xfrm>
            <a:custGeom>
              <a:avLst/>
              <a:gdLst>
                <a:gd name="T0" fmla="*/ 27 w 55"/>
                <a:gd name="T1" fmla="*/ 0 h 54"/>
                <a:gd name="T2" fmla="*/ 38 w 55"/>
                <a:gd name="T3" fmla="*/ 2 h 54"/>
                <a:gd name="T4" fmla="*/ 47 w 55"/>
                <a:gd name="T5" fmla="*/ 8 h 54"/>
                <a:gd name="T6" fmla="*/ 52 w 55"/>
                <a:gd name="T7" fmla="*/ 16 h 54"/>
                <a:gd name="T8" fmla="*/ 55 w 55"/>
                <a:gd name="T9" fmla="*/ 27 h 54"/>
                <a:gd name="T10" fmla="*/ 52 w 55"/>
                <a:gd name="T11" fmla="*/ 38 h 54"/>
                <a:gd name="T12" fmla="*/ 47 w 55"/>
                <a:gd name="T13" fmla="*/ 46 h 54"/>
                <a:gd name="T14" fmla="*/ 38 w 55"/>
                <a:gd name="T15" fmla="*/ 51 h 54"/>
                <a:gd name="T16" fmla="*/ 27 w 55"/>
                <a:gd name="T17" fmla="*/ 54 h 54"/>
                <a:gd name="T18" fmla="*/ 17 w 55"/>
                <a:gd name="T19" fmla="*/ 51 h 54"/>
                <a:gd name="T20" fmla="*/ 8 w 55"/>
                <a:gd name="T21" fmla="*/ 46 h 54"/>
                <a:gd name="T22" fmla="*/ 3 w 55"/>
                <a:gd name="T23" fmla="*/ 38 h 54"/>
                <a:gd name="T24" fmla="*/ 0 w 55"/>
                <a:gd name="T25" fmla="*/ 27 h 54"/>
                <a:gd name="T26" fmla="*/ 3 w 55"/>
                <a:gd name="T27" fmla="*/ 16 h 54"/>
                <a:gd name="T28" fmla="*/ 8 w 55"/>
                <a:gd name="T29" fmla="*/ 8 h 54"/>
                <a:gd name="T30" fmla="*/ 17 w 55"/>
                <a:gd name="T31" fmla="*/ 2 h 54"/>
                <a:gd name="T32" fmla="*/ 27 w 55"/>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4"/>
                <a:gd name="T53" fmla="*/ 55 w 55"/>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4">
                  <a:moveTo>
                    <a:pt x="27" y="0"/>
                  </a:moveTo>
                  <a:lnTo>
                    <a:pt x="38" y="2"/>
                  </a:lnTo>
                  <a:lnTo>
                    <a:pt x="47" y="8"/>
                  </a:lnTo>
                  <a:lnTo>
                    <a:pt x="52" y="16"/>
                  </a:lnTo>
                  <a:lnTo>
                    <a:pt x="55" y="27"/>
                  </a:lnTo>
                  <a:lnTo>
                    <a:pt x="52" y="38"/>
                  </a:lnTo>
                  <a:lnTo>
                    <a:pt x="47" y="46"/>
                  </a:lnTo>
                  <a:lnTo>
                    <a:pt x="38" y="51"/>
                  </a:lnTo>
                  <a:lnTo>
                    <a:pt x="27" y="54"/>
                  </a:lnTo>
                  <a:lnTo>
                    <a:pt x="17" y="51"/>
                  </a:lnTo>
                  <a:lnTo>
                    <a:pt x="8" y="46"/>
                  </a:lnTo>
                  <a:lnTo>
                    <a:pt x="3" y="38"/>
                  </a:lnTo>
                  <a:lnTo>
                    <a:pt x="0" y="27"/>
                  </a:lnTo>
                  <a:lnTo>
                    <a:pt x="3" y="16"/>
                  </a:lnTo>
                  <a:lnTo>
                    <a:pt x="8" y="8"/>
                  </a:lnTo>
                  <a:lnTo>
                    <a:pt x="17" y="2"/>
                  </a:lnTo>
                  <a:lnTo>
                    <a:pt x="27" y="0"/>
                  </a:lnTo>
                  <a:close/>
                </a:path>
              </a:pathLst>
            </a:custGeom>
            <a:noFill/>
            <a:ln w="4763">
              <a:solidFill>
                <a:srgbClr val="DA251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9614" name="Freeform 449"/>
            <p:cNvSpPr>
              <a:spLocks noEditPoints="1"/>
            </p:cNvSpPr>
            <p:nvPr/>
          </p:nvSpPr>
          <p:spPr bwMode="auto">
            <a:xfrm>
              <a:off x="5582120" y="3994068"/>
              <a:ext cx="257653" cy="509058"/>
            </a:xfrm>
            <a:custGeom>
              <a:avLst/>
              <a:gdLst>
                <a:gd name="T0" fmla="*/ 0 w 137"/>
                <a:gd name="T1" fmla="*/ 8 h 359"/>
                <a:gd name="T2" fmla="*/ 0 w 137"/>
                <a:gd name="T3" fmla="*/ 0 h 359"/>
                <a:gd name="T4" fmla="*/ 137 w 137"/>
                <a:gd name="T5" fmla="*/ 0 h 359"/>
                <a:gd name="T6" fmla="*/ 137 w 137"/>
                <a:gd name="T7" fmla="*/ 16 h 359"/>
                <a:gd name="T8" fmla="*/ 0 w 137"/>
                <a:gd name="T9" fmla="*/ 16 h 359"/>
                <a:gd name="T10" fmla="*/ 0 w 137"/>
                <a:gd name="T11" fmla="*/ 8 h 359"/>
                <a:gd name="T12" fmla="*/ 60 w 137"/>
                <a:gd name="T13" fmla="*/ 351 h 359"/>
                <a:gd name="T14" fmla="*/ 60 w 137"/>
                <a:gd name="T15" fmla="*/ 8 h 359"/>
                <a:gd name="T16" fmla="*/ 77 w 137"/>
                <a:gd name="T17" fmla="*/ 8 h 359"/>
                <a:gd name="T18" fmla="*/ 77 w 137"/>
                <a:gd name="T19" fmla="*/ 351 h 359"/>
                <a:gd name="T20" fmla="*/ 60 w 137"/>
                <a:gd name="T21" fmla="*/ 351 h 359"/>
                <a:gd name="T22" fmla="*/ 0 w 137"/>
                <a:gd name="T23" fmla="*/ 351 h 359"/>
                <a:gd name="T24" fmla="*/ 0 w 137"/>
                <a:gd name="T25" fmla="*/ 342 h 359"/>
                <a:gd name="T26" fmla="*/ 137 w 137"/>
                <a:gd name="T27" fmla="*/ 342 h 359"/>
                <a:gd name="T28" fmla="*/ 137 w 137"/>
                <a:gd name="T29" fmla="*/ 359 h 359"/>
                <a:gd name="T30" fmla="*/ 0 w 137"/>
                <a:gd name="T31" fmla="*/ 359 h 359"/>
                <a:gd name="T32" fmla="*/ 0 w 137"/>
                <a:gd name="T33" fmla="*/ 351 h 3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7"/>
                <a:gd name="T52" fmla="*/ 0 h 359"/>
                <a:gd name="T53" fmla="*/ 137 w 137"/>
                <a:gd name="T54" fmla="*/ 359 h 3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7" h="359">
                  <a:moveTo>
                    <a:pt x="0" y="8"/>
                  </a:moveTo>
                  <a:lnTo>
                    <a:pt x="0" y="0"/>
                  </a:lnTo>
                  <a:lnTo>
                    <a:pt x="137" y="0"/>
                  </a:lnTo>
                  <a:lnTo>
                    <a:pt x="137" y="16"/>
                  </a:lnTo>
                  <a:lnTo>
                    <a:pt x="0" y="16"/>
                  </a:lnTo>
                  <a:lnTo>
                    <a:pt x="0" y="8"/>
                  </a:lnTo>
                  <a:close/>
                  <a:moveTo>
                    <a:pt x="60" y="351"/>
                  </a:moveTo>
                  <a:lnTo>
                    <a:pt x="60" y="8"/>
                  </a:lnTo>
                  <a:lnTo>
                    <a:pt x="77" y="8"/>
                  </a:lnTo>
                  <a:lnTo>
                    <a:pt x="77" y="351"/>
                  </a:lnTo>
                  <a:lnTo>
                    <a:pt x="60" y="351"/>
                  </a:lnTo>
                  <a:close/>
                  <a:moveTo>
                    <a:pt x="0" y="351"/>
                  </a:moveTo>
                  <a:lnTo>
                    <a:pt x="0" y="342"/>
                  </a:lnTo>
                  <a:lnTo>
                    <a:pt x="137" y="342"/>
                  </a:lnTo>
                  <a:lnTo>
                    <a:pt x="137" y="359"/>
                  </a:lnTo>
                  <a:lnTo>
                    <a:pt x="0" y="359"/>
                  </a:lnTo>
                  <a:lnTo>
                    <a:pt x="0" y="351"/>
                  </a:lnTo>
                  <a:close/>
                </a:path>
              </a:pathLst>
            </a:custGeom>
            <a:solidFill>
              <a:srgbClr val="DA25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615" name="Freeform 450"/>
            <p:cNvSpPr>
              <a:spLocks/>
            </p:cNvSpPr>
            <p:nvPr/>
          </p:nvSpPr>
          <p:spPr bwMode="auto">
            <a:xfrm>
              <a:off x="5762665" y="4437899"/>
              <a:ext cx="101557" cy="76571"/>
            </a:xfrm>
            <a:custGeom>
              <a:avLst/>
              <a:gdLst>
                <a:gd name="T0" fmla="*/ 27 w 54"/>
                <a:gd name="T1" fmla="*/ 0 h 54"/>
                <a:gd name="T2" fmla="*/ 38 w 54"/>
                <a:gd name="T3" fmla="*/ 2 h 54"/>
                <a:gd name="T4" fmla="*/ 46 w 54"/>
                <a:gd name="T5" fmla="*/ 8 h 54"/>
                <a:gd name="T6" fmla="*/ 52 w 54"/>
                <a:gd name="T7" fmla="*/ 16 h 54"/>
                <a:gd name="T8" fmla="*/ 54 w 54"/>
                <a:gd name="T9" fmla="*/ 27 h 54"/>
                <a:gd name="T10" fmla="*/ 52 w 54"/>
                <a:gd name="T11" fmla="*/ 38 h 54"/>
                <a:gd name="T12" fmla="*/ 46 w 54"/>
                <a:gd name="T13" fmla="*/ 46 h 54"/>
                <a:gd name="T14" fmla="*/ 38 w 54"/>
                <a:gd name="T15" fmla="*/ 51 h 54"/>
                <a:gd name="T16" fmla="*/ 27 w 54"/>
                <a:gd name="T17" fmla="*/ 54 h 54"/>
                <a:gd name="T18" fmla="*/ 16 w 54"/>
                <a:gd name="T19" fmla="*/ 51 h 54"/>
                <a:gd name="T20" fmla="*/ 8 w 54"/>
                <a:gd name="T21" fmla="*/ 46 h 54"/>
                <a:gd name="T22" fmla="*/ 2 w 54"/>
                <a:gd name="T23" fmla="*/ 38 h 54"/>
                <a:gd name="T24" fmla="*/ 0 w 54"/>
                <a:gd name="T25" fmla="*/ 27 h 54"/>
                <a:gd name="T26" fmla="*/ 2 w 54"/>
                <a:gd name="T27" fmla="*/ 16 h 54"/>
                <a:gd name="T28" fmla="*/ 8 w 54"/>
                <a:gd name="T29" fmla="*/ 8 h 54"/>
                <a:gd name="T30" fmla="*/ 16 w 54"/>
                <a:gd name="T31" fmla="*/ 2 h 54"/>
                <a:gd name="T32" fmla="*/ 27 w 54"/>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27" y="0"/>
                  </a:moveTo>
                  <a:lnTo>
                    <a:pt x="38" y="2"/>
                  </a:lnTo>
                  <a:lnTo>
                    <a:pt x="46" y="8"/>
                  </a:lnTo>
                  <a:lnTo>
                    <a:pt x="52" y="16"/>
                  </a:lnTo>
                  <a:lnTo>
                    <a:pt x="54" y="27"/>
                  </a:lnTo>
                  <a:lnTo>
                    <a:pt x="52" y="38"/>
                  </a:lnTo>
                  <a:lnTo>
                    <a:pt x="46" y="46"/>
                  </a:lnTo>
                  <a:lnTo>
                    <a:pt x="38" y="51"/>
                  </a:lnTo>
                  <a:lnTo>
                    <a:pt x="27" y="54"/>
                  </a:lnTo>
                  <a:lnTo>
                    <a:pt x="16" y="51"/>
                  </a:lnTo>
                  <a:lnTo>
                    <a:pt x="8" y="46"/>
                  </a:lnTo>
                  <a:lnTo>
                    <a:pt x="2" y="38"/>
                  </a:lnTo>
                  <a:lnTo>
                    <a:pt x="0" y="27"/>
                  </a:lnTo>
                  <a:lnTo>
                    <a:pt x="2" y="16"/>
                  </a:lnTo>
                  <a:lnTo>
                    <a:pt x="8" y="8"/>
                  </a:lnTo>
                  <a:lnTo>
                    <a:pt x="16" y="2"/>
                  </a:lnTo>
                  <a:lnTo>
                    <a:pt x="27"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616" name="Freeform 451"/>
            <p:cNvSpPr>
              <a:spLocks/>
            </p:cNvSpPr>
            <p:nvPr/>
          </p:nvSpPr>
          <p:spPr bwMode="auto">
            <a:xfrm>
              <a:off x="5762665" y="4437899"/>
              <a:ext cx="101557" cy="76571"/>
            </a:xfrm>
            <a:custGeom>
              <a:avLst/>
              <a:gdLst>
                <a:gd name="T0" fmla="*/ 27 w 54"/>
                <a:gd name="T1" fmla="*/ 0 h 54"/>
                <a:gd name="T2" fmla="*/ 38 w 54"/>
                <a:gd name="T3" fmla="*/ 2 h 54"/>
                <a:gd name="T4" fmla="*/ 46 w 54"/>
                <a:gd name="T5" fmla="*/ 8 h 54"/>
                <a:gd name="T6" fmla="*/ 52 w 54"/>
                <a:gd name="T7" fmla="*/ 16 h 54"/>
                <a:gd name="T8" fmla="*/ 54 w 54"/>
                <a:gd name="T9" fmla="*/ 27 h 54"/>
                <a:gd name="T10" fmla="*/ 52 w 54"/>
                <a:gd name="T11" fmla="*/ 38 h 54"/>
                <a:gd name="T12" fmla="*/ 46 w 54"/>
                <a:gd name="T13" fmla="*/ 46 h 54"/>
                <a:gd name="T14" fmla="*/ 38 w 54"/>
                <a:gd name="T15" fmla="*/ 51 h 54"/>
                <a:gd name="T16" fmla="*/ 27 w 54"/>
                <a:gd name="T17" fmla="*/ 54 h 54"/>
                <a:gd name="T18" fmla="*/ 16 w 54"/>
                <a:gd name="T19" fmla="*/ 51 h 54"/>
                <a:gd name="T20" fmla="*/ 8 w 54"/>
                <a:gd name="T21" fmla="*/ 46 h 54"/>
                <a:gd name="T22" fmla="*/ 2 w 54"/>
                <a:gd name="T23" fmla="*/ 38 h 54"/>
                <a:gd name="T24" fmla="*/ 0 w 54"/>
                <a:gd name="T25" fmla="*/ 27 h 54"/>
                <a:gd name="T26" fmla="*/ 2 w 54"/>
                <a:gd name="T27" fmla="*/ 16 h 54"/>
                <a:gd name="T28" fmla="*/ 8 w 54"/>
                <a:gd name="T29" fmla="*/ 8 h 54"/>
                <a:gd name="T30" fmla="*/ 16 w 54"/>
                <a:gd name="T31" fmla="*/ 2 h 54"/>
                <a:gd name="T32" fmla="*/ 27 w 54"/>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27" y="0"/>
                  </a:moveTo>
                  <a:lnTo>
                    <a:pt x="38" y="2"/>
                  </a:lnTo>
                  <a:lnTo>
                    <a:pt x="46" y="8"/>
                  </a:lnTo>
                  <a:lnTo>
                    <a:pt x="52" y="16"/>
                  </a:lnTo>
                  <a:lnTo>
                    <a:pt x="54" y="27"/>
                  </a:lnTo>
                  <a:lnTo>
                    <a:pt x="52" y="38"/>
                  </a:lnTo>
                  <a:lnTo>
                    <a:pt x="46" y="46"/>
                  </a:lnTo>
                  <a:lnTo>
                    <a:pt x="38" y="51"/>
                  </a:lnTo>
                  <a:lnTo>
                    <a:pt x="27" y="54"/>
                  </a:lnTo>
                  <a:lnTo>
                    <a:pt x="16" y="51"/>
                  </a:lnTo>
                  <a:lnTo>
                    <a:pt x="8" y="46"/>
                  </a:lnTo>
                  <a:lnTo>
                    <a:pt x="2" y="38"/>
                  </a:lnTo>
                  <a:lnTo>
                    <a:pt x="0" y="27"/>
                  </a:lnTo>
                  <a:lnTo>
                    <a:pt x="2" y="16"/>
                  </a:lnTo>
                  <a:lnTo>
                    <a:pt x="8" y="8"/>
                  </a:lnTo>
                  <a:lnTo>
                    <a:pt x="16" y="2"/>
                  </a:lnTo>
                  <a:lnTo>
                    <a:pt x="27" y="0"/>
                  </a:lnTo>
                  <a:close/>
                </a:path>
              </a:pathLst>
            </a:custGeom>
            <a:noFill/>
            <a:ln w="4763">
              <a:solidFill>
                <a:srgbClr val="0093D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9617" name="Freeform 452"/>
            <p:cNvSpPr>
              <a:spLocks noEditPoints="1"/>
            </p:cNvSpPr>
            <p:nvPr/>
          </p:nvSpPr>
          <p:spPr bwMode="auto">
            <a:xfrm>
              <a:off x="5685557" y="4259232"/>
              <a:ext cx="255773" cy="382857"/>
            </a:xfrm>
            <a:custGeom>
              <a:avLst/>
              <a:gdLst>
                <a:gd name="T0" fmla="*/ 0 w 136"/>
                <a:gd name="T1" fmla="*/ 9 h 270"/>
                <a:gd name="T2" fmla="*/ 0 w 136"/>
                <a:gd name="T3" fmla="*/ 0 h 270"/>
                <a:gd name="T4" fmla="*/ 136 w 136"/>
                <a:gd name="T5" fmla="*/ 0 h 270"/>
                <a:gd name="T6" fmla="*/ 136 w 136"/>
                <a:gd name="T7" fmla="*/ 17 h 270"/>
                <a:gd name="T8" fmla="*/ 0 w 136"/>
                <a:gd name="T9" fmla="*/ 17 h 270"/>
                <a:gd name="T10" fmla="*/ 0 w 136"/>
                <a:gd name="T11" fmla="*/ 9 h 270"/>
                <a:gd name="T12" fmla="*/ 60 w 136"/>
                <a:gd name="T13" fmla="*/ 262 h 270"/>
                <a:gd name="T14" fmla="*/ 60 w 136"/>
                <a:gd name="T15" fmla="*/ 9 h 270"/>
                <a:gd name="T16" fmla="*/ 76 w 136"/>
                <a:gd name="T17" fmla="*/ 9 h 270"/>
                <a:gd name="T18" fmla="*/ 76 w 136"/>
                <a:gd name="T19" fmla="*/ 262 h 270"/>
                <a:gd name="T20" fmla="*/ 60 w 136"/>
                <a:gd name="T21" fmla="*/ 262 h 270"/>
                <a:gd name="T22" fmla="*/ 0 w 136"/>
                <a:gd name="T23" fmla="*/ 262 h 270"/>
                <a:gd name="T24" fmla="*/ 0 w 136"/>
                <a:gd name="T25" fmla="*/ 253 h 270"/>
                <a:gd name="T26" fmla="*/ 136 w 136"/>
                <a:gd name="T27" fmla="*/ 253 h 270"/>
                <a:gd name="T28" fmla="*/ 136 w 136"/>
                <a:gd name="T29" fmla="*/ 270 h 270"/>
                <a:gd name="T30" fmla="*/ 0 w 136"/>
                <a:gd name="T31" fmla="*/ 270 h 270"/>
                <a:gd name="T32" fmla="*/ 0 w 136"/>
                <a:gd name="T33" fmla="*/ 262 h 2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270"/>
                <a:gd name="T53" fmla="*/ 136 w 136"/>
                <a:gd name="T54" fmla="*/ 270 h 2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270">
                  <a:moveTo>
                    <a:pt x="0" y="9"/>
                  </a:moveTo>
                  <a:lnTo>
                    <a:pt x="0" y="0"/>
                  </a:lnTo>
                  <a:lnTo>
                    <a:pt x="136" y="0"/>
                  </a:lnTo>
                  <a:lnTo>
                    <a:pt x="136" y="17"/>
                  </a:lnTo>
                  <a:lnTo>
                    <a:pt x="0" y="17"/>
                  </a:lnTo>
                  <a:lnTo>
                    <a:pt x="0" y="9"/>
                  </a:lnTo>
                  <a:close/>
                  <a:moveTo>
                    <a:pt x="60" y="262"/>
                  </a:moveTo>
                  <a:lnTo>
                    <a:pt x="60" y="9"/>
                  </a:lnTo>
                  <a:lnTo>
                    <a:pt x="76" y="9"/>
                  </a:lnTo>
                  <a:lnTo>
                    <a:pt x="76" y="262"/>
                  </a:lnTo>
                  <a:lnTo>
                    <a:pt x="60" y="262"/>
                  </a:lnTo>
                  <a:close/>
                  <a:moveTo>
                    <a:pt x="0" y="262"/>
                  </a:moveTo>
                  <a:lnTo>
                    <a:pt x="0" y="253"/>
                  </a:lnTo>
                  <a:lnTo>
                    <a:pt x="136" y="253"/>
                  </a:lnTo>
                  <a:lnTo>
                    <a:pt x="136" y="270"/>
                  </a:lnTo>
                  <a:lnTo>
                    <a:pt x="0" y="270"/>
                  </a:lnTo>
                  <a:lnTo>
                    <a:pt x="0" y="262"/>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9618" name="Freeform 453"/>
            <p:cNvSpPr>
              <a:spLocks noEditPoints="1"/>
            </p:cNvSpPr>
            <p:nvPr/>
          </p:nvSpPr>
          <p:spPr bwMode="auto">
            <a:xfrm>
              <a:off x="4773427" y="3538894"/>
              <a:ext cx="255773" cy="239640"/>
            </a:xfrm>
            <a:custGeom>
              <a:avLst/>
              <a:gdLst>
                <a:gd name="T0" fmla="*/ 0 w 136"/>
                <a:gd name="T1" fmla="*/ 8 h 169"/>
                <a:gd name="T2" fmla="*/ 0 w 136"/>
                <a:gd name="T3" fmla="*/ 0 h 169"/>
                <a:gd name="T4" fmla="*/ 136 w 136"/>
                <a:gd name="T5" fmla="*/ 0 h 169"/>
                <a:gd name="T6" fmla="*/ 136 w 136"/>
                <a:gd name="T7" fmla="*/ 16 h 169"/>
                <a:gd name="T8" fmla="*/ 0 w 136"/>
                <a:gd name="T9" fmla="*/ 16 h 169"/>
                <a:gd name="T10" fmla="*/ 0 w 136"/>
                <a:gd name="T11" fmla="*/ 8 h 169"/>
                <a:gd name="T12" fmla="*/ 60 w 136"/>
                <a:gd name="T13" fmla="*/ 160 h 169"/>
                <a:gd name="T14" fmla="*/ 60 w 136"/>
                <a:gd name="T15" fmla="*/ 8 h 169"/>
                <a:gd name="T16" fmla="*/ 76 w 136"/>
                <a:gd name="T17" fmla="*/ 8 h 169"/>
                <a:gd name="T18" fmla="*/ 76 w 136"/>
                <a:gd name="T19" fmla="*/ 160 h 169"/>
                <a:gd name="T20" fmla="*/ 60 w 136"/>
                <a:gd name="T21" fmla="*/ 160 h 169"/>
                <a:gd name="T22" fmla="*/ 0 w 136"/>
                <a:gd name="T23" fmla="*/ 160 h 169"/>
                <a:gd name="T24" fmla="*/ 0 w 136"/>
                <a:gd name="T25" fmla="*/ 152 h 169"/>
                <a:gd name="T26" fmla="*/ 136 w 136"/>
                <a:gd name="T27" fmla="*/ 152 h 169"/>
                <a:gd name="T28" fmla="*/ 136 w 136"/>
                <a:gd name="T29" fmla="*/ 169 h 169"/>
                <a:gd name="T30" fmla="*/ 0 w 136"/>
                <a:gd name="T31" fmla="*/ 169 h 169"/>
                <a:gd name="T32" fmla="*/ 0 w 136"/>
                <a:gd name="T33" fmla="*/ 160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69"/>
                <a:gd name="T53" fmla="*/ 136 w 136"/>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69">
                  <a:moveTo>
                    <a:pt x="0" y="8"/>
                  </a:moveTo>
                  <a:lnTo>
                    <a:pt x="0" y="0"/>
                  </a:lnTo>
                  <a:lnTo>
                    <a:pt x="136" y="0"/>
                  </a:lnTo>
                  <a:lnTo>
                    <a:pt x="136" y="16"/>
                  </a:lnTo>
                  <a:lnTo>
                    <a:pt x="0" y="16"/>
                  </a:lnTo>
                  <a:lnTo>
                    <a:pt x="0" y="8"/>
                  </a:lnTo>
                  <a:close/>
                  <a:moveTo>
                    <a:pt x="60" y="160"/>
                  </a:moveTo>
                  <a:lnTo>
                    <a:pt x="60" y="8"/>
                  </a:lnTo>
                  <a:lnTo>
                    <a:pt x="76" y="8"/>
                  </a:lnTo>
                  <a:lnTo>
                    <a:pt x="76" y="160"/>
                  </a:lnTo>
                  <a:lnTo>
                    <a:pt x="60" y="160"/>
                  </a:lnTo>
                  <a:close/>
                  <a:moveTo>
                    <a:pt x="0" y="160"/>
                  </a:moveTo>
                  <a:lnTo>
                    <a:pt x="0" y="152"/>
                  </a:lnTo>
                  <a:lnTo>
                    <a:pt x="136" y="152"/>
                  </a:lnTo>
                  <a:lnTo>
                    <a:pt x="136" y="169"/>
                  </a:lnTo>
                  <a:lnTo>
                    <a:pt x="0" y="169"/>
                  </a:lnTo>
                  <a:lnTo>
                    <a:pt x="0" y="16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sp>
        <p:nvSpPr>
          <p:cNvPr id="4" name="Slide Number Placeholder 3">
            <a:extLst>
              <a:ext uri="{FF2B5EF4-FFF2-40B4-BE49-F238E27FC236}">
                <a16:creationId xmlns:a16="http://schemas.microsoft.com/office/drawing/2014/main" id="{36E3BB74-2163-AB74-22DF-5CDBD415463D}"/>
              </a:ext>
            </a:extLst>
          </p:cNvPr>
          <p:cNvSpPr>
            <a:spLocks noGrp="1"/>
          </p:cNvSpPr>
          <p:nvPr>
            <p:ph type="sldNum" sz="quarter" idx="12"/>
          </p:nvPr>
        </p:nvSpPr>
        <p:spPr/>
        <p:txBody>
          <a:bodyPr/>
          <a:lstStyle/>
          <a:p>
            <a:pPr>
              <a:defRPr/>
            </a:pPr>
            <a:fld id="{196227AE-8958-48CE-A2EE-C946B4FCB48A}" type="slidenum">
              <a:rPr lang="en-US" altLang="ru-RU" smtClean="0"/>
              <a:pPr>
                <a:defRPr/>
              </a:pPr>
              <a:t>49</a:t>
            </a:fld>
            <a:endParaRPr lang="en-US" altLang="ru-R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52400" y="152400"/>
            <a:ext cx="8839200" cy="609600"/>
          </a:xfrm>
        </p:spPr>
        <p:txBody>
          <a:bodyPr/>
          <a:lstStyle/>
          <a:p>
            <a:pPr eaLnBrk="1" hangingPunct="1"/>
            <a:r>
              <a:rPr lang="en-US" altLang="ru-RU" sz="3200" b="1" dirty="0">
                <a:solidFill>
                  <a:srgbClr val="FF0000"/>
                </a:solidFill>
              </a:rPr>
              <a:t>On-line</a:t>
            </a:r>
            <a:r>
              <a:rPr lang="ru-RU" altLang="ru-RU" sz="3200" b="1" dirty="0">
                <a:solidFill>
                  <a:srgbClr val="FF0000"/>
                </a:solidFill>
              </a:rPr>
              <a:t> сепарация</a:t>
            </a:r>
          </a:p>
        </p:txBody>
      </p:sp>
      <p:grpSp>
        <p:nvGrpSpPr>
          <p:cNvPr id="8196" name="Group 3"/>
          <p:cNvGrpSpPr>
            <a:grpSpLocks/>
          </p:cNvGrpSpPr>
          <p:nvPr/>
        </p:nvGrpSpPr>
        <p:grpSpPr bwMode="auto">
          <a:xfrm>
            <a:off x="952500" y="1981200"/>
            <a:ext cx="7239000" cy="3200400"/>
            <a:chOff x="694" y="786"/>
            <a:chExt cx="3562" cy="1010"/>
          </a:xfrm>
        </p:grpSpPr>
        <p:sp>
          <p:nvSpPr>
            <p:cNvPr id="8203" name="Rectangle 4"/>
            <p:cNvSpPr>
              <a:spLocks noChangeArrowheads="1"/>
            </p:cNvSpPr>
            <p:nvPr/>
          </p:nvSpPr>
          <p:spPr bwMode="auto">
            <a:xfrm>
              <a:off x="1581" y="1054"/>
              <a:ext cx="1318" cy="515"/>
            </a:xfrm>
            <a:prstGeom prst="rect">
              <a:avLst/>
            </a:prstGeom>
            <a:solidFill>
              <a:srgbClr val="5F5F5F">
                <a:alpha val="50195"/>
              </a:srgbClr>
            </a:solidFill>
            <a:ln w="9525">
              <a:solidFill>
                <a:srgbClr val="0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ru-RU" altLang="ru-RU" sz="1400">
                <a:latin typeface="Arial" panose="020B0604020202020204" pitchFamily="34" charset="0"/>
              </a:endParaRPr>
            </a:p>
          </p:txBody>
        </p:sp>
        <p:sp>
          <p:nvSpPr>
            <p:cNvPr id="8204" name="Line 5"/>
            <p:cNvSpPr>
              <a:spLocks noChangeShapeType="1"/>
            </p:cNvSpPr>
            <p:nvPr/>
          </p:nvSpPr>
          <p:spPr bwMode="auto">
            <a:xfrm>
              <a:off x="694" y="1302"/>
              <a:ext cx="585" cy="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8205" name="Rectangle 6"/>
            <p:cNvSpPr>
              <a:spLocks noChangeArrowheads="1"/>
            </p:cNvSpPr>
            <p:nvPr/>
          </p:nvSpPr>
          <p:spPr bwMode="auto">
            <a:xfrm>
              <a:off x="1279" y="1194"/>
              <a:ext cx="33" cy="217"/>
            </a:xfrm>
            <a:prstGeom prst="rect">
              <a:avLst/>
            </a:prstGeom>
            <a:solidFill>
              <a:srgbClr val="CBCBCB"/>
            </a:solidFill>
            <a:ln w="9525">
              <a:solidFill>
                <a:srgbClr val="0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8206" name="Freeform 7"/>
            <p:cNvSpPr>
              <a:spLocks/>
            </p:cNvSpPr>
            <p:nvPr/>
          </p:nvSpPr>
          <p:spPr bwMode="auto">
            <a:xfrm>
              <a:off x="1327" y="1305"/>
              <a:ext cx="1013" cy="134"/>
            </a:xfrm>
            <a:custGeom>
              <a:avLst/>
              <a:gdLst>
                <a:gd name="T0" fmla="*/ 0 w 820"/>
                <a:gd name="T1" fmla="*/ 1 h 254"/>
                <a:gd name="T2" fmla="*/ 1721 w 820"/>
                <a:gd name="T3" fmla="*/ 1 h 254"/>
                <a:gd name="T4" fmla="*/ 2673 w 820"/>
                <a:gd name="T5" fmla="*/ 1 h 254"/>
                <a:gd name="T6" fmla="*/ 3626 w 820"/>
                <a:gd name="T7" fmla="*/ 1 h 254"/>
                <a:gd name="T8" fmla="*/ 4203 w 820"/>
                <a:gd name="T9" fmla="*/ 1 h 254"/>
                <a:gd name="T10" fmla="*/ 4397 w 820"/>
                <a:gd name="T11" fmla="*/ 1 h 254"/>
                <a:gd name="T12" fmla="*/ 4442 w 820"/>
                <a:gd name="T13" fmla="*/ 1 h 254"/>
                <a:gd name="T14" fmla="*/ 4442 w 820"/>
                <a:gd name="T15" fmla="*/ 2 h 254"/>
                <a:gd name="T16" fmla="*/ 0 60000 65536"/>
                <a:gd name="T17" fmla="*/ 0 60000 65536"/>
                <a:gd name="T18" fmla="*/ 0 60000 65536"/>
                <a:gd name="T19" fmla="*/ 0 60000 65536"/>
                <a:gd name="T20" fmla="*/ 0 60000 65536"/>
                <a:gd name="T21" fmla="*/ 0 60000 65536"/>
                <a:gd name="T22" fmla="*/ 0 60000 65536"/>
                <a:gd name="T23" fmla="*/ 0 60000 65536"/>
                <a:gd name="T24" fmla="*/ 0 w 820"/>
                <a:gd name="T25" fmla="*/ 0 h 254"/>
                <a:gd name="T26" fmla="*/ 820 w 820"/>
                <a:gd name="T27" fmla="*/ 254 h 2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0" h="254">
                  <a:moveTo>
                    <a:pt x="0" y="2"/>
                  </a:moveTo>
                  <a:cubicBezTo>
                    <a:pt x="117" y="2"/>
                    <a:pt x="235" y="2"/>
                    <a:pt x="317" y="2"/>
                  </a:cubicBezTo>
                  <a:cubicBezTo>
                    <a:pt x="399" y="2"/>
                    <a:pt x="434" y="0"/>
                    <a:pt x="493" y="2"/>
                  </a:cubicBezTo>
                  <a:cubicBezTo>
                    <a:pt x="552" y="5"/>
                    <a:pt x="622" y="7"/>
                    <a:pt x="669" y="17"/>
                  </a:cubicBezTo>
                  <a:cubicBezTo>
                    <a:pt x="716" y="27"/>
                    <a:pt x="751" y="41"/>
                    <a:pt x="775" y="60"/>
                  </a:cubicBezTo>
                  <a:cubicBezTo>
                    <a:pt x="798" y="80"/>
                    <a:pt x="803" y="111"/>
                    <a:pt x="810" y="133"/>
                  </a:cubicBezTo>
                  <a:cubicBezTo>
                    <a:pt x="817" y="155"/>
                    <a:pt x="818" y="171"/>
                    <a:pt x="819" y="191"/>
                  </a:cubicBezTo>
                  <a:cubicBezTo>
                    <a:pt x="820" y="211"/>
                    <a:pt x="819" y="241"/>
                    <a:pt x="819" y="254"/>
                  </a:cubicBezTo>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8207" name="Line 8"/>
            <p:cNvSpPr>
              <a:spLocks noChangeShapeType="1"/>
            </p:cNvSpPr>
            <p:nvPr/>
          </p:nvSpPr>
          <p:spPr bwMode="auto">
            <a:xfrm>
              <a:off x="2339" y="1428"/>
              <a:ext cx="1" cy="13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8208" name="Line 9"/>
            <p:cNvSpPr>
              <a:spLocks noChangeShapeType="1"/>
            </p:cNvSpPr>
            <p:nvPr/>
          </p:nvSpPr>
          <p:spPr bwMode="auto">
            <a:xfrm>
              <a:off x="1327" y="1309"/>
              <a:ext cx="2239" cy="3"/>
            </a:xfrm>
            <a:prstGeom prst="line">
              <a:avLst/>
            </a:prstGeom>
            <a:noFill/>
            <a:ln w="127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8209" name="Rectangle 10"/>
            <p:cNvSpPr>
              <a:spLocks noChangeArrowheads="1"/>
            </p:cNvSpPr>
            <p:nvPr/>
          </p:nvSpPr>
          <p:spPr bwMode="auto">
            <a:xfrm>
              <a:off x="3730" y="1528"/>
              <a:ext cx="170" cy="268"/>
            </a:xfrm>
            <a:prstGeom prst="rect">
              <a:avLst/>
            </a:prstGeom>
            <a:solidFill>
              <a:srgbClr val="66FF33"/>
            </a:solidFill>
            <a:ln w="9525">
              <a:solidFill>
                <a:srgbClr val="0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8210" name="Rectangle 11"/>
            <p:cNvSpPr>
              <a:spLocks noChangeArrowheads="1"/>
            </p:cNvSpPr>
            <p:nvPr/>
          </p:nvSpPr>
          <p:spPr bwMode="auto">
            <a:xfrm rot="2148670">
              <a:off x="3439" y="1465"/>
              <a:ext cx="170" cy="268"/>
            </a:xfrm>
            <a:prstGeom prst="rect">
              <a:avLst/>
            </a:prstGeom>
            <a:solidFill>
              <a:srgbClr val="66FF33"/>
            </a:solidFill>
            <a:ln w="9525">
              <a:solidFill>
                <a:srgbClr val="0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8211" name="Rectangle 12"/>
            <p:cNvSpPr>
              <a:spLocks noChangeArrowheads="1"/>
            </p:cNvSpPr>
            <p:nvPr/>
          </p:nvSpPr>
          <p:spPr bwMode="auto">
            <a:xfrm flipV="1">
              <a:off x="3712" y="786"/>
              <a:ext cx="189" cy="268"/>
            </a:xfrm>
            <a:prstGeom prst="rect">
              <a:avLst/>
            </a:prstGeom>
            <a:solidFill>
              <a:srgbClr val="66FF33"/>
            </a:solidFill>
            <a:ln w="9525">
              <a:solidFill>
                <a:srgbClr val="0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8212" name="Rectangle 13"/>
            <p:cNvSpPr>
              <a:spLocks noChangeArrowheads="1"/>
            </p:cNvSpPr>
            <p:nvPr/>
          </p:nvSpPr>
          <p:spPr bwMode="auto">
            <a:xfrm rot="19451330" flipV="1">
              <a:off x="3420" y="859"/>
              <a:ext cx="170" cy="268"/>
            </a:xfrm>
            <a:prstGeom prst="rect">
              <a:avLst/>
            </a:prstGeom>
            <a:solidFill>
              <a:srgbClr val="66FF33"/>
            </a:solidFill>
            <a:ln w="9525">
              <a:solidFill>
                <a:srgbClr val="0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8213" name="Rectangle 14"/>
            <p:cNvSpPr>
              <a:spLocks noChangeArrowheads="1"/>
            </p:cNvSpPr>
            <p:nvPr/>
          </p:nvSpPr>
          <p:spPr bwMode="auto">
            <a:xfrm>
              <a:off x="3780" y="1186"/>
              <a:ext cx="33" cy="217"/>
            </a:xfrm>
            <a:prstGeom prst="rect">
              <a:avLst/>
            </a:prstGeom>
            <a:solidFill>
              <a:srgbClr val="FF00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grpSp>
          <p:nvGrpSpPr>
            <p:cNvPr id="8214" name="Group 15"/>
            <p:cNvGrpSpPr>
              <a:grpSpLocks/>
            </p:cNvGrpSpPr>
            <p:nvPr/>
          </p:nvGrpSpPr>
          <p:grpSpPr bwMode="auto">
            <a:xfrm>
              <a:off x="3503" y="1173"/>
              <a:ext cx="247" cy="246"/>
              <a:chOff x="4796" y="3367"/>
              <a:chExt cx="200" cy="227"/>
            </a:xfrm>
          </p:grpSpPr>
          <p:sp>
            <p:nvSpPr>
              <p:cNvPr id="8217" name="Rectangle 16"/>
              <p:cNvSpPr>
                <a:spLocks noChangeArrowheads="1"/>
              </p:cNvSpPr>
              <p:nvPr/>
            </p:nvSpPr>
            <p:spPr bwMode="auto">
              <a:xfrm rot="-5400000">
                <a:off x="4882" y="3281"/>
                <a:ext cx="27" cy="200"/>
              </a:xfrm>
              <a:prstGeom prst="rect">
                <a:avLst/>
              </a:prstGeom>
              <a:solidFill>
                <a:srgbClr val="FF99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8218" name="Rectangle 17"/>
              <p:cNvSpPr>
                <a:spLocks noChangeArrowheads="1"/>
              </p:cNvSpPr>
              <p:nvPr/>
            </p:nvSpPr>
            <p:spPr bwMode="auto">
              <a:xfrm rot="-5400000">
                <a:off x="4882" y="3481"/>
                <a:ext cx="27" cy="200"/>
              </a:xfrm>
              <a:prstGeom prst="rect">
                <a:avLst/>
              </a:prstGeom>
              <a:solidFill>
                <a:srgbClr val="FF99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grpSp>
        <p:sp>
          <p:nvSpPr>
            <p:cNvPr id="8215" name="Rectangle 18"/>
            <p:cNvSpPr>
              <a:spLocks noChangeArrowheads="1"/>
            </p:cNvSpPr>
            <p:nvPr/>
          </p:nvSpPr>
          <p:spPr bwMode="auto">
            <a:xfrm>
              <a:off x="3921" y="1080"/>
              <a:ext cx="329" cy="201"/>
            </a:xfrm>
            <a:prstGeom prst="rect">
              <a:avLst/>
            </a:prstGeom>
            <a:solidFill>
              <a:srgbClr val="00FF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8216" name="Rectangle 19"/>
            <p:cNvSpPr>
              <a:spLocks noChangeArrowheads="1"/>
            </p:cNvSpPr>
            <p:nvPr/>
          </p:nvSpPr>
          <p:spPr bwMode="auto">
            <a:xfrm>
              <a:off x="3927" y="1356"/>
              <a:ext cx="329" cy="201"/>
            </a:xfrm>
            <a:prstGeom prst="rect">
              <a:avLst/>
            </a:prstGeom>
            <a:solidFill>
              <a:srgbClr val="00FF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grpSp>
      <p:sp>
        <p:nvSpPr>
          <p:cNvPr id="8197" name="Text Box 20"/>
          <p:cNvSpPr txBox="1">
            <a:spLocks noChangeArrowheads="1"/>
          </p:cNvSpPr>
          <p:nvPr/>
        </p:nvSpPr>
        <p:spPr bwMode="auto">
          <a:xfrm>
            <a:off x="1054100" y="3162300"/>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ru-RU" sz="1800" b="1">
                <a:solidFill>
                  <a:schemeClr val="accent2"/>
                </a:solidFill>
              </a:rPr>
              <a:t>Beam</a:t>
            </a:r>
            <a:endParaRPr lang="ru-RU" altLang="ru-RU" sz="1800" b="1">
              <a:solidFill>
                <a:schemeClr val="accent2"/>
              </a:solidFill>
            </a:endParaRPr>
          </a:p>
        </p:txBody>
      </p:sp>
      <p:sp>
        <p:nvSpPr>
          <p:cNvPr id="8198" name="Text Box 21"/>
          <p:cNvSpPr txBox="1">
            <a:spLocks noChangeArrowheads="1"/>
          </p:cNvSpPr>
          <p:nvPr/>
        </p:nvSpPr>
        <p:spPr bwMode="auto">
          <a:xfrm>
            <a:off x="1660525" y="27574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ru-RU" sz="1800" b="1">
                <a:solidFill>
                  <a:schemeClr val="accent2"/>
                </a:solidFill>
              </a:rPr>
              <a:t>Target</a:t>
            </a:r>
            <a:endParaRPr lang="ru-RU" altLang="ru-RU" sz="1800" b="1">
              <a:solidFill>
                <a:schemeClr val="accent2"/>
              </a:solidFill>
            </a:endParaRPr>
          </a:p>
        </p:txBody>
      </p:sp>
      <p:sp>
        <p:nvSpPr>
          <p:cNvPr id="8199" name="Text Box 22"/>
          <p:cNvSpPr txBox="1">
            <a:spLocks noChangeArrowheads="1"/>
          </p:cNvSpPr>
          <p:nvPr/>
        </p:nvSpPr>
        <p:spPr bwMode="auto">
          <a:xfrm>
            <a:off x="3508375" y="2247900"/>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ru-RU" sz="1800" b="1">
                <a:solidFill>
                  <a:schemeClr val="accent2"/>
                </a:solidFill>
              </a:rPr>
              <a:t>Separator</a:t>
            </a:r>
            <a:endParaRPr lang="ru-RU" altLang="ru-RU" sz="1800" b="1">
              <a:solidFill>
                <a:schemeClr val="accent2"/>
              </a:solidFill>
            </a:endParaRPr>
          </a:p>
        </p:txBody>
      </p:sp>
      <p:sp>
        <p:nvSpPr>
          <p:cNvPr id="8200" name="Text Box 23"/>
          <p:cNvSpPr txBox="1">
            <a:spLocks noChangeArrowheads="1"/>
          </p:cNvSpPr>
          <p:nvPr/>
        </p:nvSpPr>
        <p:spPr bwMode="auto">
          <a:xfrm>
            <a:off x="6105525" y="1330325"/>
            <a:ext cx="216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ru-RU" sz="1800" b="1">
                <a:solidFill>
                  <a:schemeClr val="accent2"/>
                </a:solidFill>
              </a:rPr>
              <a:t>Focal plane detector</a:t>
            </a:r>
            <a:endParaRPr lang="ru-RU" altLang="ru-RU" sz="1800" b="1">
              <a:solidFill>
                <a:schemeClr val="accent2"/>
              </a:solidFill>
            </a:endParaRPr>
          </a:p>
        </p:txBody>
      </p:sp>
      <p:sp>
        <p:nvSpPr>
          <p:cNvPr id="8201" name="Rectangle 24"/>
          <p:cNvSpPr>
            <a:spLocks noChangeArrowheads="1"/>
          </p:cNvSpPr>
          <p:nvPr/>
        </p:nvSpPr>
        <p:spPr bwMode="auto">
          <a:xfrm>
            <a:off x="3994150" y="4538663"/>
            <a:ext cx="609600" cy="76200"/>
          </a:xfrm>
          <a:prstGeom prst="rect">
            <a:avLst/>
          </a:prstGeom>
          <a:solidFill>
            <a:srgbClr val="FF0000"/>
          </a:solidFill>
          <a:ln w="9525">
            <a:solidFill>
              <a:srgbClr val="FF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8202" name="Text Box 25"/>
          <p:cNvSpPr txBox="1">
            <a:spLocks noChangeArrowheads="1"/>
          </p:cNvSpPr>
          <p:nvPr/>
        </p:nvSpPr>
        <p:spPr bwMode="auto">
          <a:xfrm>
            <a:off x="3725863" y="4684713"/>
            <a:ext cx="120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ru-RU" sz="1800" b="1">
                <a:solidFill>
                  <a:schemeClr val="accent2"/>
                </a:solidFill>
              </a:rPr>
              <a:t>Beam stop</a:t>
            </a:r>
            <a:endParaRPr lang="ru-RU" altLang="ru-RU" sz="1800">
              <a:latin typeface="Arial" panose="020B0604020202020204" pitchFamily="34" charset="0"/>
            </a:endParaRPr>
          </a:p>
        </p:txBody>
      </p:sp>
      <p:sp>
        <p:nvSpPr>
          <p:cNvPr id="4" name="Slide Number Placeholder 3">
            <a:extLst>
              <a:ext uri="{FF2B5EF4-FFF2-40B4-BE49-F238E27FC236}">
                <a16:creationId xmlns:a16="http://schemas.microsoft.com/office/drawing/2014/main" id="{8D1137A4-9AF4-58C4-A89D-BC7DC9E84174}"/>
              </a:ext>
            </a:extLst>
          </p:cNvPr>
          <p:cNvSpPr>
            <a:spLocks noGrp="1"/>
          </p:cNvSpPr>
          <p:nvPr>
            <p:ph type="sldNum" sz="quarter" idx="12"/>
          </p:nvPr>
        </p:nvSpPr>
        <p:spPr/>
        <p:txBody>
          <a:bodyPr/>
          <a:lstStyle/>
          <a:p>
            <a:pPr>
              <a:defRPr/>
            </a:pPr>
            <a:fld id="{4D1111E4-4A7E-4B63-83E7-AE6030EFCF47}" type="slidenum">
              <a:rPr lang="en-US" altLang="ru-RU" smtClean="0"/>
              <a:pPr>
                <a:defRPr/>
              </a:pPr>
              <a:t>5</a:t>
            </a:fld>
            <a:endParaRPr lang="en-US" altLang="ru-RU"/>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34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11" y="1230312"/>
            <a:ext cx="7239000" cy="532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6"/>
          <p:cNvSpPr>
            <a:spLocks noChangeArrowheads="1"/>
          </p:cNvSpPr>
          <p:nvPr/>
        </p:nvSpPr>
        <p:spPr bwMode="auto">
          <a:xfrm>
            <a:off x="457200" y="26683"/>
            <a:ext cx="8229600"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ru-RU" sz="3200" b="1" dirty="0">
                <a:solidFill>
                  <a:srgbClr val="FF0000"/>
                </a:solidFill>
              </a:rPr>
              <a:t>Селективная лазерная ионизация продуктов реакций</a:t>
            </a:r>
          </a:p>
        </p:txBody>
      </p:sp>
      <p:sp>
        <p:nvSpPr>
          <p:cNvPr id="5" name="Slide Number Placeholder 4">
            <a:extLst>
              <a:ext uri="{FF2B5EF4-FFF2-40B4-BE49-F238E27FC236}">
                <a16:creationId xmlns:a16="http://schemas.microsoft.com/office/drawing/2014/main" id="{D56CE032-ACB3-0000-3D3D-CF6831A3BBCE}"/>
              </a:ext>
            </a:extLst>
          </p:cNvPr>
          <p:cNvSpPr>
            <a:spLocks noGrp="1"/>
          </p:cNvSpPr>
          <p:nvPr>
            <p:ph type="sldNum" sz="quarter" idx="12"/>
          </p:nvPr>
        </p:nvSpPr>
        <p:spPr/>
        <p:txBody>
          <a:bodyPr/>
          <a:lstStyle/>
          <a:p>
            <a:pPr>
              <a:defRPr/>
            </a:pPr>
            <a:fld id="{4D1111E4-4A7E-4B63-83E7-AE6030EFCF47}" type="slidenum">
              <a:rPr lang="en-US" altLang="ru-RU" smtClean="0"/>
              <a:pPr>
                <a:defRPr/>
              </a:pPr>
              <a:t>50</a:t>
            </a:fld>
            <a:endParaRPr lang="en-US" altLang="ru-RU"/>
          </a:p>
        </p:txBody>
      </p:sp>
      <p:sp>
        <p:nvSpPr>
          <p:cNvPr id="3" name="TextBox 2">
            <a:extLst>
              <a:ext uri="{FF2B5EF4-FFF2-40B4-BE49-F238E27FC236}">
                <a16:creationId xmlns:a16="http://schemas.microsoft.com/office/drawing/2014/main" id="{0B7AC571-AE81-EA87-4E9B-7C4AA490CB7C}"/>
              </a:ext>
            </a:extLst>
          </p:cNvPr>
          <p:cNvSpPr txBox="1"/>
          <p:nvPr/>
        </p:nvSpPr>
        <p:spPr>
          <a:xfrm>
            <a:off x="4967591" y="4471536"/>
            <a:ext cx="3999689" cy="1938992"/>
          </a:xfrm>
          <a:prstGeom prst="rect">
            <a:avLst/>
          </a:prstGeom>
          <a:noFill/>
        </p:spPr>
        <p:txBody>
          <a:bodyPr wrap="square">
            <a:spAutoFit/>
          </a:bodyPr>
          <a:lstStyle/>
          <a:p>
            <a:pPr algn="just"/>
            <a:r>
              <a:rPr lang="ru-RU" sz="1200" b="1" i="0" dirty="0">
                <a:solidFill>
                  <a:srgbClr val="003399"/>
                </a:solidFill>
                <a:effectLst/>
                <a:cs typeface="Times New Roman" panose="02020603050405020304" pitchFamily="18" charset="0"/>
              </a:rPr>
              <a:t>Метод основан на избирательной ионизации одного из изотопов электромагнитным излучением. Избирательность ионизации основана на резонансном (узкополосном) поглощении света атомами, разные изотопы имеют разный спектр поглощения излучения. Это значит что можно подобрать такие параметры облучения при которых преимущественно ионизируются атомы заданного изотопа. Дальше ионизированные атомы могут быть отделены, например, в магнитном поле</a:t>
            </a:r>
            <a:endParaRPr lang="en-RU" sz="1200" b="1" dirty="0">
              <a:solidFill>
                <a:srgbClr val="003399"/>
              </a:solidFill>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457200" y="152400"/>
            <a:ext cx="8229600" cy="609600"/>
          </a:xfrm>
        </p:spPr>
        <p:txBody>
          <a:bodyPr/>
          <a:lstStyle/>
          <a:p>
            <a:pPr eaLnBrk="1" hangingPunct="1"/>
            <a:r>
              <a:rPr lang="en-GB" altLang="ru-RU" sz="3200" b="1" dirty="0">
                <a:solidFill>
                  <a:srgbClr val="FF0000"/>
                </a:solidFill>
              </a:rPr>
              <a:t>SHIP</a:t>
            </a:r>
            <a:r>
              <a:rPr lang="ru-RU" altLang="ru-RU" sz="3200" b="1" dirty="0">
                <a:solidFill>
                  <a:srgbClr val="FF0000"/>
                </a:solidFill>
              </a:rPr>
              <a:t>, </a:t>
            </a:r>
            <a:r>
              <a:rPr lang="en-US" altLang="ru-RU" sz="3200" b="1" dirty="0">
                <a:solidFill>
                  <a:srgbClr val="FF0000"/>
                </a:solidFill>
              </a:rPr>
              <a:t>GSI, Germany</a:t>
            </a:r>
            <a:endParaRPr lang="ru-RU" altLang="ru-RU" sz="3200" b="1" dirty="0">
              <a:solidFill>
                <a:srgbClr val="FF0000"/>
              </a:solidFill>
            </a:endParaRPr>
          </a:p>
        </p:txBody>
      </p:sp>
      <p:pic>
        <p:nvPicPr>
          <p:cNvPr id="9220" name="Picture 3" descr="F-9-9"/>
          <p:cNvPicPr>
            <a:picLocks noChangeAspect="1" noChangeArrowheads="1"/>
          </p:cNvPicPr>
          <p:nvPr/>
        </p:nvPicPr>
        <p:blipFill>
          <a:blip r:embed="rId2" cstate="print">
            <a:clrChange>
              <a:clrFrom>
                <a:srgbClr val="E9EAEC"/>
              </a:clrFrom>
              <a:clrTo>
                <a:srgbClr val="E9EAEC">
                  <a:alpha val="0"/>
                </a:srgbClr>
              </a:clrTo>
            </a:clrChange>
            <a:extLst>
              <a:ext uri="{28A0092B-C50C-407E-A947-70E740481C1C}">
                <a14:useLocalDpi xmlns:a14="http://schemas.microsoft.com/office/drawing/2010/main" val="0"/>
              </a:ext>
            </a:extLst>
          </a:blip>
          <a:srcRect t="2296"/>
          <a:stretch>
            <a:fillRect/>
          </a:stretch>
        </p:blipFill>
        <p:spPr bwMode="auto">
          <a:xfrm>
            <a:off x="5229225" y="1981200"/>
            <a:ext cx="3914775"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4" descr="SHIP1cA4"/>
          <p:cNvPicPr>
            <a:picLocks noGrp="1" noChangeAspect="1" noChangeArrowheads="1"/>
          </p:cNvPicPr>
          <p:nvPr>
            <p:ph sz="half" idx="1"/>
          </p:nvPr>
        </p:nvPicPr>
        <p:blipFill>
          <a:blip r:embed="rId3">
            <a:clrChange>
              <a:clrFrom>
                <a:srgbClr val="FFFFFF"/>
              </a:clrFrom>
              <a:clrTo>
                <a:srgbClr val="FFFFFF">
                  <a:alpha val="0"/>
                </a:srgbClr>
              </a:clrTo>
            </a:clrChange>
            <a:lum bright="-12000" contrast="12000"/>
            <a:extLst>
              <a:ext uri="{28A0092B-C50C-407E-A947-70E740481C1C}">
                <a14:useLocalDpi xmlns:a14="http://schemas.microsoft.com/office/drawing/2010/main" val="0"/>
              </a:ext>
            </a:extLst>
          </a:blip>
          <a:srcRect/>
          <a:stretch>
            <a:fillRect/>
          </a:stretch>
        </p:blipFill>
        <p:spPr>
          <a:xfrm>
            <a:off x="152400" y="901700"/>
            <a:ext cx="5943600" cy="3517900"/>
          </a:xfrm>
          <a:noFill/>
        </p:spPr>
      </p:pic>
      <p:sp>
        <p:nvSpPr>
          <p:cNvPr id="4" name="Slide Number Placeholder 3">
            <a:extLst>
              <a:ext uri="{FF2B5EF4-FFF2-40B4-BE49-F238E27FC236}">
                <a16:creationId xmlns:a16="http://schemas.microsoft.com/office/drawing/2014/main" id="{60EF8051-2FDE-7DCD-0F1A-6E71CCA1F070}"/>
              </a:ext>
            </a:extLst>
          </p:cNvPr>
          <p:cNvSpPr>
            <a:spLocks noGrp="1"/>
          </p:cNvSpPr>
          <p:nvPr>
            <p:ph type="sldNum" sz="quarter" idx="12"/>
          </p:nvPr>
        </p:nvSpPr>
        <p:spPr/>
        <p:txBody>
          <a:bodyPr/>
          <a:lstStyle/>
          <a:p>
            <a:pPr>
              <a:defRPr/>
            </a:pPr>
            <a:fld id="{803CF310-710B-4DF3-B563-7FAA218FEFCB}" type="slidenum">
              <a:rPr lang="en-US" altLang="ru-RU" smtClean="0"/>
              <a:pPr>
                <a:defRPr/>
              </a:pPr>
              <a:t>6</a:t>
            </a:fld>
            <a:endParaRPr lang="en-US"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325877" y="228600"/>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defRPr/>
            </a:pPr>
            <a:r>
              <a:rPr lang="en-US" altLang="ru-RU" sz="2800" b="1" kern="0" dirty="0">
                <a:solidFill>
                  <a:srgbClr val="FF0000"/>
                </a:solidFill>
                <a:cs typeface="Times New Roman" panose="02020603050405020304" pitchFamily="18" charset="0"/>
              </a:rPr>
              <a:t>Separator for Heavy </a:t>
            </a:r>
            <a:r>
              <a:rPr lang="en-US" altLang="ru-RU" sz="2800" b="1" kern="0" dirty="0" err="1">
                <a:solidFill>
                  <a:srgbClr val="FF0000"/>
                </a:solidFill>
                <a:cs typeface="Times New Roman" panose="02020603050405020304" pitchFamily="18" charset="0"/>
              </a:rPr>
              <a:t>ELement</a:t>
            </a:r>
            <a:r>
              <a:rPr lang="en-US" altLang="ru-RU" sz="2800" b="1" kern="0" dirty="0">
                <a:solidFill>
                  <a:srgbClr val="FF0000"/>
                </a:solidFill>
                <a:cs typeface="Times New Roman" panose="02020603050405020304" pitchFamily="18" charset="0"/>
              </a:rPr>
              <a:t> Spectroscopy (SHELS)</a:t>
            </a:r>
          </a:p>
          <a:p>
            <a:pPr eaLnBrk="1" hangingPunct="1">
              <a:defRPr/>
            </a:pPr>
            <a:r>
              <a:rPr lang="ru-RU" altLang="ru-RU" sz="2800" b="1" kern="0" dirty="0">
                <a:solidFill>
                  <a:srgbClr val="FF0000"/>
                </a:solidFill>
                <a:cs typeface="Times New Roman" panose="02020603050405020304" pitchFamily="18" charset="0"/>
              </a:rPr>
              <a:t>ЛЯР, ОИЯИ</a:t>
            </a:r>
          </a:p>
        </p:txBody>
      </p:sp>
      <p:pic>
        <p:nvPicPr>
          <p:cNvPr id="10243"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1066800"/>
            <a:ext cx="632460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Рисунок 20" descr="SHELS 2013-09-1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9551" y="3851984"/>
            <a:ext cx="5324475"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430476BC-0DB3-3B40-FBA0-2D358D00E933}"/>
              </a:ext>
            </a:extLst>
          </p:cNvPr>
          <p:cNvSpPr>
            <a:spLocks noGrp="1"/>
          </p:cNvSpPr>
          <p:nvPr>
            <p:ph type="sldNum" sz="quarter" idx="12"/>
          </p:nvPr>
        </p:nvSpPr>
        <p:spPr/>
        <p:txBody>
          <a:bodyPr/>
          <a:lstStyle/>
          <a:p>
            <a:pPr>
              <a:defRPr/>
            </a:pPr>
            <a:fld id="{4D1111E4-4A7E-4B63-83E7-AE6030EFCF47}" type="slidenum">
              <a:rPr lang="en-US" altLang="ru-RU" smtClean="0"/>
              <a:pPr>
                <a:defRPr/>
              </a:pPr>
              <a:t>7</a:t>
            </a:fld>
            <a:endParaRPr lang="en-US" alt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85800" y="152400"/>
            <a:ext cx="7772400" cy="547687"/>
          </a:xfrm>
        </p:spPr>
        <p:txBody>
          <a:bodyPr/>
          <a:lstStyle/>
          <a:p>
            <a:pPr eaLnBrk="1" hangingPunct="1"/>
            <a:r>
              <a:rPr lang="ru-RU" altLang="ru-RU" sz="3200" b="1" dirty="0">
                <a:solidFill>
                  <a:srgbClr val="FF0000"/>
                </a:solidFill>
              </a:rPr>
              <a:t>Фокальные детекторы</a:t>
            </a:r>
          </a:p>
        </p:txBody>
      </p:sp>
      <p:pic>
        <p:nvPicPr>
          <p:cNvPr id="11268" name="Picture 3" descr="01 Fusion Products"/>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8652" b="20000"/>
          <a:stretch>
            <a:fillRect/>
          </a:stretch>
        </p:blipFill>
        <p:spPr>
          <a:xfrm>
            <a:off x="830263" y="1981200"/>
            <a:ext cx="5699125" cy="4114800"/>
          </a:xfrm>
          <a:noFill/>
        </p:spPr>
      </p:pic>
      <p:sp>
        <p:nvSpPr>
          <p:cNvPr id="11269" name="Text Box 4"/>
          <p:cNvSpPr txBox="1">
            <a:spLocks noChangeArrowheads="1"/>
          </p:cNvSpPr>
          <p:nvPr/>
        </p:nvSpPr>
        <p:spPr bwMode="auto">
          <a:xfrm>
            <a:off x="2541588" y="5334000"/>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ru-RU" sz="1800" b="1">
                <a:solidFill>
                  <a:schemeClr val="accent2"/>
                </a:solidFill>
              </a:rPr>
              <a:t>Time-of-flight</a:t>
            </a:r>
            <a:endParaRPr lang="ru-RU" altLang="ru-RU" sz="1800" b="1">
              <a:solidFill>
                <a:schemeClr val="accent2"/>
              </a:solidFill>
            </a:endParaRPr>
          </a:p>
        </p:txBody>
      </p:sp>
      <p:sp>
        <p:nvSpPr>
          <p:cNvPr id="11270" name="Text Box 5"/>
          <p:cNvSpPr txBox="1">
            <a:spLocks noChangeArrowheads="1"/>
          </p:cNvSpPr>
          <p:nvPr/>
        </p:nvSpPr>
        <p:spPr bwMode="auto">
          <a:xfrm>
            <a:off x="4546600" y="3962400"/>
            <a:ext cx="1411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ru-RU" altLang="ru-RU" sz="1800" b="1">
                <a:solidFill>
                  <a:schemeClr val="accent2"/>
                </a:solidFill>
              </a:rPr>
              <a:t>«Главный» </a:t>
            </a:r>
          </a:p>
          <a:p>
            <a:pPr algn="ctr" eaLnBrk="1" hangingPunct="1">
              <a:spcBef>
                <a:spcPct val="0"/>
              </a:spcBef>
              <a:buFontTx/>
              <a:buNone/>
            </a:pPr>
            <a:r>
              <a:rPr lang="ru-RU" altLang="ru-RU" sz="1800" b="1">
                <a:solidFill>
                  <a:schemeClr val="accent2"/>
                </a:solidFill>
              </a:rPr>
              <a:t>детектор</a:t>
            </a:r>
          </a:p>
        </p:txBody>
      </p:sp>
      <p:sp>
        <p:nvSpPr>
          <p:cNvPr id="11271" name="Text Box 6"/>
          <p:cNvSpPr txBox="1">
            <a:spLocks noChangeArrowheads="1"/>
          </p:cNvSpPr>
          <p:nvPr/>
        </p:nvSpPr>
        <p:spPr bwMode="auto">
          <a:xfrm>
            <a:off x="6172200" y="1790700"/>
            <a:ext cx="2484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ru-RU" altLang="ru-RU" sz="1800" b="1" dirty="0">
                <a:solidFill>
                  <a:schemeClr val="accent2"/>
                </a:solidFill>
              </a:rPr>
              <a:t>«Дополнительные»</a:t>
            </a:r>
          </a:p>
          <a:p>
            <a:pPr algn="ctr" eaLnBrk="1" hangingPunct="1">
              <a:spcBef>
                <a:spcPct val="0"/>
              </a:spcBef>
              <a:buFontTx/>
              <a:buNone/>
            </a:pPr>
            <a:r>
              <a:rPr lang="ru-RU" altLang="ru-RU" sz="1800" b="1" dirty="0">
                <a:solidFill>
                  <a:schemeClr val="accent2"/>
                </a:solidFill>
              </a:rPr>
              <a:t>детекторы: </a:t>
            </a:r>
            <a:r>
              <a:rPr lang="en-US" altLang="ru-RU" sz="1800" b="1" dirty="0">
                <a:solidFill>
                  <a:schemeClr val="accent2"/>
                </a:solidFill>
              </a:rPr>
              <a:t>x, </a:t>
            </a:r>
            <a:r>
              <a:rPr lang="el-GR" altLang="ru-RU" sz="1800" b="1" dirty="0">
                <a:solidFill>
                  <a:schemeClr val="accent2"/>
                </a:solidFill>
                <a:cs typeface="Times New Roman" panose="02020603050405020304" pitchFamily="18" charset="0"/>
              </a:rPr>
              <a:t>γ</a:t>
            </a:r>
            <a:r>
              <a:rPr lang="ru-RU" altLang="ru-RU" sz="1800" b="1" dirty="0">
                <a:solidFill>
                  <a:schemeClr val="accent2"/>
                </a:solidFill>
                <a:cs typeface="Times New Roman" panose="02020603050405020304" pitchFamily="18" charset="0"/>
              </a:rPr>
              <a:t>-, </a:t>
            </a:r>
            <a:r>
              <a:rPr lang="en-US" altLang="ru-RU" sz="1800" b="1" dirty="0">
                <a:solidFill>
                  <a:schemeClr val="accent2"/>
                </a:solidFill>
                <a:cs typeface="Times New Roman" panose="02020603050405020304" pitchFamily="18" charset="0"/>
              </a:rPr>
              <a:t>n, … </a:t>
            </a:r>
            <a:endParaRPr lang="el-GR" altLang="ru-RU" sz="1800" b="1" dirty="0">
              <a:solidFill>
                <a:schemeClr val="accent2"/>
              </a:solidFill>
              <a:cs typeface="Times New Roman" panose="02020603050405020304" pitchFamily="18" charset="0"/>
            </a:endParaRPr>
          </a:p>
        </p:txBody>
      </p:sp>
      <p:sp>
        <p:nvSpPr>
          <p:cNvPr id="4" name="Slide Number Placeholder 3">
            <a:extLst>
              <a:ext uri="{FF2B5EF4-FFF2-40B4-BE49-F238E27FC236}">
                <a16:creationId xmlns:a16="http://schemas.microsoft.com/office/drawing/2014/main" id="{EDF5DB35-FB1B-36FD-0E3C-DC726F8EE406}"/>
              </a:ext>
            </a:extLst>
          </p:cNvPr>
          <p:cNvSpPr>
            <a:spLocks noGrp="1"/>
          </p:cNvSpPr>
          <p:nvPr>
            <p:ph type="sldNum" sz="quarter" idx="12"/>
          </p:nvPr>
        </p:nvSpPr>
        <p:spPr/>
        <p:txBody>
          <a:bodyPr/>
          <a:lstStyle/>
          <a:p>
            <a:pPr>
              <a:defRPr/>
            </a:pPr>
            <a:fld id="{4D1111E4-4A7E-4B63-83E7-AE6030EFCF47}" type="slidenum">
              <a:rPr lang="en-US" altLang="ru-RU" smtClean="0"/>
              <a:pPr>
                <a:defRPr/>
              </a:pPr>
              <a:t>8</a:t>
            </a:fld>
            <a:endParaRPr lang="en-US" alt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1" name="Rectangle 6"/>
          <p:cNvSpPr>
            <a:spLocks noGrp="1" noChangeArrowheads="1"/>
          </p:cNvSpPr>
          <p:nvPr>
            <p:ph type="title"/>
          </p:nvPr>
        </p:nvSpPr>
        <p:spPr>
          <a:xfrm>
            <a:off x="685800" y="44451"/>
            <a:ext cx="7772400" cy="762000"/>
          </a:xfrm>
        </p:spPr>
        <p:txBody>
          <a:bodyPr/>
          <a:lstStyle/>
          <a:p>
            <a:pPr eaLnBrk="1" hangingPunct="1"/>
            <a:r>
              <a:rPr lang="ru-RU" altLang="ru-RU" sz="2800" b="1" dirty="0">
                <a:solidFill>
                  <a:srgbClr val="FF0000"/>
                </a:solidFill>
              </a:rPr>
              <a:t>Время-пролётные детекторы </a:t>
            </a:r>
            <a:r>
              <a:rPr lang="en-US" altLang="ru-RU" sz="2800" b="1" kern="0" dirty="0">
                <a:solidFill>
                  <a:srgbClr val="FF0000"/>
                </a:solidFill>
                <a:cs typeface="Times New Roman" panose="02020603050405020304" pitchFamily="18" charset="0"/>
              </a:rPr>
              <a:t>SHELS</a:t>
            </a:r>
            <a:endParaRPr lang="ru-RU" altLang="ru-RU" sz="2800" b="1" dirty="0">
              <a:solidFill>
                <a:srgbClr val="FF0000"/>
              </a:solidFill>
            </a:endParaRPr>
          </a:p>
        </p:txBody>
      </p:sp>
      <p:graphicFrame>
        <p:nvGraphicFramePr>
          <p:cNvPr id="12292" name="Object 7"/>
          <p:cNvGraphicFramePr>
            <a:graphicFrameLocks noGrp="1" noChangeAspect="1"/>
          </p:cNvGraphicFramePr>
          <p:nvPr>
            <p:ph sz="half" idx="1"/>
          </p:nvPr>
        </p:nvGraphicFramePr>
        <p:xfrm>
          <a:off x="2247900" y="2057400"/>
          <a:ext cx="4648200" cy="2081213"/>
        </p:xfrm>
        <a:graphic>
          <a:graphicData uri="http://schemas.openxmlformats.org/presentationml/2006/ole">
            <mc:AlternateContent xmlns:mc="http://schemas.openxmlformats.org/markup-compatibility/2006">
              <mc:Choice xmlns:v="urn:schemas-microsoft-com:vml" Requires="v">
                <p:oleObj name="CorelDRAW" r:id="rId2" imgW="7107643" imgH="3182014" progId="CorelDRAW.Graphic.12">
                  <p:embed/>
                </p:oleObj>
              </mc:Choice>
              <mc:Fallback>
                <p:oleObj name="CorelDRAW" r:id="rId2" imgW="7107643" imgH="3182014" progId="CorelDRAW.Graphic.12">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2057400"/>
                        <a:ext cx="4648200"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3" name="Object 9"/>
          <p:cNvGraphicFramePr>
            <a:graphicFrameLocks noGrp="1" noChangeAspect="1"/>
          </p:cNvGraphicFramePr>
          <p:nvPr>
            <p:ph sz="half" idx="2"/>
          </p:nvPr>
        </p:nvGraphicFramePr>
        <p:xfrm>
          <a:off x="2514600" y="4267200"/>
          <a:ext cx="4114800" cy="2057400"/>
        </p:xfrm>
        <a:graphic>
          <a:graphicData uri="http://schemas.openxmlformats.org/presentationml/2006/ole">
            <mc:AlternateContent xmlns:mc="http://schemas.openxmlformats.org/markup-compatibility/2006">
              <mc:Choice xmlns:v="urn:schemas-microsoft-com:vml" Requires="v">
                <p:oleObj name="Corel PHOTO-PAINT 11.0 Image" r:id="rId4" imgW="13434921" imgH="9003175" progId="CorelPhotoPaint.Image.12">
                  <p:embed/>
                </p:oleObj>
              </mc:Choice>
              <mc:Fallback>
                <p:oleObj name="Corel PHOTO-PAINT 11.0 Image" r:id="rId4" imgW="13434921" imgH="9003175" progId="CorelPhotoPaint.Image.1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4267200"/>
                        <a:ext cx="41148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4" name="Text Box 11"/>
          <p:cNvSpPr txBox="1">
            <a:spLocks noChangeArrowheads="1"/>
          </p:cNvSpPr>
          <p:nvPr/>
        </p:nvSpPr>
        <p:spPr bwMode="auto">
          <a:xfrm>
            <a:off x="2185193" y="935038"/>
            <a:ext cx="4773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2000" b="1" dirty="0">
                <a:solidFill>
                  <a:srgbClr val="7030A0"/>
                </a:solidFill>
              </a:rPr>
              <a:t>Временное разрешение: 300 </a:t>
            </a:r>
            <a:r>
              <a:rPr lang="ru-RU" altLang="ru-RU" sz="2000" b="1" dirty="0" err="1">
                <a:solidFill>
                  <a:srgbClr val="7030A0"/>
                </a:solidFill>
              </a:rPr>
              <a:t>пс</a:t>
            </a:r>
            <a:r>
              <a:rPr lang="ru-RU" altLang="ru-RU" sz="2000" b="1" dirty="0">
                <a:solidFill>
                  <a:srgbClr val="7030A0"/>
                </a:solidFill>
              </a:rPr>
              <a:t> (</a:t>
            </a:r>
            <a:r>
              <a:rPr lang="en-US" altLang="ru-RU" sz="2000" b="1" dirty="0">
                <a:solidFill>
                  <a:srgbClr val="7030A0"/>
                </a:solidFill>
              </a:rPr>
              <a:t>FWHM)</a:t>
            </a:r>
            <a:endParaRPr lang="ru-RU" altLang="ru-RU" sz="2000" b="1" dirty="0">
              <a:solidFill>
                <a:srgbClr val="7030A0"/>
              </a:solidFill>
            </a:endParaRPr>
          </a:p>
        </p:txBody>
      </p:sp>
      <p:sp>
        <p:nvSpPr>
          <p:cNvPr id="4" name="Slide Number Placeholder 3">
            <a:extLst>
              <a:ext uri="{FF2B5EF4-FFF2-40B4-BE49-F238E27FC236}">
                <a16:creationId xmlns:a16="http://schemas.microsoft.com/office/drawing/2014/main" id="{02208991-F30C-8029-EBFD-85D357DDB785}"/>
              </a:ext>
            </a:extLst>
          </p:cNvPr>
          <p:cNvSpPr>
            <a:spLocks noGrp="1"/>
          </p:cNvSpPr>
          <p:nvPr>
            <p:ph type="sldNum" sz="quarter" idx="12"/>
          </p:nvPr>
        </p:nvSpPr>
        <p:spPr/>
        <p:txBody>
          <a:bodyPr/>
          <a:lstStyle/>
          <a:p>
            <a:pPr>
              <a:defRPr/>
            </a:pPr>
            <a:fld id="{803CF310-710B-4DF3-B563-7FAA218FEFCB}" type="slidenum">
              <a:rPr lang="en-US" altLang="ru-RU" smtClean="0"/>
              <a:pPr>
                <a:defRPr/>
              </a:pPr>
              <a:t>9</a:t>
            </a:fld>
            <a:endParaRPr lang="en-US" altLang="ru-RU"/>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7043</TotalTime>
  <Words>1914</Words>
  <Application>Microsoft Macintosh PowerPoint</Application>
  <PresentationFormat>On-screen Show (4:3)</PresentationFormat>
  <Paragraphs>291</Paragraphs>
  <Slides>50</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50</vt:i4>
      </vt:variant>
    </vt:vector>
  </HeadingPairs>
  <TitlesOfParts>
    <vt:vector size="61" baseType="lpstr">
      <vt:lpstr>Arial</vt:lpstr>
      <vt:lpstr>Arial Cyr</vt:lpstr>
      <vt:lpstr>Calibri</vt:lpstr>
      <vt:lpstr>Cambria Math</vt:lpstr>
      <vt:lpstr>Symbol</vt:lpstr>
      <vt:lpstr>Tahoma</vt:lpstr>
      <vt:lpstr>Times New Roman</vt:lpstr>
      <vt:lpstr>Default Design</vt:lpstr>
      <vt:lpstr>CorelDRAW</vt:lpstr>
      <vt:lpstr>Corel PHOTO-PAINT 11.0 Image</vt:lpstr>
      <vt:lpstr>Graph</vt:lpstr>
      <vt:lpstr>Идентификация продуктов ядерных реакций</vt:lpstr>
      <vt:lpstr>Идентификация заряжённых частиц </vt:lpstr>
      <vt:lpstr>Методы идентификации:</vt:lpstr>
      <vt:lpstr>Анализ кинематики реакции (2V-2E)</vt:lpstr>
      <vt:lpstr>On-line сепарация</vt:lpstr>
      <vt:lpstr>SHIP, GSI, Germany</vt:lpstr>
      <vt:lpstr>PowerPoint Presentation</vt:lpstr>
      <vt:lpstr>Фокальные детекторы</vt:lpstr>
      <vt:lpstr>Время-пролётные детекторы SHELS</vt:lpstr>
      <vt:lpstr>Время-пролётные детекторы SHIP</vt:lpstr>
      <vt:lpstr>Фокальный детектор</vt:lpstr>
      <vt:lpstr>Экспериментальная методика</vt:lpstr>
      <vt:lpstr>Корреляция «Позиция – Время»</vt:lpstr>
      <vt:lpstr>PowerPoint Presentation</vt:lpstr>
      <vt:lpstr>Функции возбуждения</vt:lpstr>
      <vt:lpstr>PowerPoint Presentation</vt:lpstr>
      <vt:lpstr>PowerPoint Presentation</vt:lpstr>
      <vt:lpstr>PowerPoint Presentation</vt:lpstr>
      <vt:lpstr>PowerPoint Presentation</vt:lpstr>
      <vt:lpstr>PowerPoint Presentation</vt:lpstr>
      <vt:lpstr>PowerPoint Presentation</vt:lpstr>
      <vt:lpstr>Идентификация на основе измерений энергии и времени пролета (E-t-метод)</vt:lpstr>
      <vt:lpstr>Идентификация на основе измерений энергии и времени пролета (E-t-метод)</vt:lpstr>
      <vt:lpstr>E – ToF – распределение 252No  (48Ca + 206PbS)</vt:lpstr>
      <vt:lpstr>Измерение масс TOF - CLTD</vt:lpstr>
      <vt:lpstr>Идентификация на основе измерений удельных потерь энергии и полной энергии (ΔЕ-E-метод)</vt:lpstr>
      <vt:lpstr>Идентификация на основе измерений удельных потерь энергии и полной энергии (ΔE-E-метод)</vt:lpstr>
      <vt:lpstr>Идентификация на основе измерений удельных потерь энергии и полной энергии (ΔE-E-метод)</vt:lpstr>
      <vt:lpstr>Идентификация на основе измерений удельных потерь энергии и полной энергии (ΔE-E-метод)</vt:lpstr>
      <vt:lpstr>Идентификация с помощью магнитного анализа </vt:lpstr>
      <vt:lpstr>Идентификация с помощью магнитного анализа </vt:lpstr>
      <vt:lpstr>Идентификация с помощью магнитного анализа </vt:lpstr>
      <vt:lpstr>“TOF-позиция” – распределения  ядер 198Po из реакции 164Dy(40Ar,6n) A=198±1</vt:lpstr>
      <vt:lpstr>Анализ формы импульса</vt:lpstr>
      <vt:lpstr>Использование кривой Брегга для идентификации частиц</vt:lpstr>
      <vt:lpstr>Передача энергии радиации веществу</vt:lpstr>
      <vt:lpstr>Ионизационная камера с электродами, перпендикулярными траектории частицы  Bragg Curve Spectroscopy (BCS)</vt:lpstr>
      <vt:lpstr>Использование кривой Брегга для идентификации частиц</vt:lpstr>
      <vt:lpstr>Ионизационная камера с электродами, параллельными траектории частицы Range Sensitive Telescope Detector (RST)</vt:lpstr>
      <vt:lpstr>PowerPoint Presentation</vt:lpstr>
      <vt:lpstr>PowerPoint Presentation</vt:lpstr>
      <vt:lpstr>Облучение мишени 243Am ионами 48Ca</vt:lpstr>
      <vt:lpstr>Снятие тонкого слоя с Cu-сборника (100÷150 мг Cu)</vt:lpstr>
      <vt:lpstr>Детектор спонтанного деления</vt:lpstr>
      <vt:lpstr>Полная кинетическая энергия сколков (Total Kinetic Energy)</vt:lpstr>
      <vt:lpstr>Распределение TKE при спонтанном делении 252Cf и 268Db </vt:lpstr>
      <vt:lpstr>Среднее число мгновенных нейтронов при спонтанном делении 268Db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Yakushev</dc:creator>
  <cp:lastModifiedBy>Andrey Isaev</cp:lastModifiedBy>
  <cp:revision>397</cp:revision>
  <cp:lastPrinted>2001-03-15T17:35:28Z</cp:lastPrinted>
  <dcterms:created xsi:type="dcterms:W3CDTF">2001-10-26T22:02:03Z</dcterms:created>
  <dcterms:modified xsi:type="dcterms:W3CDTF">2024-04-25T11:08:42Z</dcterms:modified>
</cp:coreProperties>
</file>